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7" r:id="rId12"/>
    <p:sldId id="266" r:id="rId13"/>
  </p:sldIdLst>
  <p:sldSz cx="12192000" cy="6858000"/>
  <p:notesSz cx="6797675" cy="9926638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9494"/>
    <a:srgbClr val="1C3365"/>
    <a:srgbClr val="1D3466"/>
    <a:srgbClr val="EDAB00"/>
    <a:srgbClr val="3C52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3.31707" units="1/cm"/>
          <inkml:channelProperty channel="Y" name="resolution" value="33.3913" units="1/cm"/>
          <inkml:channelProperty channel="T" name="resolution" value="1" units="1/dev"/>
        </inkml:channelProperties>
      </inkml:inkSource>
      <inkml:timestamp xml:id="ts0" timeString="2023-03-21T11:54:50.986"/>
    </inkml:context>
    <inkml:brush xml:id="br0">
      <inkml:brushProperty name="width" value="0.15875" units="cm"/>
      <inkml:brushProperty name="height" value="0.15875" units="cm"/>
      <inkml:brushProperty name="color" value="#FF0000"/>
      <inkml:brushProperty name="fitToCurve" value="1"/>
    </inkml:brush>
  </inkml:definitions>
  <inkml:traceGroup>
    <inkml:annotationXML>
      <emma:emma xmlns:emma="http://www.w3.org/2003/04/emma" version="1.0">
        <emma:interpretation id="{5A7B9F7C-B308-4E65-BB26-89E0D45FA0AA}" emma:medium="tactile" emma:mode="ink">
          <msink:context xmlns:msink="http://schemas.microsoft.com/ink/2010/main" type="inkDrawing" rotatedBoundingBox="18425,6410 23182,6410 23182,6425 18425,6425" shapeName="Other"/>
        </emma:interpretation>
      </emma:emma>
    </inkml:annotationXML>
    <inkml:trace contextRef="#ctx0" brushRef="#br0">0 0 0,'80'0'31,"-39"0"-15,39 0-16,-40 0 15,81 0-15,-40 0 16,40 0-16,-81 0 16,41 0-16,0 0 15,-41 0-15,0 0 16,1 0-16,39 0 16,1 0-16,-1 0 15,41 0-15,-80 0 16,39 0-16,1 0 15,0 0-15,-41 0 16,41 0 0,-41 0-16,0 0 15,81 0-15,-40 0 16,-41 0-16,81 0 16,-81 0-16,81 0 15,41 0-15,-41 0 16,0 0-16,-41 0 15,41 0-15,-40 0 16,40 0-16,-41 0 16,-39 0-16,39 0 15,41 0-15,-40 0 16,40 0-16,0 0 16,-41 0-16,1 0 15,-41 0-15,1 0 16,-1 0-16,0 0 31,41 0-31,40 0 16,0 0-1,-81 0-15,41 0 16,40 0-16,-81 0 16,0 0-1,1 0 32,-1 0-16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3.31707" units="1/cm"/>
          <inkml:channelProperty channel="Y" name="resolution" value="33.3913" units="1/cm"/>
          <inkml:channelProperty channel="T" name="resolution" value="1" units="1/dev"/>
        </inkml:channelProperties>
      </inkml:inkSource>
      <inkml:timestamp xml:id="ts0" timeString="2023-03-21T11:55:02.094"/>
    </inkml:context>
    <inkml:brush xml:id="br0">
      <inkml:brushProperty name="width" value="0.15875" units="cm"/>
      <inkml:brushProperty name="height" value="0.15875" units="cm"/>
      <inkml:brushProperty name="color" value="#FF0000"/>
      <inkml:brushProperty name="fitToCurve" value="1"/>
    </inkml:brush>
  </inkml:definitions>
  <inkml:traceGroup>
    <inkml:annotationXML>
      <emma:emma xmlns:emma="http://www.w3.org/2003/04/emma" version="1.0">
        <emma:interpretation id="{FD3D0B15-FE27-44EB-AB88-BA4AF8C8B577}" emma:medium="tactile" emma:mode="ink">
          <msink:context xmlns:msink="http://schemas.microsoft.com/ink/2010/main" type="inkDrawing" rotatedBoundingBox="18626,8506 22658,8506 22658,8521 18626,8521" shapeName="Other"/>
        </emma:interpretation>
      </emma:emma>
    </inkml:annotationXML>
    <inkml:trace contextRef="#ctx0" brushRef="#br0">0 0 0,'40'0'31,"1"0"-15,-1 0-16,0 0 15,41 0-15,40 0 16,-81 0 0,122 0-16,-82 0 15,1 0-15,40 0 16,0 0-16,0 0 16,-41 0-16,1 0 15,-41 0-15,81 0 16,-80 0-16,80 0 15,-1 0-15,-39 0 16,0 0-16,-41 0 16,41 0-16,-1 0 15,-39 0-15,39 0 16,1 0 0,-41 0-16,41 0 15,80 0-15,-40 0 16,0 0-16,0 0 15,40 0-15,-40 0 16,0 0-16,-80 0 16,79 0-16,-39 0 15,-41 0-15,1 0 16,-1 0 0,0 0-16,1 0 15,-1 0 1,0 0-1,1 0 17,-1 0-17,0 0 1,1 0 0,-1 0-1</inkml:trace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3.31707" units="1/cm"/>
          <inkml:channelProperty channel="Y" name="resolution" value="33.3913" units="1/cm"/>
          <inkml:channelProperty channel="T" name="resolution" value="1" units="1/dev"/>
        </inkml:channelProperties>
      </inkml:inkSource>
      <inkml:timestamp xml:id="ts0" timeString="2023-03-21T11:55:10.912"/>
    </inkml:context>
    <inkml:brush xml:id="br0">
      <inkml:brushProperty name="width" value="0.15875" units="cm"/>
      <inkml:brushProperty name="height" value="0.15875" units="cm"/>
      <inkml:brushProperty name="color" value="#FF0000"/>
      <inkml:brushProperty name="fitToCurve" value="1"/>
    </inkml:brush>
  </inkml:definitions>
  <inkml:traceGroup>
    <inkml:annotationXML>
      <emma:emma xmlns:emma="http://www.w3.org/2003/04/emma" version="1.0">
        <emma:interpretation id="{3A72C8EE-FBC7-49AD-A331-9FBE1B35BF6F}" emma:medium="tactile" emma:mode="ink">
          <msink:context xmlns:msink="http://schemas.microsoft.com/ink/2010/main" type="inkDrawing" rotatedBoundingBox="26608,8506 30277,8499 30278,8540 26608,8547" shapeName="Other"/>
        </emma:interpretation>
      </emma:emma>
    </inkml:annotationXML>
    <inkml:trace contextRef="#ctx0" brushRef="#br0">0 41 0,'0'-41'62,"81"41"-46,80 0-16,0 0 16,0 0-16,1 0 15,-1 0-15,0 0 16,-80 0-16,40 0 15,-41 0-15,41 0 16,-80 0 0,80 0-16,-41 0 0,-39 0 15,39 0-15,1 0 16,0 0 0,-1 0-16,1 0 15,40 0-15,-41 0 16,41 0-16,0 0 15,-80 0-15,120 0 16,-40 0-16,0 0 16,-81 0-16,41 0 15,-1 0 1,-39 0 0,-1 0-16,41 0 15,-41 0-15,41 0 16,-41 0-16,0 0 15,41 0 48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3.31707" units="1/cm"/>
          <inkml:channelProperty channel="Y" name="resolution" value="33.3913" units="1/cm"/>
          <inkml:channelProperty channel="T" name="resolution" value="1" units="1/dev"/>
        </inkml:channelProperties>
      </inkml:inkSource>
      <inkml:timestamp xml:id="ts0" timeString="2023-03-21T11:55:13.961"/>
    </inkml:context>
    <inkml:brush xml:id="br0">
      <inkml:brushProperty name="width" value="0.15875" units="cm"/>
      <inkml:brushProperty name="height" value="0.15875" units="cm"/>
      <inkml:brushProperty name="color" value="#FF0000"/>
      <inkml:brushProperty name="fitToCurve" value="1"/>
    </inkml:brush>
  </inkml:definitions>
  <inkml:traceGroup>
    <inkml:annotationXML>
      <emma:emma xmlns:emma="http://www.w3.org/2003/04/emma" version="1.0">
        <emma:interpretation id="{F7EF6B5C-8939-4CF3-BDCA-F5136479E657}" emma:medium="tactile" emma:mode="ink">
          <msink:context xmlns:msink="http://schemas.microsoft.com/ink/2010/main" type="inkDrawing" rotatedBoundingBox="28907,16812 31689,16812 31689,16827 28907,16827" shapeName="Other"/>
        </emma:interpretation>
      </emma:emma>
    </inkml:annotationXML>
    <inkml:trace contextRef="#ctx0" brushRef="#br0">0 0 0,'81'0'63,"-1"0"-47,41 0-16,0 0 15,-80 0-15,80 0 16,40 0-16,-40 0 15,0 0-15,40 0 16,-80 0-16,40 0 16,0 0-16,-1 0 15,-39 0-15,0 0 16,-1 0-16,1 0 16,-41 0-16,41 0 15,-41 0-15,41 0 16,0 0-16,-41 0 15,0 0-15,41 0 16,-41 0-16,0 0 16,41 0-16,-41 0 15,1 0 1,-1 0 0,0 0-16,1 0 15,-1 0 1</inkml:trace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3.31707" units="1/cm"/>
          <inkml:channelProperty channel="Y" name="resolution" value="33.3913" units="1/cm"/>
          <inkml:channelProperty channel="T" name="resolution" value="1" units="1/dev"/>
        </inkml:channelProperties>
      </inkml:inkSource>
      <inkml:timestamp xml:id="ts0" timeString="2023-03-22T08:44:40.018"/>
    </inkml:context>
    <inkml:brush xml:id="br0">
      <inkml:brushProperty name="width" value="0.03528" units="cm"/>
      <inkml:brushProperty name="height" value="0.03528" units="cm"/>
      <inkml:brushProperty name="color" value="#FF0000"/>
      <inkml:brushProperty name="fitToCurve" value="1"/>
    </inkml:brush>
  </inkml:definitions>
  <inkml:traceGroup>
    <inkml:annotationXML>
      <emma:emma xmlns:emma="http://www.w3.org/2003/04/emma" version="1.0">
        <emma:interpretation id="{ADB11A43-1C3E-49EA-9349-B4D053CDB90E}" emma:medium="tactile" emma:mode="ink">
          <msink:context xmlns:msink="http://schemas.microsoft.com/ink/2010/main" type="inkDrawing" rotatedBoundingBox="26938,14586 31326,14586 31326,14601 26938,14601" shapeName="Other"/>
        </emma:interpretation>
      </emma:emma>
    </inkml:annotationXML>
    <inkml:trace contextRef="#ctx0" brushRef="#br0">0 0 0,'39'0'219,"-1"0"-188,1 0-31,38 0 0,0 0 16,0 0 15,-39 0-15,1 0 93,-1 0-78,1 0-15,-1 0 0,1 0-1,-1 0 1,1 0 0,76 0-1,-38 0 1,-38 0-16,76 0 15,-76 0-15,38 0 16,-39 0 0,1 0-1,-1 0 17,0 0 14,1 0-46,-1 0 0,1 0 16,-1 0-16,1 0 16,76 0-16,-76 0 15,-1 0-15,1 0 16,38 0-16,0 0 16,-39 0-1,1 0 1,-1 0-1,1 0 17,-1 0-17,1 0-15,-1 0 32,1 0-32,-1 0 15,1 0-15,-1 0 16,1 0-16,-1 0 140,39 0-124,-38 0-16,76 0 16,39 0-16,0 0 15,-39 0-15,39 0 16,-38 0-16,-78 0 16,39 0-16,-38 0 171,-1 0-171,1 0 16,-1 0 0,1 0-1,38 0 1,-39 0 15,1 0 0,37 0-15,1 0 0,-38 0-16,76 0 15,-76 0-15,38 0 16,-39 0-16,1 0 16,-1 0-16,1 0 15,-1 0 204,1 0 15</inkml:trace>
  </inkml:traceGroup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D01F9D3-E367-73A0-0E4C-76E98F3032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E9FFFD-DEBD-097B-FF0C-C75EFC0FD2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6108" y="3211504"/>
            <a:ext cx="6347691" cy="2387600"/>
          </a:xfrm>
        </p:spPr>
        <p:txBody>
          <a:bodyPr anchor="ctr" anchorCtr="0">
            <a:normAutofit/>
          </a:bodyPr>
          <a:lstStyle>
            <a:lvl1pPr algn="r">
              <a:defRPr sz="8000" b="1">
                <a:solidFill>
                  <a:srgbClr val="1D346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AB657E7-B7A9-1420-4474-52543794F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6108" y="5661744"/>
            <a:ext cx="6347692" cy="572798"/>
          </a:xfrm>
        </p:spPr>
        <p:txBody>
          <a:bodyPr anchor="ctr" anchorCtr="0"/>
          <a:lstStyle>
            <a:lvl1pPr marL="0" indent="0" algn="r">
              <a:buNone/>
              <a:defRPr sz="2400" b="1">
                <a:solidFill>
                  <a:srgbClr val="EDAB00"/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ru-UA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9238D1-066B-4012-FF1A-FE44CF005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87F0D3-A7D4-C7FE-553B-49DB99347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E67820-7F2B-8417-5EC2-CDAC3449C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95523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BF3D3-C18B-D8A1-C20D-73A81E31F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B4004B-1589-06A8-562B-88BA75857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414D9A-9F7C-7EBE-EA1B-FAEAEACA1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26C05F-521B-727F-096A-103CD808D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2F6DCE-BDBF-1C78-9F67-963AFB195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4603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0BF3AA3-8675-4898-8C3E-37D6E5CEF0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A10221-54FA-4B3E-19B0-08556DC86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79AA32-A76C-8C0A-DD6D-CEDF083E3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4E14D7-2D7C-AA1D-7A3A-5DBB58B8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3C45D1-DF8A-AB1D-162B-1F63F0CDA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3022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94954-822D-9561-01DC-BCBA60E96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C3365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C2081-1FC9-E4D4-8C45-84731D0F7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9362DF-111B-6FB6-13D3-EDA3DCB6D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A875DB-DD34-C528-0F2B-E5D8EA220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DC46DD-43CD-638F-A8F1-BA6B432B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53594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648916-30CB-9C3E-99CE-86262934B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DD74E7-1E2C-EADD-B5A2-A08F5F56F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FD9B6C-4966-CC07-7DB9-C70F41F29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12A3E9-C3D6-758F-A440-CDA91AC75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B8AE18-29D2-4DA9-337E-9C1FCB755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8307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AAEA99-7BEB-3FC6-19DC-605192EA8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757FBD-24B3-06AC-8CD9-3230A2D779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0E52DC-0A14-E248-538A-DBB2B51B1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2EB72B-F1E5-3528-AD56-D7C16ED99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32C536D-B8BF-038B-2F80-E3EE598D6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A2F650-0BD1-044A-4CB7-23F5AF4DE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0669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3457F-C39F-A88B-838A-A36DF24D5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C21F91-E381-7236-B763-47F73137F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EAB22F-FEAD-B8B0-7CE4-5A6052FE6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515AB9A-5736-856A-530E-1EE897F13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5B63A17-8DED-3054-D9FD-6BE8C3A126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EEF2377-A09C-DA84-6DD5-7CCFF0602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A5DC417-2C61-4EC2-60E1-3DC3649E0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7C3D5CC-631F-AEBE-2B86-FF40B52BD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3461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3E7EF9-477A-AF05-FD06-3FBF71E18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1EB6D-8E5A-C3D0-D507-5D733E0A0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828DA4-86B0-DC5D-4A13-B1368CCC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62B2319-F160-A790-959E-29C528FAB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5326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8A27BE5-92A7-59E0-79D7-27A9F9463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DD7A448-59A8-A9A7-4511-BAED32532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C9C5B3-F21E-3D2C-2118-72BE86131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16920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13C66-E352-826E-46C2-1FDCE922E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27EC15-6E81-E01D-2BE8-CBA44EFB1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8785B22-262C-3DA8-B661-E7F1EF2903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B62F59-CDB9-8B05-62F8-368EE68F8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EEF042-B3D0-5D18-3F7D-3F8EB21E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AA70EE9-D9E8-94BC-E043-07F2052F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71049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E9DFD0-CD05-B606-65F0-1A1F77A84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FEB3BCB-FB70-B764-B5F3-4124AEA7AD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EAABB8-83DC-DCE3-963B-A0174DA5F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ABC24F-EAA2-C73C-CFA9-1EC6AE0F2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B52772-1DF4-20A6-B6A1-C88E84197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848AB97-4884-C948-3281-E7021688E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4819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4C24473-5F8D-92DE-6A62-AB09D97C3A4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91EB7A-1448-DD1E-7A61-DBDAA4569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955" y="365126"/>
            <a:ext cx="9534241" cy="5123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ru-UA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BB5BC5-E4AD-85E3-8EFD-0F4640BAE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2D41A2-E45B-9B86-435C-129D1EC7E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773CB-8989-4262-8AF1-7E095C3A1925}" type="datetimeFigureOut">
              <a:rPr lang="ru-UA" smtClean="0"/>
              <a:t>03/27/2023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E8894B-4FCF-C666-1F06-B4ECC49D4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02C148-CF8C-12E1-CE79-FA5EB7F45F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F90B-AAEE-4B03-B2BC-2C4252B5CA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80065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C527C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atcultresurs.ru/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ceninnovat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9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customXml" Target="../ink/ink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tatcultresurs.ru/education/attestaciy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BD6441-42E1-7247-D955-1A6CD86E4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0655" y="2213977"/>
            <a:ext cx="6594763" cy="2387600"/>
          </a:xfrm>
        </p:spPr>
        <p:txBody>
          <a:bodyPr>
            <a:noAutofit/>
          </a:bodyPr>
          <a:lstStyle/>
          <a:p>
            <a:pPr algn="just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ЗАМЕЧАНИЯ И ПРЕДЛОЖЕНИЯ ПО ОРГАНИЗАЦИИ ПРИЕМА ДОКУМЕНТОВ НА АТТЕСТАЦИЮ ПЕДАГОГИЧЕСКИХ РАБОТНИКОВ</a:t>
            </a:r>
            <a:b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(по итогам 1 квартала 2023 года) </a:t>
            </a:r>
            <a:endParaRPr lang="ru-U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2761C17-FC2B-8567-A219-95ADBD0B33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6108" y="5521308"/>
            <a:ext cx="6347692" cy="57279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dirty="0" smtClean="0"/>
              <a:t>Сектор образовательных программ и кадровых компетенций ГБУ «</a:t>
            </a:r>
            <a:r>
              <a:rPr lang="ru-RU" dirty="0" err="1" smtClean="0"/>
              <a:t>Таткультресурсцентр</a:t>
            </a:r>
            <a:r>
              <a:rPr lang="ru-RU" dirty="0" smtClean="0"/>
              <a:t>»</a:t>
            </a:r>
            <a:endParaRPr lang="ru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3749" y="84355"/>
            <a:ext cx="2352872" cy="1661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31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6955" y="365126"/>
            <a:ext cx="9882588" cy="51233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ПОДАЧА ЗАЯВЛЕНИЯ И ИНДИВИДУАЛЬНОЙ ПАПКИ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1219" y="1409988"/>
            <a:ext cx="6615545" cy="510164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Согласно </a:t>
            </a:r>
            <a:r>
              <a:rPr lang="ru-RU" b="1" dirty="0" smtClean="0"/>
              <a:t>пункту 2.6.3 Административного регламента </a:t>
            </a:r>
            <a:r>
              <a:rPr lang="ru-RU" dirty="0" smtClean="0"/>
              <a:t>Министерства культуры Республики Татарстан по предоставлению государственной услуги по аттестации педагогических работников </a:t>
            </a:r>
            <a:r>
              <a:rPr lang="ru-RU" b="1" dirty="0" smtClean="0"/>
              <a:t>(Приказ от 17.08.2022 №613од)</a:t>
            </a:r>
            <a:r>
              <a:rPr lang="ru-RU" dirty="0" smtClean="0"/>
              <a:t> заявление и прилагаемые документы могут быть представлены (направлены) заявителем одним из следующих способов:</a:t>
            </a:r>
          </a:p>
          <a:p>
            <a:pPr marL="0" indent="0" algn="just">
              <a:buNone/>
            </a:pPr>
            <a:r>
              <a:rPr lang="ru-RU" dirty="0" smtClean="0"/>
              <a:t>1. через МФЦ – НЕ функционирует! Нет межведомственного соглашения;</a:t>
            </a:r>
          </a:p>
          <a:p>
            <a:pPr marL="0" indent="0" algn="just">
              <a:buNone/>
            </a:pPr>
            <a:r>
              <a:rPr lang="ru-RU" sz="3000" b="1" dirty="0">
                <a:solidFill>
                  <a:srgbClr val="00B050"/>
                </a:solidFill>
              </a:rPr>
              <a:t>2. через ГОСУСЛУГИ РТ – всем заявляться по этой форме!</a:t>
            </a:r>
          </a:p>
          <a:p>
            <a:pPr marL="0" indent="0" algn="just">
              <a:buNone/>
            </a:pPr>
            <a:r>
              <a:rPr lang="ru-RU" dirty="0" smtClean="0"/>
              <a:t>3. лично, в бумажном носителе – крайне редко, если только форс мажор!</a:t>
            </a:r>
          </a:p>
          <a:p>
            <a:pPr marL="0" indent="0" algn="just">
              <a:buNone/>
            </a:pPr>
            <a:r>
              <a:rPr lang="ru-RU" dirty="0" smtClean="0"/>
              <a:t>4. почтовым отправлением с уведомлением о вручении </a:t>
            </a:r>
            <a:r>
              <a:rPr lang="ru-RU" dirty="0"/>
              <a:t>– крайне редко, если только форс мажор!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7579259" y="1409988"/>
            <a:ext cx="4016996" cy="469986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Основные разделы заявления выделить жирным шрифтом;</a:t>
            </a:r>
          </a:p>
          <a:p>
            <a:r>
              <a:rPr lang="ru-RU" dirty="0" smtClean="0"/>
              <a:t>Если у вас нет информации или деятельность по какому-то блоку не велась, выделенный раздел заявления оставляйте просто пустым, ставьте прочерк или прописать «деятельность НЕ велась»;</a:t>
            </a:r>
          </a:p>
          <a:p>
            <a:r>
              <a:rPr lang="ru-RU" dirty="0" smtClean="0"/>
              <a:t>Пункт про членство профсоюзной организации не пропускаем, пишем по факту.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543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ГДЕ ИСКАТЬ ДОКУМЕНТЫ?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1219" y="1523999"/>
            <a:ext cx="5493326" cy="515389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Все необходимые документы для ориентации по порядку проведения и грамотного оформления документов по аттестации педагогических работников размещены </a:t>
            </a:r>
            <a:r>
              <a:rPr lang="ru-RU" b="1" dirty="0" smtClean="0"/>
              <a:t>на официальном сайте ГБУ «</a:t>
            </a:r>
            <a:r>
              <a:rPr lang="ru-RU" b="1" dirty="0" err="1" smtClean="0"/>
              <a:t>Таткультресурсцентр</a:t>
            </a:r>
            <a:r>
              <a:rPr lang="ru-RU" b="1" dirty="0" smtClean="0"/>
              <a:t>» во вкладке «ОБРАЗОВАНИЕ»- «Аттестация»: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ПРИКАЗЫ ОБ УСТАНОВЛЕНИИ </a:t>
            </a:r>
            <a:r>
              <a:rPr lang="ru-RU" dirty="0" smtClean="0"/>
              <a:t>КВАЛИФИКАЦИОННЫХ КАТЕГОРИЙ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all" dirty="0"/>
              <a:t>ДОКУМЕНТЫ ПО </a:t>
            </a:r>
            <a:r>
              <a:rPr lang="ru-RU" cap="all" dirty="0" smtClean="0"/>
              <a:t>АТТЕСТАЦИИ (Регламент, экспертная база)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all" dirty="0"/>
              <a:t>ОБРАЗЦЫ ДОКУМЕНТОВ НА </a:t>
            </a:r>
            <a:r>
              <a:rPr lang="ru-RU" cap="all" dirty="0" smtClean="0"/>
              <a:t>АТТЕСТАЦИЮ (заявление в формате .</a:t>
            </a:r>
            <a:r>
              <a:rPr lang="en-US" cap="all" dirty="0" smtClean="0"/>
              <a:t>WORD</a:t>
            </a:r>
            <a:r>
              <a:rPr lang="ru-RU" cap="all" dirty="0" smtClean="0"/>
              <a:t>)</a:t>
            </a:r>
          </a:p>
          <a:p>
            <a:pPr marL="0" indent="0" algn="just">
              <a:buNone/>
            </a:pPr>
            <a:r>
              <a:rPr lang="ru-RU" cap="all" dirty="0" smtClean="0"/>
              <a:t>Также на нашем сайте вы можете найти актуальную информацию по конкурсам, методические разработки и нормативную базу по организации образовательной деятельности в ДШИ</a:t>
            </a:r>
            <a:endParaRPr lang="ru-RU" cap="all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cap="all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1026" name="Picture 2" descr="http://qrcoder.ru/code/?https%3A%2F%2Ftatcultresurs.ru%2F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834" y="2527374"/>
            <a:ext cx="2410691" cy="241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428509" y="1834876"/>
            <a:ext cx="45442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 smtClean="0">
                <a:solidFill>
                  <a:srgbClr val="333333"/>
                </a:solidFill>
                <a:latin typeface="verdana" panose="020B0604030504040204" pitchFamily="34" charset="0"/>
              </a:rPr>
              <a:t>Перейди на наш сайт и найди всю информацию!</a:t>
            </a:r>
            <a:endParaRPr lang="ru-RU" b="1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64035" y="4938067"/>
            <a:ext cx="4544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cap="all" dirty="0">
                <a:solidFill>
                  <a:srgbClr val="333333"/>
                </a:solidFill>
                <a:latin typeface="verdana" panose="020B0604030504040204" pitchFamily="34" charset="0"/>
                <a:hlinkClick r:id="rId3"/>
              </a:rPr>
              <a:t>https://</a:t>
            </a:r>
            <a:r>
              <a:rPr lang="en-US" b="1" cap="all" dirty="0" smtClean="0">
                <a:solidFill>
                  <a:srgbClr val="333333"/>
                </a:solidFill>
                <a:latin typeface="verdana" panose="020B0604030504040204" pitchFamily="34" charset="0"/>
                <a:hlinkClick r:id="rId3"/>
              </a:rPr>
              <a:t>tatcultresurs.ru/</a:t>
            </a:r>
            <a:r>
              <a:rPr lang="ru-RU" b="1" cap="all" dirty="0" smtClean="0">
                <a:solidFill>
                  <a:srgbClr val="333333"/>
                </a:solidFill>
                <a:latin typeface="verdana" panose="020B0604030504040204" pitchFamily="34" charset="0"/>
              </a:rPr>
              <a:t> </a:t>
            </a:r>
            <a:endParaRPr lang="ru-RU" b="1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056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НАШИ КОНТАКТЫ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9293" y="1049771"/>
            <a:ext cx="10515600" cy="539259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/>
              <a:t>УБЕДИТЕЛЬНО ПРОСИМ ВАС ДОНЕСТИ ИНФОРМАЦИЮ ДО ВСЕХ ВАШИХ СОТРУДНИКОВ. </a:t>
            </a:r>
            <a:r>
              <a:rPr lang="ru-RU" sz="2400" b="1" dirty="0" smtClean="0"/>
              <a:t>СДЕЛАТЬ </a:t>
            </a:r>
            <a:r>
              <a:rPr lang="ru-RU" sz="2400" b="1" dirty="0"/>
              <a:t>МИНИ-СОВЕЩАНИЕ В ОРГАНИЗАЦИИ И </a:t>
            </a:r>
            <a:r>
              <a:rPr lang="ru-RU" sz="2400" b="1" dirty="0" smtClean="0"/>
              <a:t>ПРОВЕСТИ РАЗБОР </a:t>
            </a:r>
            <a:r>
              <a:rPr lang="ru-RU" sz="2400" b="1" dirty="0"/>
              <a:t>ОШИБОК</a:t>
            </a:r>
            <a:r>
              <a:rPr lang="ru-RU" sz="2400" b="1" dirty="0" smtClean="0"/>
              <a:t>!</a:t>
            </a:r>
          </a:p>
          <a:p>
            <a:pPr marL="0" indent="0" algn="ctr">
              <a:buNone/>
            </a:pPr>
            <a:r>
              <a:rPr lang="ru-RU" sz="2000" b="1" dirty="0" smtClean="0"/>
              <a:t> </a:t>
            </a:r>
          </a:p>
          <a:p>
            <a:pPr marL="0" indent="0">
              <a:buNone/>
            </a:pPr>
            <a:r>
              <a:rPr lang="ru-RU" sz="2000" dirty="0" smtClean="0"/>
              <a:t>Если у Вас остались вопросы по оформлению документов, то можете обратиться к нам!</a:t>
            </a:r>
          </a:p>
          <a:p>
            <a:pPr marL="0" indent="0">
              <a:buNone/>
            </a:pPr>
            <a:r>
              <a:rPr lang="ru-RU" sz="2000" b="1" dirty="0"/>
              <a:t>Сектор образовательных программ и кадровых </a:t>
            </a:r>
            <a:r>
              <a:rPr lang="ru-RU" sz="2000" b="1" dirty="0" smtClean="0"/>
              <a:t>компетенций. </a:t>
            </a:r>
            <a:r>
              <a:rPr lang="ru-RU" sz="2000" dirty="0" smtClean="0"/>
              <a:t>Сотрудники </a:t>
            </a:r>
            <a:r>
              <a:rPr lang="ru-RU" sz="2000" dirty="0"/>
              <a:t>сектора</a:t>
            </a:r>
            <a:r>
              <a:rPr lang="ru-RU" sz="2000" dirty="0" smtClean="0"/>
              <a:t>: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Авдонина Наталья Николаевна — заведующий </a:t>
            </a:r>
            <a:r>
              <a:rPr lang="ru-RU" sz="2000" dirty="0" smtClean="0"/>
              <a:t>сектором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Гарипова </a:t>
            </a:r>
            <a:r>
              <a:rPr lang="ru-RU" sz="2000" dirty="0" err="1"/>
              <a:t>Диля</a:t>
            </a:r>
            <a:r>
              <a:rPr lang="ru-RU" sz="2000" dirty="0"/>
              <a:t> </a:t>
            </a:r>
            <a:r>
              <a:rPr lang="ru-RU" sz="2000" dirty="0" err="1"/>
              <a:t>Ришатовна</a:t>
            </a:r>
            <a:r>
              <a:rPr lang="ru-RU" sz="2000" dirty="0"/>
              <a:t> — методист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b="1" dirty="0" smtClean="0"/>
              <a:t>Телефон: </a:t>
            </a:r>
            <a:r>
              <a:rPr lang="ru-RU" sz="2000" dirty="0"/>
              <a:t>+ 7 (843) 293 27 </a:t>
            </a:r>
            <a:r>
              <a:rPr lang="ru-RU" sz="2000" dirty="0" smtClean="0"/>
              <a:t>86</a:t>
            </a:r>
          </a:p>
          <a:p>
            <a:pPr marL="0" indent="0">
              <a:buNone/>
            </a:pPr>
            <a:r>
              <a:rPr lang="ru-RU" sz="2000" b="1" dirty="0" err="1" smtClean="0"/>
              <a:t>Электр.почта</a:t>
            </a:r>
            <a:r>
              <a:rPr lang="ru-RU" sz="2000" b="1" dirty="0" smtClean="0"/>
              <a:t>:</a:t>
            </a:r>
            <a:r>
              <a:rPr lang="ru-RU" sz="2000" dirty="0" smtClean="0"/>
              <a:t> </a:t>
            </a:r>
            <a:r>
              <a:rPr lang="en-US" sz="2000" dirty="0" smtClean="0">
                <a:hlinkClick r:id="rId2"/>
              </a:rPr>
              <a:t>ceninnovat@yandex.ru</a:t>
            </a:r>
            <a:r>
              <a:rPr lang="ru-RU" sz="2000" dirty="0" smtClean="0"/>
              <a:t> </a:t>
            </a:r>
          </a:p>
          <a:p>
            <a:pPr marL="0" indent="0">
              <a:buNone/>
            </a:pPr>
            <a:r>
              <a:rPr lang="ru-RU" sz="2000" b="1" dirty="0"/>
              <a:t>Адрес: </a:t>
            </a:r>
            <a:r>
              <a:rPr lang="ru-RU" sz="2000" dirty="0" err="1"/>
              <a:t>РТ,г.Казань,ул.Г.Тукая</a:t>
            </a:r>
            <a:r>
              <a:rPr lang="ru-RU" sz="2000" dirty="0"/>
              <a:t>, </a:t>
            </a:r>
            <a:r>
              <a:rPr lang="ru-RU" sz="2000" dirty="0" smtClean="0"/>
              <a:t>д.74а – 11 кабинет</a:t>
            </a:r>
          </a:p>
          <a:p>
            <a:pPr marL="0" indent="0">
              <a:buNone/>
            </a:pPr>
            <a:endParaRPr lang="ru-RU" sz="800" dirty="0" smtClean="0"/>
          </a:p>
          <a:p>
            <a:pPr marL="0" indent="0" algn="ctr">
              <a:buNone/>
            </a:pPr>
            <a:r>
              <a:rPr lang="ru-RU" sz="2400" b="1" dirty="0" smtClean="0"/>
              <a:t>ВСЕМ УСПЕХОВ!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621820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A07706-9CD7-6529-A847-AC0A9EAB8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СОДЕРЖАНИЕ:</a:t>
            </a:r>
            <a:endParaRPr lang="ru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12309C00-B58A-2DD4-38B2-B668F085F30B}"/>
              </a:ext>
            </a:extLst>
          </p:cNvPr>
          <p:cNvGrpSpPr>
            <a:grpSpLocks/>
          </p:cNvGrpSpPr>
          <p:nvPr/>
        </p:nvGrpSpPr>
        <p:grpSpPr bwMode="auto">
          <a:xfrm>
            <a:off x="2063709" y="3300152"/>
            <a:ext cx="6232527" cy="555625"/>
            <a:chOff x="1248" y="1440"/>
            <a:chExt cx="3926" cy="350"/>
          </a:xfrm>
        </p:grpSpPr>
        <p:sp>
          <p:nvSpPr>
            <p:cNvPr id="5" name="Line 3">
              <a:extLst>
                <a:ext uri="{FF2B5EF4-FFF2-40B4-BE49-F238E27FC236}">
                  <a16:creationId xmlns:a16="http://schemas.microsoft.com/office/drawing/2014/main" id="{39786DC7-EEBD-9F66-8E51-0549582A8AA2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4C9FF9B7-7398-33A7-0D10-799355AEF945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FE2B4EDC-BBB1-1676-3C76-7ECCDEA6470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40" y="1483"/>
              <a:ext cx="333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t-RU" sz="2400" dirty="0" smtClean="0">
                  <a:solidFill>
                    <a:srgbClr val="000000"/>
                  </a:solidFill>
                </a:rPr>
                <a:t>КУРСЫ ПОВЫШЕНИЯ КВАЛИФИКАЦИИ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2F142AAF-C8D5-F359-CD4E-5D23F4CCC200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14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9" name="Group 7">
            <a:extLst>
              <a:ext uri="{FF2B5EF4-FFF2-40B4-BE49-F238E27FC236}">
                <a16:creationId xmlns:a16="http://schemas.microsoft.com/office/drawing/2014/main" id="{6B18879D-A048-D34F-7159-09CDCEB042BF}"/>
              </a:ext>
            </a:extLst>
          </p:cNvPr>
          <p:cNvGrpSpPr>
            <a:grpSpLocks/>
          </p:cNvGrpSpPr>
          <p:nvPr/>
        </p:nvGrpSpPr>
        <p:grpSpPr bwMode="auto">
          <a:xfrm>
            <a:off x="1146919" y="1182260"/>
            <a:ext cx="7150100" cy="555625"/>
            <a:chOff x="1248" y="2030"/>
            <a:chExt cx="4504" cy="350"/>
          </a:xfrm>
        </p:grpSpPr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15AE20CD-269B-178D-D048-04863C0DA04A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D5A285FB-B397-A320-F8CF-30F77824FC88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E34918F6-0AE6-F74A-DAD3-1AD128463DD1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32" y="2053"/>
              <a:ext cx="392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>
                  <a:solidFill>
                    <a:srgbClr val="000000"/>
                  </a:solidFill>
                </a:rPr>
                <a:t>ОБЩАЯ ЗАЯВКА ОТ ШКОЛЫ. КАК ЗАПОЛНЯТЬ?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3" name="Text Box 11">
              <a:extLst>
                <a:ext uri="{FF2B5EF4-FFF2-40B4-BE49-F238E27FC236}">
                  <a16:creationId xmlns:a16="http://schemas.microsoft.com/office/drawing/2014/main" id="{3C5E82A2-3CAB-56E1-1712-00A394B9E7E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:a16="http://schemas.microsoft.com/office/drawing/2014/main" id="{79993ABE-35AC-2C1B-F3E5-C17CF5FC4DFD}"/>
              </a:ext>
            </a:extLst>
          </p:cNvPr>
          <p:cNvGrpSpPr>
            <a:grpSpLocks/>
          </p:cNvGrpSpPr>
          <p:nvPr/>
        </p:nvGrpSpPr>
        <p:grpSpPr bwMode="auto">
          <a:xfrm>
            <a:off x="2062559" y="1865902"/>
            <a:ext cx="5861054" cy="555625"/>
            <a:chOff x="1248" y="2640"/>
            <a:chExt cx="3692" cy="350"/>
          </a:xfrm>
        </p:grpSpPr>
        <p:sp>
          <p:nvSpPr>
            <p:cNvPr id="15" name="Line 13">
              <a:extLst>
                <a:ext uri="{FF2B5EF4-FFF2-40B4-BE49-F238E27FC236}">
                  <a16:creationId xmlns:a16="http://schemas.microsoft.com/office/drawing/2014/main" id="{D397B295-ACB5-43B7-F59F-475EE24A112A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1A9D7943-B263-2170-D7AB-09338FA273BD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DF1DA0BF-1C30-E530-97B6-F3A3EB2F4448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32" y="2645"/>
              <a:ext cx="310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В КАКИХ КОНКУРСАХ УЧАСТВОВАТЬ?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8" name="Text Box 16">
              <a:extLst>
                <a:ext uri="{FF2B5EF4-FFF2-40B4-BE49-F238E27FC236}">
                  <a16:creationId xmlns:a16="http://schemas.microsoft.com/office/drawing/2014/main" id="{296DA89F-E717-AAFA-BD6E-A1119C065918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6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>
            <a:extLst>
              <a:ext uri="{FF2B5EF4-FFF2-40B4-BE49-F238E27FC236}">
                <a16:creationId xmlns:a16="http://schemas.microsoft.com/office/drawing/2014/main" id="{D323E20C-4AD9-84E0-43FF-A06CD5325FA8}"/>
              </a:ext>
            </a:extLst>
          </p:cNvPr>
          <p:cNvGrpSpPr>
            <a:grpSpLocks/>
          </p:cNvGrpSpPr>
          <p:nvPr/>
        </p:nvGrpSpPr>
        <p:grpSpPr bwMode="auto">
          <a:xfrm>
            <a:off x="1045987" y="2572610"/>
            <a:ext cx="7329488" cy="555625"/>
            <a:chOff x="1248" y="3230"/>
            <a:chExt cx="4617" cy="350"/>
          </a:xfrm>
        </p:grpSpPr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2DD1963F-675A-CCD1-0687-BBE5D232C676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B76DD92F-6A96-3128-071F-056127D384D1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2" name="Text Box 20">
              <a:extLst>
                <a:ext uri="{FF2B5EF4-FFF2-40B4-BE49-F238E27FC236}">
                  <a16:creationId xmlns:a16="http://schemas.microsoft.com/office/drawing/2014/main" id="{47A4A295-0CDA-1EE5-3B2A-DFAABDDEF1B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34" y="3244"/>
              <a:ext cx="403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>
                  <a:solidFill>
                    <a:srgbClr val="000000"/>
                  </a:solidFill>
                </a:rPr>
                <a:t>ГДЕ ТРАНСЛИРОВАТЬ ПЕДАГОГИЧЕСКИЙ ОПЫТ?</a:t>
              </a:r>
            </a:p>
          </p:txBody>
        </p:sp>
        <p:sp>
          <p:nvSpPr>
            <p:cNvPr id="23" name="Text Box 21">
              <a:extLst>
                <a:ext uri="{FF2B5EF4-FFF2-40B4-BE49-F238E27FC236}">
                  <a16:creationId xmlns:a16="http://schemas.microsoft.com/office/drawing/2014/main" id="{660AE735-A50B-3207-C10E-4FE973BD8162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24" name="Group 22">
            <a:extLst>
              <a:ext uri="{FF2B5EF4-FFF2-40B4-BE49-F238E27FC236}">
                <a16:creationId xmlns:a16="http://schemas.microsoft.com/office/drawing/2014/main" id="{9318250B-3E4A-9B0B-5991-DA3298690B8A}"/>
              </a:ext>
            </a:extLst>
          </p:cNvPr>
          <p:cNvGrpSpPr>
            <a:grpSpLocks/>
          </p:cNvGrpSpPr>
          <p:nvPr/>
        </p:nvGrpSpPr>
        <p:grpSpPr bwMode="auto">
          <a:xfrm>
            <a:off x="1058353" y="3980348"/>
            <a:ext cx="7861306" cy="569913"/>
            <a:chOff x="1248" y="3221"/>
            <a:chExt cx="4952" cy="359"/>
          </a:xfrm>
        </p:grpSpPr>
        <p:sp>
          <p:nvSpPr>
            <p:cNvPr id="25" name="Line 23">
              <a:extLst>
                <a:ext uri="{FF2B5EF4-FFF2-40B4-BE49-F238E27FC236}">
                  <a16:creationId xmlns:a16="http://schemas.microsoft.com/office/drawing/2014/main" id="{47B0111E-EB83-4A52-B3CB-5C6C4687A33E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35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C39E042E-26E8-8C7F-53A6-593438066ACC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Text Box 25">
              <a:extLst>
                <a:ext uri="{FF2B5EF4-FFF2-40B4-BE49-F238E27FC236}">
                  <a16:creationId xmlns:a16="http://schemas.microsoft.com/office/drawing/2014/main" id="{E9D2034F-C155-A911-5FD7-2ED9F51DF62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32" y="3221"/>
              <a:ext cx="436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t-RU" sz="2400" dirty="0" smtClean="0">
                  <a:solidFill>
                    <a:srgbClr val="000000"/>
                  </a:solidFill>
                </a:rPr>
                <a:t>ПОДАЧА ЗАЯВЛЕНИЯ И ИНДИВИДУАЛ</a:t>
              </a:r>
              <a:r>
                <a:rPr lang="ru-RU" sz="2400" dirty="0">
                  <a:solidFill>
                    <a:srgbClr val="000000"/>
                  </a:solidFill>
                </a:rPr>
                <a:t>Ь</a:t>
              </a:r>
              <a:r>
                <a:rPr lang="tt-RU" sz="2400" dirty="0" smtClean="0">
                  <a:solidFill>
                    <a:srgbClr val="000000"/>
                  </a:solidFill>
                </a:rPr>
                <a:t>НОЙ ПАПКИ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 Box 26">
              <a:extLst>
                <a:ext uri="{FF2B5EF4-FFF2-40B4-BE49-F238E27FC236}">
                  <a16:creationId xmlns:a16="http://schemas.microsoft.com/office/drawing/2014/main" id="{83D26FDB-D38F-D8E0-142F-85CF89DE7ACF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5</a:t>
              </a:r>
            </a:p>
          </p:txBody>
        </p:sp>
      </p:grpSp>
      <p:grpSp>
        <p:nvGrpSpPr>
          <p:cNvPr id="29" name="Group 7">
            <a:extLst>
              <a:ext uri="{FF2B5EF4-FFF2-40B4-BE49-F238E27FC236}">
                <a16:creationId xmlns:a16="http://schemas.microsoft.com/office/drawing/2014/main" id="{6B18879D-A048-D34F-7159-09CDCEB042BF}"/>
              </a:ext>
            </a:extLst>
          </p:cNvPr>
          <p:cNvGrpSpPr>
            <a:grpSpLocks/>
          </p:cNvGrpSpPr>
          <p:nvPr/>
        </p:nvGrpSpPr>
        <p:grpSpPr bwMode="auto">
          <a:xfrm>
            <a:off x="2138759" y="4681698"/>
            <a:ext cx="5105402" cy="555625"/>
            <a:chOff x="1248" y="2030"/>
            <a:chExt cx="3216" cy="350"/>
          </a:xfrm>
        </p:grpSpPr>
        <p:sp>
          <p:nvSpPr>
            <p:cNvPr id="30" name="Line 8">
              <a:extLst>
                <a:ext uri="{FF2B5EF4-FFF2-40B4-BE49-F238E27FC236}">
                  <a16:creationId xmlns:a16="http://schemas.microsoft.com/office/drawing/2014/main" id="{15AE20CD-269B-178D-D048-04863C0DA04A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9">
              <a:extLst>
                <a:ext uri="{FF2B5EF4-FFF2-40B4-BE49-F238E27FC236}">
                  <a16:creationId xmlns:a16="http://schemas.microsoft.com/office/drawing/2014/main" id="{D5A285FB-B397-A320-F8CF-30F77824FC88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2" name="Text Box 10">
              <a:extLst>
                <a:ext uri="{FF2B5EF4-FFF2-40B4-BE49-F238E27FC236}">
                  <a16:creationId xmlns:a16="http://schemas.microsoft.com/office/drawing/2014/main" id="{E34918F6-0AE6-F74A-DAD3-1AD128463DD1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32" y="2053"/>
              <a:ext cx="229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 smtClean="0"/>
                <a:t>ГДЕ ИСКАТЬ ДОКУМЕНТЫ?</a:t>
              </a:r>
              <a:endParaRPr lang="en-US" sz="2400" dirty="0"/>
            </a:p>
          </p:txBody>
        </p:sp>
        <p:sp>
          <p:nvSpPr>
            <p:cNvPr id="33" name="Text Box 11">
              <a:extLst>
                <a:ext uri="{FF2B5EF4-FFF2-40B4-BE49-F238E27FC236}">
                  <a16:creationId xmlns:a16="http://schemas.microsoft.com/office/drawing/2014/main" id="{3C5E82A2-3CAB-56E1-1712-00A394B9E7E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>
                  <a:solidFill>
                    <a:srgbClr val="FFFFFF"/>
                  </a:solidFill>
                </a:rPr>
                <a:t>6</a:t>
              </a:r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4" name="Group 12">
            <a:extLst>
              <a:ext uri="{FF2B5EF4-FFF2-40B4-BE49-F238E27FC236}">
                <a16:creationId xmlns:a16="http://schemas.microsoft.com/office/drawing/2014/main" id="{79993ABE-35AC-2C1B-F3E5-C17CF5FC4DFD}"/>
              </a:ext>
            </a:extLst>
          </p:cNvPr>
          <p:cNvGrpSpPr>
            <a:grpSpLocks/>
          </p:cNvGrpSpPr>
          <p:nvPr/>
        </p:nvGrpSpPr>
        <p:grpSpPr bwMode="auto">
          <a:xfrm>
            <a:off x="1058353" y="5340461"/>
            <a:ext cx="5105403" cy="555625"/>
            <a:chOff x="1248" y="2640"/>
            <a:chExt cx="3216" cy="350"/>
          </a:xfrm>
        </p:grpSpPr>
        <p:sp>
          <p:nvSpPr>
            <p:cNvPr id="35" name="Line 13">
              <a:extLst>
                <a:ext uri="{FF2B5EF4-FFF2-40B4-BE49-F238E27FC236}">
                  <a16:creationId xmlns:a16="http://schemas.microsoft.com/office/drawing/2014/main" id="{D397B295-ACB5-43B7-F59F-475EE24A112A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14">
              <a:extLst>
                <a:ext uri="{FF2B5EF4-FFF2-40B4-BE49-F238E27FC236}">
                  <a16:creationId xmlns:a16="http://schemas.microsoft.com/office/drawing/2014/main" id="{1A9D7943-B263-2170-D7AB-09338FA273BD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7" name="Text Box 15">
              <a:extLst>
                <a:ext uri="{FF2B5EF4-FFF2-40B4-BE49-F238E27FC236}">
                  <a16:creationId xmlns:a16="http://schemas.microsoft.com/office/drawing/2014/main" id="{DF1DA0BF-1C30-E530-97B6-F3A3EB2F4448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32" y="2645"/>
              <a:ext cx="157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/>
                <a:t>НАШИ КОНТАКТЫ</a:t>
              </a:r>
              <a:endParaRPr lang="en-US" sz="2400" dirty="0"/>
            </a:p>
          </p:txBody>
        </p:sp>
        <p:sp>
          <p:nvSpPr>
            <p:cNvPr id="38" name="Text Box 16">
              <a:extLst>
                <a:ext uri="{FF2B5EF4-FFF2-40B4-BE49-F238E27FC236}">
                  <a16:creationId xmlns:a16="http://schemas.microsoft.com/office/drawing/2014/main" id="{296DA89F-E717-AAFA-BD6E-A1119C065918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>
                  <a:solidFill>
                    <a:srgbClr val="FFFFFF"/>
                  </a:solidFill>
                </a:rPr>
                <a:t>7</a:t>
              </a:r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7739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ЗАЯВКА ОТ ШКОЛЫ. КАК ЗАПОЛНЯТЬ?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6275" y="1312885"/>
            <a:ext cx="10515600" cy="4351338"/>
          </a:xfrm>
        </p:spPr>
        <p:txBody>
          <a:bodyPr>
            <a:noAutofit/>
          </a:bodyPr>
          <a:lstStyle/>
          <a:p>
            <a:pPr lvl="0" algn="just">
              <a:lnSpc>
                <a:spcPct val="100000"/>
              </a:lnSpc>
            </a:pPr>
            <a:r>
              <a:rPr lang="ru-RU" sz="1800" b="1" dirty="0"/>
              <a:t>Один документ </a:t>
            </a:r>
            <a:r>
              <a:rPr lang="ru-RU" sz="1800" dirty="0"/>
              <a:t>от школы. </a:t>
            </a:r>
            <a:r>
              <a:rPr lang="ru-RU" sz="1800" dirty="0" smtClean="0"/>
              <a:t>Документы направляйте заблаговременно: рекомендуем </a:t>
            </a:r>
            <a:r>
              <a:rPr lang="ru-RU" sz="1800" b="1" dirty="0" smtClean="0"/>
              <a:t>за три месяца </a:t>
            </a:r>
            <a:r>
              <a:rPr lang="ru-RU" sz="1800" dirty="0" smtClean="0"/>
              <a:t>до окончания срока  действия квалификационной категории;</a:t>
            </a:r>
            <a:endParaRPr lang="ru-RU" sz="1800" dirty="0"/>
          </a:p>
          <a:p>
            <a:pPr lvl="0" algn="just">
              <a:lnSpc>
                <a:spcPct val="100000"/>
              </a:lnSpc>
            </a:pPr>
            <a:r>
              <a:rPr lang="ru-RU" sz="1800" b="1" dirty="0"/>
              <a:t>ФИО</a:t>
            </a:r>
            <a:r>
              <a:rPr lang="ru-RU" sz="1800" dirty="0"/>
              <a:t> – проверяем очень внимательно!</a:t>
            </a:r>
          </a:p>
          <a:p>
            <a:pPr lvl="0" algn="just">
              <a:lnSpc>
                <a:spcPct val="100000"/>
              </a:lnSpc>
            </a:pPr>
            <a:r>
              <a:rPr lang="ru-RU" sz="1800" b="1" dirty="0"/>
              <a:t>Должность и наименование образовательной организации </a:t>
            </a:r>
            <a:r>
              <a:rPr lang="ru-RU" sz="1800" dirty="0"/>
              <a:t>пишем ПОЛНОСТЬЮ! (статус, кавычки, наименование – по уставу)</a:t>
            </a:r>
          </a:p>
          <a:p>
            <a:pPr lvl="0" algn="just">
              <a:lnSpc>
                <a:spcPct val="100000"/>
              </a:lnSpc>
            </a:pPr>
            <a:r>
              <a:rPr lang="ru-RU" sz="1800" b="1" dirty="0"/>
              <a:t>Уровень образования: </a:t>
            </a:r>
            <a:r>
              <a:rPr lang="ru-RU" sz="1800" dirty="0"/>
              <a:t>наименование образовательной организации без статуса, направление обучения и квалификация</a:t>
            </a:r>
          </a:p>
          <a:p>
            <a:pPr lvl="0" algn="just">
              <a:lnSpc>
                <a:spcPct val="100000"/>
              </a:lnSpc>
            </a:pPr>
            <a:r>
              <a:rPr lang="ru-RU" sz="1800" dirty="0"/>
              <a:t>Если высшее образование не по профилю или же </a:t>
            </a:r>
            <a:r>
              <a:rPr lang="ru-RU" sz="1800" b="1" dirty="0"/>
              <a:t>не дает право на преподавательскую деятельность</a:t>
            </a:r>
            <a:r>
              <a:rPr lang="ru-RU" sz="1800" dirty="0"/>
              <a:t>, то прописываем все уровни образования: среднее профессиональное, высшее или же диплом о профессиональной переподготовке. Также не забываем приложить </a:t>
            </a:r>
            <a:r>
              <a:rPr lang="ru-RU" sz="1800" dirty="0" smtClean="0"/>
              <a:t>эти документы </a:t>
            </a:r>
            <a:r>
              <a:rPr lang="ru-RU" sz="1800" dirty="0"/>
              <a:t>об образовании в личную </a:t>
            </a:r>
            <a:r>
              <a:rPr lang="ru-RU" sz="1800" dirty="0" smtClean="0"/>
              <a:t>папку заявителя. Прикладываем </a:t>
            </a:r>
            <a:r>
              <a:rPr lang="ru-RU" sz="1800" b="1" dirty="0" smtClean="0"/>
              <a:t>только дипломы </a:t>
            </a:r>
            <a:r>
              <a:rPr lang="ru-RU" sz="1800" dirty="0" smtClean="0"/>
              <a:t>(без приложений);</a:t>
            </a:r>
            <a:endParaRPr lang="ru-RU" sz="1800" dirty="0"/>
          </a:p>
          <a:p>
            <a:pPr lvl="0" algn="just">
              <a:lnSpc>
                <a:spcPct val="100000"/>
              </a:lnSpc>
            </a:pPr>
            <a:r>
              <a:rPr lang="ru-RU" sz="1800" b="1" dirty="0"/>
              <a:t>Стаж</a:t>
            </a:r>
            <a:r>
              <a:rPr lang="ru-RU" sz="1800" dirty="0"/>
              <a:t> – прописываем полный педагогический стаж и стаж именно в этой должности. Пишем только полный год, без дробления и месяца. </a:t>
            </a:r>
            <a:r>
              <a:rPr lang="ru-RU" sz="1800" b="1" dirty="0"/>
              <a:t>Месяцы </a:t>
            </a:r>
            <a:r>
              <a:rPr lang="ru-RU" sz="1800" b="1" dirty="0" smtClean="0"/>
              <a:t>указываем,  если </a:t>
            </a:r>
            <a:r>
              <a:rPr lang="ru-RU" sz="1800" b="1" dirty="0"/>
              <a:t>педагогический стаж меньше года и до 2-х лет</a:t>
            </a:r>
            <a:r>
              <a:rPr lang="ru-RU" sz="1800" b="1" dirty="0" smtClean="0"/>
              <a:t>.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011660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5214257" cy="4351338"/>
          </a:xfrm>
        </p:spPr>
        <p:txBody>
          <a:bodyPr>
            <a:normAutofit/>
          </a:bodyPr>
          <a:lstStyle/>
          <a:p>
            <a:pPr lvl="0"/>
            <a:r>
              <a:rPr lang="ru-RU" sz="2000" b="1" dirty="0"/>
              <a:t>Приказ об установлении категории </a:t>
            </a:r>
            <a:r>
              <a:rPr lang="ru-RU" sz="2000" dirty="0"/>
              <a:t>– прописываем сам приказ, а не просто категорию: чей приказ, номер приказа, от какой даты и до какого у вас категория (ориентируемся на дату подписания протокола, обычно во всех приказах это прописывается). </a:t>
            </a:r>
          </a:p>
          <a:p>
            <a:pPr algn="just"/>
            <a:r>
              <a:rPr lang="ru-RU" sz="2000" b="1" dirty="0"/>
              <a:t>Например,</a:t>
            </a:r>
            <a:r>
              <a:rPr lang="ru-RU" sz="2000" dirty="0"/>
              <a:t> сам приказ идет от 11 января 2023 года, но заседание и подписание протокола было 30 декабря 2022 года. Соответственно отчет идет с 30.12.2022 до 29.12.2027 года. </a:t>
            </a:r>
          </a:p>
          <a:p>
            <a:endParaRPr lang="ru-RU" sz="20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336955" y="365126"/>
            <a:ext cx="9534241" cy="51233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ЗАЯВКА ОТ ШКОЛЫ. КАК ЗАПОЛНЯТЬ?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400" y="1551713"/>
            <a:ext cx="5032828" cy="444268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4" name="Рукописный ввод 23"/>
              <p14:cNvContentPartPr/>
              <p14:nvPr/>
            </p14:nvContentPartPr>
            <p14:xfrm>
              <a:off x="6633183" y="2307851"/>
              <a:ext cx="1712880" cy="360"/>
            </p14:xfrm>
          </p:contentPart>
        </mc:Choice>
        <mc:Fallback xmlns="">
          <p:pic>
            <p:nvPicPr>
              <p:cNvPr id="24" name="Рукописный ввод 2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04743" y="2279411"/>
                <a:ext cx="1769760" cy="5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8" name="Рукописный ввод 27"/>
              <p14:cNvContentPartPr/>
              <p14:nvPr/>
            </p14:nvContentPartPr>
            <p14:xfrm>
              <a:off x="6705543" y="3062411"/>
              <a:ext cx="1451880" cy="360"/>
            </p14:xfrm>
          </p:contentPart>
        </mc:Choice>
        <mc:Fallback xmlns="">
          <p:pic>
            <p:nvPicPr>
              <p:cNvPr id="28" name="Рукописный ввод 27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677103" y="3033971"/>
                <a:ext cx="1508760" cy="5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2" name="Рукописный ввод 31"/>
              <p14:cNvContentPartPr/>
              <p14:nvPr/>
            </p14:nvContentPartPr>
            <p14:xfrm>
              <a:off x="9579423" y="3062411"/>
              <a:ext cx="1321200" cy="15120"/>
            </p14:xfrm>
          </p:contentPart>
        </mc:Choice>
        <mc:Fallback xmlns="">
          <p:pic>
            <p:nvPicPr>
              <p:cNvPr id="32" name="Рукописный ввод 31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550983" y="3033971"/>
                <a:ext cx="137808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34" name="Рукописный ввод 33"/>
              <p14:cNvContentPartPr/>
              <p14:nvPr/>
            </p14:nvContentPartPr>
            <p14:xfrm>
              <a:off x="10406703" y="6052571"/>
              <a:ext cx="1001880" cy="360"/>
            </p14:xfrm>
          </p:contentPart>
        </mc:Choice>
        <mc:Fallback xmlns="">
          <p:pic>
            <p:nvPicPr>
              <p:cNvPr id="34" name="Рукописный ввод 33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378263" y="6024131"/>
                <a:ext cx="1058760" cy="5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4" name="Рукописный ввод 13"/>
              <p14:cNvContentPartPr/>
              <p14:nvPr/>
            </p14:nvContentPartPr>
            <p14:xfrm>
              <a:off x="9698007" y="5251025"/>
              <a:ext cx="1580040" cy="360"/>
            </p14:xfrm>
          </p:contentPart>
        </mc:Choice>
        <mc:Fallback xmlns="">
          <p:pic>
            <p:nvPicPr>
              <p:cNvPr id="14" name="Рукописный ввод 13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9691527" y="5244545"/>
                <a:ext cx="1593000" cy="1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1090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07518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buNone/>
            </a:pPr>
            <a:r>
              <a:rPr lang="ru-RU" sz="3500" b="1" dirty="0"/>
              <a:t>Результат экспертизы</a:t>
            </a:r>
            <a:r>
              <a:rPr lang="ru-RU" sz="3500" dirty="0"/>
              <a:t> также прописываем, но, если пока не готово, оставляем пустым, мы сами пропишем по факту </a:t>
            </a:r>
            <a:r>
              <a:rPr lang="ru-RU" sz="3500" dirty="0" smtClean="0"/>
              <a:t>получения. </a:t>
            </a:r>
            <a:r>
              <a:rPr lang="ru-RU" sz="3500" b="1" dirty="0"/>
              <a:t>Экспертиза обязательно нужна: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500" dirty="0"/>
              <a:t>Кто впервые заявляется на ПЕРВУЮ </a:t>
            </a:r>
            <a:r>
              <a:rPr lang="ru-RU" sz="3500" dirty="0" smtClean="0"/>
              <a:t>категорию;</a:t>
            </a:r>
            <a:endParaRPr lang="ru-RU" sz="35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500" dirty="0"/>
              <a:t>Кто впервые заявляется на ВЫСШУЮ </a:t>
            </a:r>
            <a:r>
              <a:rPr lang="ru-RU" sz="3500" dirty="0" smtClean="0"/>
              <a:t>категорию;</a:t>
            </a:r>
            <a:endParaRPr lang="ru-RU" sz="35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500" dirty="0"/>
              <a:t>Кто </a:t>
            </a:r>
            <a:r>
              <a:rPr lang="ru-RU" sz="3500" dirty="0" smtClean="0"/>
              <a:t>заявляется на </a:t>
            </a:r>
            <a:r>
              <a:rPr lang="ru-RU" sz="3500" dirty="0"/>
              <a:t>ВЫСШУЮ </a:t>
            </a:r>
            <a:r>
              <a:rPr lang="ru-RU" sz="3500" dirty="0" smtClean="0"/>
              <a:t>ДОСРОЧНО;</a:t>
            </a:r>
            <a:endParaRPr lang="ru-RU" sz="35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500" dirty="0"/>
              <a:t>У кого был большой перерыв с даты окончания срока </a:t>
            </a:r>
            <a:r>
              <a:rPr lang="ru-RU" sz="3500" dirty="0" smtClean="0"/>
              <a:t>аттестации;</a:t>
            </a:r>
            <a:endParaRPr lang="ru-RU" sz="35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500" dirty="0"/>
              <a:t>Кто имеет административную должность (директора, заместители директоров</a:t>
            </a:r>
            <a:r>
              <a:rPr lang="ru-RU" sz="3500" dirty="0" smtClean="0"/>
              <a:t>);</a:t>
            </a:r>
            <a:endParaRPr lang="ru-RU" sz="35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500" dirty="0" smtClean="0"/>
              <a:t>По решению принимающих и проверяющих документы;</a:t>
            </a:r>
            <a:endParaRPr lang="ru-RU" sz="35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500" dirty="0"/>
              <a:t>Экспертная БАЗА размещена на сайте нашего центра во вкладке образование-аттестация </a:t>
            </a:r>
            <a:r>
              <a:rPr lang="ru-RU" sz="3500" u="sng" dirty="0">
                <a:hlinkClick r:id="rId2"/>
              </a:rPr>
              <a:t>https://tatcultresurs.ru/education/attestaciya</a:t>
            </a:r>
            <a:r>
              <a:rPr lang="ru-RU" sz="3500" dirty="0"/>
              <a:t> </a:t>
            </a:r>
            <a:r>
              <a:rPr lang="ru-RU" sz="3500" dirty="0" smtClean="0"/>
              <a:t>Направление профессиональной деятельности эксперта прописано </a:t>
            </a:r>
            <a:r>
              <a:rPr lang="ru-RU" sz="3500" dirty="0"/>
              <a:t>в последнем столбце </a:t>
            </a:r>
            <a:r>
              <a:rPr lang="ru-RU" sz="3500" dirty="0" smtClean="0"/>
              <a:t>таблицы экспертов.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500" dirty="0" smtClean="0"/>
              <a:t>Эксперт должен быть по </a:t>
            </a:r>
            <a:r>
              <a:rPr lang="ru-RU" sz="3500" dirty="0"/>
              <a:t>профилю и </a:t>
            </a:r>
            <a:r>
              <a:rPr lang="ru-RU" sz="3500" dirty="0" smtClean="0"/>
              <a:t>обязательно из </a:t>
            </a:r>
            <a:r>
              <a:rPr lang="ru-RU" sz="3500" dirty="0"/>
              <a:t>другой образовательной организации.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89355" y="517526"/>
            <a:ext cx="9534241" cy="512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1C336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ЗАЯВКА ОТ ШКОЛЫ. 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ЗАПОЛНЯТЬ?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0468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839354"/>
              </p:ext>
            </p:extLst>
          </p:nvPr>
        </p:nvGraphicFramePr>
        <p:xfrm>
          <a:off x="696688" y="1332139"/>
          <a:ext cx="10493827" cy="508838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7380">
                  <a:extLst>
                    <a:ext uri="{9D8B030D-6E8A-4147-A177-3AD203B41FA5}">
                      <a16:colId xmlns:a16="http://schemas.microsoft.com/office/drawing/2014/main" val="1909510032"/>
                    </a:ext>
                  </a:extLst>
                </a:gridCol>
                <a:gridCol w="1140559">
                  <a:extLst>
                    <a:ext uri="{9D8B030D-6E8A-4147-A177-3AD203B41FA5}">
                      <a16:colId xmlns:a16="http://schemas.microsoft.com/office/drawing/2014/main" val="2453885019"/>
                    </a:ext>
                  </a:extLst>
                </a:gridCol>
                <a:gridCol w="1574039">
                  <a:extLst>
                    <a:ext uri="{9D8B030D-6E8A-4147-A177-3AD203B41FA5}">
                      <a16:colId xmlns:a16="http://schemas.microsoft.com/office/drawing/2014/main" val="2537533178"/>
                    </a:ext>
                  </a:extLst>
                </a:gridCol>
                <a:gridCol w="3587505">
                  <a:extLst>
                    <a:ext uri="{9D8B030D-6E8A-4147-A177-3AD203B41FA5}">
                      <a16:colId xmlns:a16="http://schemas.microsoft.com/office/drawing/2014/main" val="1383745025"/>
                    </a:ext>
                  </a:extLst>
                </a:gridCol>
                <a:gridCol w="928915">
                  <a:extLst>
                    <a:ext uri="{9D8B030D-6E8A-4147-A177-3AD203B41FA5}">
                      <a16:colId xmlns:a16="http://schemas.microsoft.com/office/drawing/2014/main" val="342297937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621529544"/>
                    </a:ext>
                  </a:extLst>
                </a:gridCol>
                <a:gridCol w="899885">
                  <a:extLst>
                    <a:ext uri="{9D8B030D-6E8A-4147-A177-3AD203B41FA5}">
                      <a16:colId xmlns:a16="http://schemas.microsoft.com/office/drawing/2014/main" val="1702574971"/>
                    </a:ext>
                  </a:extLst>
                </a:gridCol>
                <a:gridCol w="914401">
                  <a:extLst>
                    <a:ext uri="{9D8B030D-6E8A-4147-A177-3AD203B41FA5}">
                      <a16:colId xmlns:a16="http://schemas.microsoft.com/office/drawing/2014/main" val="3836359507"/>
                    </a:ext>
                  </a:extLst>
                </a:gridCol>
              </a:tblGrid>
              <a:tr h="9002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Фамилия, имя, отчество, претендента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Должность, место работы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Педстаж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в должности по которой  аттестуется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Имеющаяся квалификационная категория, дата окончания срока ее действия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профессиональной экспертизы (экспертная оценка)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extLst>
                  <a:ext uri="{0D108BD9-81ED-4DB2-BD59-A6C34878D82A}">
                    <a16:rowId xmlns:a16="http://schemas.microsoft.com/office/drawing/2014/main" val="3144767967"/>
                  </a:ext>
                </a:extLst>
              </a:tr>
              <a:tr h="150046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Нижнекамский муниципальный район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811108"/>
                  </a:ext>
                </a:extLst>
              </a:tr>
              <a:tr h="330101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Гарипова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Диля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Ришатовна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бюджетное учреждение дополнительного образования "Детская музыкальная школа №  1" Нижнекамского муниципального района Республики Татарстан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профессиональное,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Нижнекамское музыкальное училище имени С.Сайдашева,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струнно-смычковые инструменты (виолончель),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 ДМШ, артист оркестра, руководитель самодеятельного духового оркестра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Высшее,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Институт экономики, управления и права,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психология,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психолог, преподаватель психологии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о профессиональной переподготовке,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Институт повышения квалификации и профессиональной переподготовки,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 дополнительного образования детей и взрослых,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 по классу виолончели, концертмейстер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39/39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МК РТ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147 од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28.02.2018 г.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26.02.2023 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extLst>
                  <a:ext uri="{0D108BD9-81ED-4DB2-BD59-A6C34878D82A}">
                    <a16:rowId xmlns:a16="http://schemas.microsoft.com/office/drawing/2014/main" val="1521706535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1489355" y="517526"/>
            <a:ext cx="9534241" cy="512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1C336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ДОЛЖНА ВЫГЛЯДЕТЬ ЗАЯВКА!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1182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just">
              <a:buNone/>
            </a:pPr>
            <a:r>
              <a:rPr lang="ru-RU" b="1" dirty="0"/>
              <a:t>Детские конкурсы и конкурсы профессионального мастерства просим ФИЛЬТРОВАТЬ. </a:t>
            </a:r>
            <a:r>
              <a:rPr lang="ru-RU" dirty="0" smtClean="0"/>
              <a:t>В </a:t>
            </a:r>
            <a:r>
              <a:rPr lang="ru-RU" dirty="0"/>
              <a:t>приоритете:</a:t>
            </a:r>
          </a:p>
          <a:p>
            <a:pPr lvl="0" algn="just"/>
            <a:r>
              <a:rPr lang="ru-RU" dirty="0"/>
              <a:t>К</a:t>
            </a:r>
            <a:r>
              <a:rPr lang="ru-RU" dirty="0" smtClean="0"/>
              <a:t>онкурсы</a:t>
            </a:r>
            <a:r>
              <a:rPr lang="ru-RU" dirty="0"/>
              <a:t>, проводимые республиканскими </a:t>
            </a:r>
            <a:r>
              <a:rPr lang="ru-RU" dirty="0" smtClean="0"/>
              <a:t>организациями дополнительного, среднего профессионального и высшего образования </a:t>
            </a:r>
            <a:r>
              <a:rPr lang="ru-RU" dirty="0"/>
              <a:t>сферы </a:t>
            </a:r>
            <a:r>
              <a:rPr lang="ru-RU" dirty="0" smtClean="0"/>
              <a:t>культуры;</a:t>
            </a:r>
            <a:endParaRPr lang="ru-RU" dirty="0"/>
          </a:p>
          <a:p>
            <a:pPr lvl="0" algn="just"/>
            <a:r>
              <a:rPr lang="ru-RU" dirty="0"/>
              <a:t>К</a:t>
            </a:r>
            <a:r>
              <a:rPr lang="ru-RU" dirty="0" smtClean="0"/>
              <a:t>онкурсы</a:t>
            </a:r>
            <a:r>
              <a:rPr lang="ru-RU" dirty="0"/>
              <a:t>, учредителем которых являются </a:t>
            </a:r>
            <a:r>
              <a:rPr lang="ru-RU" dirty="0" err="1"/>
              <a:t>Минкульт</a:t>
            </a:r>
            <a:r>
              <a:rPr lang="ru-RU" dirty="0"/>
              <a:t> РФ и </a:t>
            </a:r>
            <a:r>
              <a:rPr lang="ru-RU" dirty="0" err="1"/>
              <a:t>Минкульт</a:t>
            </a:r>
            <a:r>
              <a:rPr lang="ru-RU" dirty="0"/>
              <a:t> </a:t>
            </a:r>
            <a:r>
              <a:rPr lang="ru-RU" dirty="0" smtClean="0"/>
              <a:t>РТ;</a:t>
            </a:r>
            <a:endParaRPr lang="ru-RU" dirty="0"/>
          </a:p>
          <a:p>
            <a:pPr lvl="0" algn="just"/>
            <a:r>
              <a:rPr lang="ru-RU" dirty="0" smtClean="0"/>
              <a:t>Конкурсы, которые проводятся образовательными организациями </a:t>
            </a:r>
            <a:r>
              <a:rPr lang="ru-RU" dirty="0"/>
              <a:t>других регионов </a:t>
            </a:r>
            <a:r>
              <a:rPr lang="ru-RU" dirty="0" smtClean="0"/>
              <a:t>РФ;</a:t>
            </a:r>
            <a:endParaRPr lang="ru-RU" dirty="0"/>
          </a:p>
          <a:p>
            <a:pPr algn="just"/>
            <a:r>
              <a:rPr lang="ru-RU" dirty="0"/>
              <a:t>Конкурсы, проводимые фондами и коммерческими организациями, а также интернет-конкурсы тоже могут быть приложены в личную папку педагогического работника, но </a:t>
            </a:r>
            <a:r>
              <a:rPr lang="ru-RU" b="1" dirty="0"/>
              <a:t>НЕ должны составлять большую часть </a:t>
            </a:r>
            <a:r>
              <a:rPr lang="ru-RU" b="1" dirty="0" smtClean="0"/>
              <a:t>достижений!</a:t>
            </a:r>
            <a:endParaRPr lang="ru-RU" dirty="0"/>
          </a:p>
          <a:p>
            <a:pPr algn="just"/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89355" y="517526"/>
            <a:ext cx="9534241" cy="512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1C336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КАКИХ КОНКУРСАХ УЧАСТВОВАТЬ?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808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ru-RU" b="1" dirty="0"/>
              <a:t>Обмен и транслирование педагогического опыта, публикации методических разработок и идей:</a:t>
            </a:r>
            <a:endParaRPr lang="ru-RU" dirty="0"/>
          </a:p>
          <a:p>
            <a:pPr lvl="0" algn="just"/>
            <a:r>
              <a:rPr lang="ru-RU" dirty="0" smtClean="0"/>
              <a:t>Публикации </a:t>
            </a:r>
            <a:r>
              <a:rPr lang="ru-RU" dirty="0"/>
              <a:t>должны быть в печатных и электронных сборниках по итогам конференций, </a:t>
            </a:r>
            <a:r>
              <a:rPr lang="ru-RU" dirty="0" smtClean="0"/>
              <a:t>в педагогических журналах, </a:t>
            </a:r>
            <a:r>
              <a:rPr lang="ru-RU" dirty="0"/>
              <a:t>где организаторами являются государственные </a:t>
            </a:r>
            <a:r>
              <a:rPr lang="ru-RU" dirty="0" smtClean="0"/>
              <a:t>или муниципальные образовательные организации;</a:t>
            </a:r>
            <a:endParaRPr lang="ru-RU" dirty="0"/>
          </a:p>
          <a:p>
            <a:pPr lvl="0" algn="just"/>
            <a:r>
              <a:rPr lang="ru-RU" dirty="0"/>
              <a:t>Приветствуются выступления на различных семинарах, методических объединениях с докладом; проведение мастер-классов для детей и взрослых, </a:t>
            </a:r>
            <a:r>
              <a:rPr lang="ru-RU" dirty="0" smtClean="0"/>
              <a:t>педагогических работников, проведение открытых уроков;</a:t>
            </a:r>
          </a:p>
          <a:p>
            <a:pPr algn="just"/>
            <a:r>
              <a:rPr lang="ru-RU" dirty="0"/>
              <a:t>Публикации на малоизвестных и малоавторитетных сайтах НЕ котируются. Вы можете их приложить как дополнение, но НЕ надо штамповать их без </a:t>
            </a:r>
            <a:r>
              <a:rPr lang="ru-RU" dirty="0" smtClean="0"/>
              <a:t>разбору.</a:t>
            </a:r>
            <a:endParaRPr lang="ru-RU" dirty="0"/>
          </a:p>
          <a:p>
            <a:pPr lvl="0"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89355" y="517526"/>
            <a:ext cx="9534241" cy="512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1C336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ГДЕ ТРАНСЛИРОВАТЬ ПЕДАГОГИЧЕСКИЙ ОПЫТ?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20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20436" y="711490"/>
            <a:ext cx="11097491" cy="512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1C336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КУРСЫ ПОВЫШЕНИЯ КВАЛИФИКАЦИИ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0436" y="1502227"/>
            <a:ext cx="1040476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/>
              <a:t>Согласно 12 пункту </a:t>
            </a:r>
            <a:r>
              <a:rPr lang="ru-RU" b="1" dirty="0"/>
              <a:t>Приказа Министерства образования и науки РФ от 1 июля 2013 г. N 499 </a:t>
            </a:r>
            <a:r>
              <a:rPr lang="ru-RU" dirty="0"/>
              <a:t>"Об утверждении Порядка организации и осуществления образовательной деятельности по дополнительным профессиональным программам":</a:t>
            </a:r>
          </a:p>
          <a:p>
            <a:pPr algn="just"/>
            <a:r>
              <a:rPr lang="en-US" dirty="0" smtClean="0"/>
              <a:t>[</a:t>
            </a:r>
            <a:r>
              <a:rPr lang="ru-RU" i="1" dirty="0" smtClean="0"/>
              <a:t>Срок </a:t>
            </a:r>
            <a:r>
              <a:rPr lang="ru-RU" i="1" dirty="0"/>
              <a:t>освоения дополнительной профессиональной программы должен обеспечивать возможность достижения планируемых результатов и получение новой компетенции (квалификации), заявленных в программе. При этом минимально допустимый срок освоения программ повышения квалификации </a:t>
            </a:r>
            <a:r>
              <a:rPr lang="ru-RU" b="1" i="1" dirty="0"/>
              <a:t>не может быть менее 16 часов</a:t>
            </a:r>
            <a:r>
              <a:rPr lang="ru-RU" i="1" dirty="0"/>
              <a:t>, а срок освоения программ </a:t>
            </a:r>
            <a:r>
              <a:rPr lang="ru-RU" b="1" i="1" dirty="0"/>
              <a:t>профессиональной переподготовки - менее 250 часов</a:t>
            </a:r>
            <a:r>
              <a:rPr lang="ru-RU" i="1" dirty="0" smtClean="0"/>
              <a:t>.</a:t>
            </a:r>
            <a:r>
              <a:rPr lang="en-US" dirty="0" smtClean="0"/>
              <a:t>]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 smtClean="0"/>
              <a:t>В соответствии с ФГТ</a:t>
            </a:r>
            <a:r>
              <a:rPr lang="ru-RU" dirty="0" smtClean="0"/>
              <a:t> к минимуму содержания, структуре и условиям реализации дополнительной предпрофессиональной общеобразовательной программы, </a:t>
            </a:r>
            <a:r>
              <a:rPr lang="ru-RU" b="1" dirty="0" smtClean="0"/>
              <a:t>утвержденным Министерством культуры  РФ</a:t>
            </a:r>
            <a:r>
              <a:rPr lang="ru-RU" dirty="0" smtClean="0"/>
              <a:t>, непрерывность профессионального развития работников организации, осуществляющей образовательную деятельность, должна обеспечиваться освоением работниками организации, осуществляющей образовательную деятельность, дополнительных профессиональных программ по профилю педагогической деятельности </a:t>
            </a:r>
            <a:r>
              <a:rPr lang="ru-RU" b="1" dirty="0" smtClean="0"/>
              <a:t>не реже чем один раз в ТРИ года (Хоровое пение, Музыкальный фольклор, Акварельная живопись, Искусство балета) и не реже чем один раз в ПЯТЬ лет по остальным видам искусства и направлениям.</a:t>
            </a:r>
            <a:endParaRPr lang="ru-RU" b="1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676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1195</Words>
  <Application>Microsoft Office PowerPoint</Application>
  <PresentationFormat>Широкоэкранный</PresentationFormat>
  <Paragraphs>120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verdana</vt:lpstr>
      <vt:lpstr>Wingdings</vt:lpstr>
      <vt:lpstr>Тема Office</vt:lpstr>
      <vt:lpstr>ЗАМЕЧАНИЯ И ПРЕДЛОЖЕНИЯ ПО ОРГАНИЗАЦИИ ПРИЕМА ДОКУМЕНТОВ НА АТТЕСТАЦИЮ ПЕДАГОГИЧЕСКИХ РАБОТНИКОВ (по итогам 1 квартала 2023 года) </vt:lpstr>
      <vt:lpstr>СОДЕРЖАНИЕ:</vt:lpstr>
      <vt:lpstr>ОБЩАЯ ЗАЯВКА ОТ ШКОЛЫ. КАК ЗАПОЛНЯТЬ?</vt:lpstr>
      <vt:lpstr>ОБЩАЯ ЗАЯВКА ОТ ШКОЛЫ. КАК ЗАПОЛНЯТЬ?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ПОДАЧА ЗАЯВЛЕНИЯ И ИНДИВИДУАЛЬНОЙ ПАПКИ</vt:lpstr>
      <vt:lpstr>ГДЕ ИСКАТЬ ДОКУМЕНТЫ?</vt:lpstr>
      <vt:lpstr>НАШИ КОНТАКТЫ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Марина Маркасьян</dc:creator>
  <cp:lastModifiedBy>User</cp:lastModifiedBy>
  <cp:revision>46</cp:revision>
  <cp:lastPrinted>2023-03-22T08:26:44Z</cp:lastPrinted>
  <dcterms:created xsi:type="dcterms:W3CDTF">2023-02-18T08:30:46Z</dcterms:created>
  <dcterms:modified xsi:type="dcterms:W3CDTF">2023-03-27T08:35:05Z</dcterms:modified>
</cp:coreProperties>
</file>