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8"/>
  </p:notesMasterIdLst>
  <p:sldIdLst>
    <p:sldId id="256" r:id="rId2"/>
    <p:sldId id="490" r:id="rId3"/>
    <p:sldId id="491" r:id="rId4"/>
    <p:sldId id="492" r:id="rId5"/>
    <p:sldId id="493" r:id="rId6"/>
    <p:sldId id="503" r:id="rId7"/>
    <p:sldId id="504" r:id="rId8"/>
    <p:sldId id="505" r:id="rId9"/>
    <p:sldId id="506" r:id="rId10"/>
    <p:sldId id="507" r:id="rId11"/>
    <p:sldId id="508" r:id="rId12"/>
    <p:sldId id="509" r:id="rId13"/>
    <p:sldId id="510" r:id="rId14"/>
    <p:sldId id="511" r:id="rId15"/>
    <p:sldId id="512" r:id="rId16"/>
    <p:sldId id="513" r:id="rId17"/>
    <p:sldId id="514" r:id="rId18"/>
    <p:sldId id="515" r:id="rId19"/>
    <p:sldId id="516" r:id="rId20"/>
    <p:sldId id="517" r:id="rId21"/>
    <p:sldId id="518" r:id="rId22"/>
    <p:sldId id="519" r:id="rId23"/>
    <p:sldId id="520" r:id="rId24"/>
    <p:sldId id="521" r:id="rId25"/>
    <p:sldId id="522" r:id="rId26"/>
    <p:sldId id="523" r:id="rId27"/>
    <p:sldId id="524" r:id="rId28"/>
    <p:sldId id="525" r:id="rId29"/>
    <p:sldId id="526" r:id="rId30"/>
    <p:sldId id="527" r:id="rId31"/>
    <p:sldId id="528" r:id="rId32"/>
    <p:sldId id="529" r:id="rId33"/>
    <p:sldId id="530" r:id="rId34"/>
    <p:sldId id="531" r:id="rId35"/>
    <p:sldId id="532" r:id="rId36"/>
    <p:sldId id="533" r:id="rId37"/>
    <p:sldId id="534" r:id="rId38"/>
    <p:sldId id="535" r:id="rId39"/>
    <p:sldId id="536" r:id="rId40"/>
    <p:sldId id="537" r:id="rId41"/>
    <p:sldId id="538" r:id="rId42"/>
    <p:sldId id="539" r:id="rId43"/>
    <p:sldId id="540" r:id="rId44"/>
    <p:sldId id="541" r:id="rId45"/>
    <p:sldId id="542" r:id="rId46"/>
    <p:sldId id="543" r:id="rId47"/>
    <p:sldId id="544" r:id="rId48"/>
    <p:sldId id="545" r:id="rId49"/>
    <p:sldId id="546" r:id="rId50"/>
    <p:sldId id="547" r:id="rId51"/>
    <p:sldId id="548" r:id="rId52"/>
    <p:sldId id="549" r:id="rId53"/>
    <p:sldId id="550" r:id="rId54"/>
    <p:sldId id="551" r:id="rId55"/>
    <p:sldId id="552" r:id="rId56"/>
    <p:sldId id="553" r:id="rId57"/>
    <p:sldId id="554" r:id="rId58"/>
    <p:sldId id="555" r:id="rId59"/>
    <p:sldId id="556" r:id="rId60"/>
    <p:sldId id="557" r:id="rId61"/>
    <p:sldId id="558" r:id="rId62"/>
    <p:sldId id="559" r:id="rId63"/>
    <p:sldId id="560" r:id="rId64"/>
    <p:sldId id="561" r:id="rId65"/>
    <p:sldId id="562" r:id="rId66"/>
    <p:sldId id="563" r:id="rId67"/>
    <p:sldId id="564" r:id="rId68"/>
    <p:sldId id="565" r:id="rId69"/>
    <p:sldId id="566" r:id="rId70"/>
    <p:sldId id="567" r:id="rId71"/>
    <p:sldId id="568" r:id="rId72"/>
    <p:sldId id="569" r:id="rId73"/>
    <p:sldId id="687" r:id="rId74"/>
    <p:sldId id="688" r:id="rId75"/>
    <p:sldId id="570" r:id="rId76"/>
    <p:sldId id="571" r:id="rId77"/>
    <p:sldId id="572" r:id="rId78"/>
    <p:sldId id="573" r:id="rId79"/>
    <p:sldId id="574" r:id="rId80"/>
    <p:sldId id="575" r:id="rId81"/>
    <p:sldId id="576" r:id="rId82"/>
    <p:sldId id="577" r:id="rId83"/>
    <p:sldId id="578" r:id="rId84"/>
    <p:sldId id="579" r:id="rId85"/>
    <p:sldId id="580" r:id="rId86"/>
    <p:sldId id="581" r:id="rId87"/>
    <p:sldId id="582" r:id="rId88"/>
    <p:sldId id="583" r:id="rId89"/>
    <p:sldId id="584" r:id="rId90"/>
    <p:sldId id="585" r:id="rId91"/>
    <p:sldId id="586" r:id="rId92"/>
    <p:sldId id="587" r:id="rId93"/>
    <p:sldId id="588" r:id="rId94"/>
    <p:sldId id="589" r:id="rId95"/>
    <p:sldId id="590" r:id="rId96"/>
    <p:sldId id="591" r:id="rId97"/>
    <p:sldId id="592" r:id="rId98"/>
    <p:sldId id="593" r:id="rId99"/>
    <p:sldId id="595" r:id="rId100"/>
    <p:sldId id="596" r:id="rId101"/>
    <p:sldId id="597" r:id="rId102"/>
    <p:sldId id="598" r:id="rId103"/>
    <p:sldId id="599" r:id="rId104"/>
    <p:sldId id="600" r:id="rId105"/>
    <p:sldId id="601" r:id="rId106"/>
    <p:sldId id="602" r:id="rId107"/>
    <p:sldId id="603" r:id="rId108"/>
    <p:sldId id="604" r:id="rId109"/>
    <p:sldId id="605" r:id="rId110"/>
    <p:sldId id="606" r:id="rId111"/>
    <p:sldId id="607" r:id="rId112"/>
    <p:sldId id="608" r:id="rId113"/>
    <p:sldId id="609" r:id="rId114"/>
    <p:sldId id="610" r:id="rId115"/>
    <p:sldId id="611" r:id="rId116"/>
    <p:sldId id="612" r:id="rId117"/>
    <p:sldId id="613" r:id="rId118"/>
    <p:sldId id="614" r:id="rId119"/>
    <p:sldId id="615" r:id="rId120"/>
    <p:sldId id="616" r:id="rId121"/>
    <p:sldId id="617" r:id="rId122"/>
    <p:sldId id="618" r:id="rId123"/>
    <p:sldId id="619" r:id="rId124"/>
    <p:sldId id="620" r:id="rId125"/>
    <p:sldId id="621" r:id="rId126"/>
    <p:sldId id="622" r:id="rId127"/>
    <p:sldId id="623" r:id="rId128"/>
    <p:sldId id="624" r:id="rId129"/>
    <p:sldId id="625" r:id="rId130"/>
    <p:sldId id="626" r:id="rId131"/>
    <p:sldId id="627" r:id="rId132"/>
    <p:sldId id="628" r:id="rId133"/>
    <p:sldId id="629" r:id="rId134"/>
    <p:sldId id="630" r:id="rId135"/>
    <p:sldId id="631" r:id="rId136"/>
    <p:sldId id="632" r:id="rId137"/>
    <p:sldId id="633" r:id="rId138"/>
    <p:sldId id="634" r:id="rId139"/>
    <p:sldId id="635" r:id="rId140"/>
    <p:sldId id="636" r:id="rId141"/>
    <p:sldId id="637" r:id="rId142"/>
    <p:sldId id="638" r:id="rId143"/>
    <p:sldId id="639" r:id="rId144"/>
    <p:sldId id="640" r:id="rId145"/>
    <p:sldId id="641" r:id="rId146"/>
    <p:sldId id="642" r:id="rId147"/>
    <p:sldId id="643" r:id="rId148"/>
    <p:sldId id="644" r:id="rId149"/>
    <p:sldId id="645" r:id="rId150"/>
    <p:sldId id="646" r:id="rId151"/>
    <p:sldId id="647" r:id="rId152"/>
    <p:sldId id="648" r:id="rId153"/>
    <p:sldId id="649" r:id="rId154"/>
    <p:sldId id="650" r:id="rId155"/>
    <p:sldId id="651" r:id="rId156"/>
    <p:sldId id="652" r:id="rId157"/>
    <p:sldId id="653" r:id="rId158"/>
    <p:sldId id="654" r:id="rId159"/>
    <p:sldId id="655" r:id="rId160"/>
    <p:sldId id="656" r:id="rId161"/>
    <p:sldId id="657" r:id="rId162"/>
    <p:sldId id="658" r:id="rId163"/>
    <p:sldId id="659" r:id="rId164"/>
    <p:sldId id="660" r:id="rId165"/>
    <p:sldId id="663" r:id="rId166"/>
    <p:sldId id="664" r:id="rId167"/>
    <p:sldId id="665" r:id="rId168"/>
    <p:sldId id="667" r:id="rId169"/>
    <p:sldId id="670" r:id="rId170"/>
    <p:sldId id="671" r:id="rId171"/>
    <p:sldId id="673" r:id="rId172"/>
    <p:sldId id="689" r:id="rId173"/>
    <p:sldId id="690" r:id="rId174"/>
    <p:sldId id="674" r:id="rId175"/>
    <p:sldId id="675" r:id="rId176"/>
    <p:sldId id="676" r:id="rId177"/>
    <p:sldId id="677" r:id="rId178"/>
    <p:sldId id="678" r:id="rId179"/>
    <p:sldId id="679" r:id="rId180"/>
    <p:sldId id="680" r:id="rId181"/>
    <p:sldId id="681" r:id="rId182"/>
    <p:sldId id="682" r:id="rId183"/>
    <p:sldId id="683" r:id="rId184"/>
    <p:sldId id="684" r:id="rId185"/>
    <p:sldId id="685" r:id="rId186"/>
    <p:sldId id="686" r:id="rId187"/>
    <p:sldId id="355" r:id="rId188"/>
    <p:sldId id="367" r:id="rId189"/>
    <p:sldId id="368" r:id="rId190"/>
    <p:sldId id="370" r:id="rId191"/>
    <p:sldId id="374" r:id="rId192"/>
    <p:sldId id="375" r:id="rId193"/>
    <p:sldId id="376" r:id="rId194"/>
    <p:sldId id="378" r:id="rId195"/>
    <p:sldId id="379" r:id="rId196"/>
    <p:sldId id="381" r:id="rId197"/>
    <p:sldId id="382" r:id="rId198"/>
    <p:sldId id="385" r:id="rId199"/>
    <p:sldId id="386" r:id="rId200"/>
    <p:sldId id="387" r:id="rId201"/>
    <p:sldId id="388" r:id="rId202"/>
    <p:sldId id="461" r:id="rId203"/>
    <p:sldId id="463" r:id="rId204"/>
    <p:sldId id="468" r:id="rId205"/>
    <p:sldId id="501" r:id="rId206"/>
    <p:sldId id="502" r:id="rId20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presProps" Target="pres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tableStyles" Target="tableStyle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BCC9A1-FEE9-46A3-AD33-0BEA2FEFF7A3}" type="datetimeFigureOut">
              <a:rPr lang="ru-RU" smtClean="0"/>
              <a:t>31.10.2024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901C6B-C2CE-4BBA-8618-4F8A68591DB4}" type="slidenum">
              <a:rPr lang="ru-RU" smtClean="0"/>
              <a:t>‹#›</a:t>
            </a:fld>
            <a:endParaRPr lang="ru-RU"/>
          </a:p>
        </p:txBody>
      </p:sp>
    </p:spTree>
    <p:extLst>
      <p:ext uri="{BB962C8B-B14F-4D97-AF65-F5344CB8AC3E}">
        <p14:creationId xmlns:p14="http://schemas.microsoft.com/office/powerpoint/2010/main" val="1058719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A1C7546-7906-4DB6-B5EF-7F9245CC4045}" type="datetimeFigureOut">
              <a:rPr lang="ru-RU" smtClean="0"/>
              <a:t>31.10.2024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D7662F0-CBB7-4DB0-B85B-8922C74DF241}" type="slidenum">
              <a:rPr lang="ru-RU" smtClean="0"/>
              <a:t>‹#›</a:t>
            </a:fld>
            <a:endParaRPr lang="ru-RU"/>
          </a:p>
        </p:txBody>
      </p:sp>
    </p:spTree>
    <p:extLst>
      <p:ext uri="{BB962C8B-B14F-4D97-AF65-F5344CB8AC3E}">
        <p14:creationId xmlns:p14="http://schemas.microsoft.com/office/powerpoint/2010/main" val="1685983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A1C7546-7906-4DB6-B5EF-7F9245CC4045}" type="datetimeFigureOut">
              <a:rPr lang="ru-RU" smtClean="0"/>
              <a:t>31.10.2024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D7662F0-CBB7-4DB0-B85B-8922C74DF241}" type="slidenum">
              <a:rPr lang="ru-RU" smtClean="0"/>
              <a:t>‹#›</a:t>
            </a:fld>
            <a:endParaRPr lang="ru-RU"/>
          </a:p>
        </p:txBody>
      </p:sp>
    </p:spTree>
    <p:extLst>
      <p:ext uri="{BB962C8B-B14F-4D97-AF65-F5344CB8AC3E}">
        <p14:creationId xmlns:p14="http://schemas.microsoft.com/office/powerpoint/2010/main" val="914404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A1C7546-7906-4DB6-B5EF-7F9245CC4045}" type="datetimeFigureOut">
              <a:rPr lang="ru-RU" smtClean="0"/>
              <a:t>31.10.2024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D7662F0-CBB7-4DB0-B85B-8922C74DF241}" type="slidenum">
              <a:rPr lang="ru-RU" smtClean="0"/>
              <a:t>‹#›</a:t>
            </a:fld>
            <a:endParaRPr lang="ru-RU"/>
          </a:p>
        </p:txBody>
      </p:sp>
    </p:spTree>
    <p:extLst>
      <p:ext uri="{BB962C8B-B14F-4D97-AF65-F5344CB8AC3E}">
        <p14:creationId xmlns:p14="http://schemas.microsoft.com/office/powerpoint/2010/main" val="2657122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A1C7546-7906-4DB6-B5EF-7F9245CC4045}" type="datetimeFigureOut">
              <a:rPr lang="ru-RU" smtClean="0"/>
              <a:t>31.10.2024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D7662F0-CBB7-4DB0-B85B-8922C74DF241}" type="slidenum">
              <a:rPr lang="ru-RU" smtClean="0"/>
              <a:t>‹#›</a:t>
            </a:fld>
            <a:endParaRPr lang="ru-RU"/>
          </a:p>
        </p:txBody>
      </p:sp>
    </p:spTree>
    <p:extLst>
      <p:ext uri="{BB962C8B-B14F-4D97-AF65-F5344CB8AC3E}">
        <p14:creationId xmlns:p14="http://schemas.microsoft.com/office/powerpoint/2010/main" val="3528436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A1C7546-7906-4DB6-B5EF-7F9245CC4045}" type="datetimeFigureOut">
              <a:rPr lang="ru-RU" smtClean="0"/>
              <a:t>31.10.2024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D7662F0-CBB7-4DB0-B85B-8922C74DF241}" type="slidenum">
              <a:rPr lang="ru-RU" smtClean="0"/>
              <a:t>‹#›</a:t>
            </a:fld>
            <a:endParaRPr lang="ru-RU"/>
          </a:p>
        </p:txBody>
      </p:sp>
    </p:spTree>
    <p:extLst>
      <p:ext uri="{BB962C8B-B14F-4D97-AF65-F5344CB8AC3E}">
        <p14:creationId xmlns:p14="http://schemas.microsoft.com/office/powerpoint/2010/main" val="2941778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A1C7546-7906-4DB6-B5EF-7F9245CC4045}" type="datetimeFigureOut">
              <a:rPr lang="ru-RU" smtClean="0"/>
              <a:t>31.10.2024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D7662F0-CBB7-4DB0-B85B-8922C74DF241}" type="slidenum">
              <a:rPr lang="ru-RU" smtClean="0"/>
              <a:t>‹#›</a:t>
            </a:fld>
            <a:endParaRPr lang="ru-RU"/>
          </a:p>
        </p:txBody>
      </p:sp>
    </p:spTree>
    <p:extLst>
      <p:ext uri="{BB962C8B-B14F-4D97-AF65-F5344CB8AC3E}">
        <p14:creationId xmlns:p14="http://schemas.microsoft.com/office/powerpoint/2010/main" val="4061717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A1C7546-7906-4DB6-B5EF-7F9245CC4045}" type="datetimeFigureOut">
              <a:rPr lang="ru-RU" smtClean="0"/>
              <a:t>31.10.2024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D7662F0-CBB7-4DB0-B85B-8922C74DF241}" type="slidenum">
              <a:rPr lang="ru-RU" smtClean="0"/>
              <a:t>‹#›</a:t>
            </a:fld>
            <a:endParaRPr lang="ru-RU"/>
          </a:p>
        </p:txBody>
      </p:sp>
    </p:spTree>
    <p:extLst>
      <p:ext uri="{BB962C8B-B14F-4D97-AF65-F5344CB8AC3E}">
        <p14:creationId xmlns:p14="http://schemas.microsoft.com/office/powerpoint/2010/main" val="4015325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A1C7546-7906-4DB6-B5EF-7F9245CC4045}" type="datetimeFigureOut">
              <a:rPr lang="ru-RU" smtClean="0"/>
              <a:t>31.10.2024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D7662F0-CBB7-4DB0-B85B-8922C74DF241}" type="slidenum">
              <a:rPr lang="ru-RU" smtClean="0"/>
              <a:t>‹#›</a:t>
            </a:fld>
            <a:endParaRPr lang="ru-RU"/>
          </a:p>
        </p:txBody>
      </p:sp>
    </p:spTree>
    <p:extLst>
      <p:ext uri="{BB962C8B-B14F-4D97-AF65-F5344CB8AC3E}">
        <p14:creationId xmlns:p14="http://schemas.microsoft.com/office/powerpoint/2010/main" val="3848850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A1C7546-7906-4DB6-B5EF-7F9245CC4045}" type="datetimeFigureOut">
              <a:rPr lang="ru-RU" smtClean="0"/>
              <a:t>31.10.2024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D7662F0-CBB7-4DB0-B85B-8922C74DF241}" type="slidenum">
              <a:rPr lang="ru-RU" smtClean="0"/>
              <a:t>‹#›</a:t>
            </a:fld>
            <a:endParaRPr lang="ru-RU"/>
          </a:p>
        </p:txBody>
      </p:sp>
    </p:spTree>
    <p:extLst>
      <p:ext uri="{BB962C8B-B14F-4D97-AF65-F5344CB8AC3E}">
        <p14:creationId xmlns:p14="http://schemas.microsoft.com/office/powerpoint/2010/main" val="2836374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CA1C7546-7906-4DB6-B5EF-7F9245CC4045}" type="datetimeFigureOut">
              <a:rPr lang="ru-RU" smtClean="0"/>
              <a:t>31.10.2024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D7662F0-CBB7-4DB0-B85B-8922C74DF241}" type="slidenum">
              <a:rPr lang="ru-RU" smtClean="0"/>
              <a:t>‹#›</a:t>
            </a:fld>
            <a:endParaRPr lang="ru-RU"/>
          </a:p>
        </p:txBody>
      </p:sp>
    </p:spTree>
    <p:extLst>
      <p:ext uri="{BB962C8B-B14F-4D97-AF65-F5344CB8AC3E}">
        <p14:creationId xmlns:p14="http://schemas.microsoft.com/office/powerpoint/2010/main" val="2342299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CA1C7546-7906-4DB6-B5EF-7F9245CC4045}" type="datetimeFigureOut">
              <a:rPr lang="ru-RU" smtClean="0"/>
              <a:t>31.10.2024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D7662F0-CBB7-4DB0-B85B-8922C74DF241}" type="slidenum">
              <a:rPr lang="ru-RU" smtClean="0"/>
              <a:t>‹#›</a:t>
            </a:fld>
            <a:endParaRPr lang="ru-RU"/>
          </a:p>
        </p:txBody>
      </p:sp>
    </p:spTree>
    <p:extLst>
      <p:ext uri="{BB962C8B-B14F-4D97-AF65-F5344CB8AC3E}">
        <p14:creationId xmlns:p14="http://schemas.microsoft.com/office/powerpoint/2010/main" val="3686210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A1C7546-7906-4DB6-B5EF-7F9245CC4045}" type="datetimeFigureOut">
              <a:rPr lang="ru-RU" smtClean="0"/>
              <a:t>31.10.2024</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7662F0-CBB7-4DB0-B85B-8922C74DF241}" type="slidenum">
              <a:rPr lang="ru-RU" smtClean="0"/>
              <a:t>‹#›</a:t>
            </a:fld>
            <a:endParaRPr lang="ru-RU"/>
          </a:p>
        </p:txBody>
      </p:sp>
    </p:spTree>
    <p:extLst>
      <p:ext uri="{BB962C8B-B14F-4D97-AF65-F5344CB8AC3E}">
        <p14:creationId xmlns:p14="http://schemas.microsoft.com/office/powerpoint/2010/main" val="40129609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10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10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10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111.xml.rels><?xml version="1.0" encoding="UTF-8" standalone="yes"?>
<Relationships xmlns="http://schemas.openxmlformats.org/package/2006/relationships"><Relationship Id="rId3" Type="http://schemas.openxmlformats.org/officeDocument/2006/relationships/hyperlink" Target="https://youtu.be/g3AOXgPgf0Y" TargetMode="External"/><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13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1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13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15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hyperlink" Target="mailto:Musey.DomSH@tatar.ru" TargetMode="External"/><Relationship Id="rId2" Type="http://schemas.openxmlformats.org/officeDocument/2006/relationships/hyperlink" Target="mailto:mk.aktanysh.museum@tatar.ru" TargetMode="Externa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hyperlink" Target="https://crtzp.ru/zolotaya-podkova/aktanysh" TargetMode="Externa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7.xml"/><Relationship Id="rId4" Type="http://schemas.openxmlformats.org/officeDocument/2006/relationships/image" Target="../media/image152.jpeg"/></Relationships>
</file>

<file path=ppt/slides/_rels/slide18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 Id="rId4" Type="http://schemas.openxmlformats.org/officeDocument/2006/relationships/image" Target="../media/image15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7.xml"/><Relationship Id="rId5" Type="http://schemas.openxmlformats.org/officeDocument/2006/relationships/image" Target="../media/image179.jpeg"/><Relationship Id="rId4" Type="http://schemas.openxmlformats.org/officeDocument/2006/relationships/image" Target="../media/image178.jpeg"/></Relationships>
</file>

<file path=ppt/slides/_rels/slide20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b="7077"/>
          <a:stretch/>
        </p:blipFill>
        <p:spPr>
          <a:xfrm>
            <a:off x="0" y="2098670"/>
            <a:ext cx="9144000" cy="4779506"/>
          </a:xfrm>
          <a:prstGeom prst="rect">
            <a:avLst/>
          </a:prstGeom>
        </p:spPr>
      </p:pic>
      <p:sp>
        <p:nvSpPr>
          <p:cNvPr id="4" name="TextBox 3"/>
          <p:cNvSpPr txBox="1"/>
          <p:nvPr/>
        </p:nvSpPr>
        <p:spPr>
          <a:xfrm>
            <a:off x="376065" y="1400960"/>
            <a:ext cx="8640379" cy="1200329"/>
          </a:xfrm>
          <a:prstGeom prst="rect">
            <a:avLst/>
          </a:prstGeom>
          <a:noFill/>
          <a:effectLst/>
        </p:spPr>
        <p:txBody>
          <a:bodyPr wrap="none" rtlCol="0">
            <a:spAutoFit/>
          </a:bodyPr>
          <a:lstStyle/>
          <a:p>
            <a:pPr algn="ctr"/>
            <a:r>
              <a:rPr lang="tt-RU" sz="3600" b="1" dirty="0" smtClean="0">
                <a:solidFill>
                  <a:schemeClr val="accent1">
                    <a:lumMod val="75000"/>
                  </a:schemeClr>
                </a:solidFill>
                <a:latin typeface="Times New Roman" pitchFamily="18" charset="0"/>
                <a:cs typeface="Times New Roman" pitchFamily="18" charset="0"/>
              </a:rPr>
              <a:t>Кул</a:t>
            </a:r>
            <a:r>
              <a:rPr lang="ru-RU" sz="3600" b="1" dirty="0" err="1" smtClean="0">
                <a:solidFill>
                  <a:schemeClr val="accent1">
                    <a:lumMod val="75000"/>
                  </a:schemeClr>
                </a:solidFill>
                <a:latin typeface="Times New Roman" pitchFamily="18" charset="0"/>
                <a:cs typeface="Times New Roman" pitchFamily="18" charset="0"/>
              </a:rPr>
              <a:t>ьтурологический</a:t>
            </a:r>
            <a:r>
              <a:rPr lang="ru-RU" sz="3600" b="1" dirty="0" smtClean="0">
                <a:solidFill>
                  <a:schemeClr val="accent1">
                    <a:lumMod val="75000"/>
                  </a:schemeClr>
                </a:solidFill>
                <a:latin typeface="Times New Roman" pitchFamily="18" charset="0"/>
                <a:cs typeface="Times New Roman" pitchFamily="18" charset="0"/>
              </a:rPr>
              <a:t> паспорт </a:t>
            </a:r>
          </a:p>
          <a:p>
            <a:pPr algn="ctr"/>
            <a:r>
              <a:rPr lang="ru-RU" sz="3600" b="1" dirty="0" smtClean="0">
                <a:solidFill>
                  <a:schemeClr val="accent1">
                    <a:lumMod val="75000"/>
                  </a:schemeClr>
                </a:solidFill>
                <a:latin typeface="Times New Roman" pitchFamily="18" charset="0"/>
                <a:cs typeface="Times New Roman" pitchFamily="18" charset="0"/>
              </a:rPr>
              <a:t>Актанышского муниципального района</a:t>
            </a:r>
            <a:endParaRPr lang="ru-RU" sz="3600" b="1" dirty="0">
              <a:solidFill>
                <a:schemeClr val="accent1">
                  <a:lumMod val="75000"/>
                </a:schemeClr>
              </a:solidFill>
              <a:latin typeface="Times New Roman" pitchFamily="18" charset="0"/>
              <a:cs typeface="Times New Roman" pitchFamily="18"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336688"/>
            <a:ext cx="767265" cy="927112"/>
          </a:xfrm>
          <a:prstGeom prst="rect">
            <a:avLst/>
          </a:prstGeom>
          <a:ln>
            <a:noFill/>
          </a:ln>
          <a:effectLst>
            <a:softEdge rad="112500"/>
          </a:effectLst>
        </p:spPr>
      </p:pic>
      <p:sp>
        <p:nvSpPr>
          <p:cNvPr id="10" name="TextBox 9"/>
          <p:cNvSpPr txBox="1"/>
          <p:nvPr/>
        </p:nvSpPr>
        <p:spPr>
          <a:xfrm>
            <a:off x="1403648" y="248137"/>
            <a:ext cx="4320480" cy="1015663"/>
          </a:xfrm>
          <a:prstGeom prst="rect">
            <a:avLst/>
          </a:prstGeom>
          <a:noFill/>
        </p:spPr>
        <p:txBody>
          <a:bodyPr wrap="square" rtlCol="0">
            <a:spAutoFit/>
          </a:bodyPr>
          <a:lstStyle/>
          <a:p>
            <a:r>
              <a:rPr lang="ru-RU" sz="2000" b="1" dirty="0" smtClean="0">
                <a:solidFill>
                  <a:schemeClr val="bg2">
                    <a:lumMod val="25000"/>
                  </a:schemeClr>
                </a:solidFill>
                <a:latin typeface="Times New Roman" pitchFamily="18" charset="0"/>
                <a:cs typeface="Times New Roman" pitchFamily="18" charset="0"/>
              </a:rPr>
              <a:t>Актанышский </a:t>
            </a:r>
          </a:p>
          <a:p>
            <a:r>
              <a:rPr lang="ru-RU" sz="2000" b="1" dirty="0" smtClean="0">
                <a:solidFill>
                  <a:schemeClr val="bg2">
                    <a:lumMod val="25000"/>
                  </a:schemeClr>
                </a:solidFill>
                <a:latin typeface="Times New Roman" pitchFamily="18" charset="0"/>
                <a:cs typeface="Times New Roman" pitchFamily="18" charset="0"/>
              </a:rPr>
              <a:t>муниципальный район</a:t>
            </a:r>
          </a:p>
          <a:p>
            <a:r>
              <a:rPr lang="ru-RU" sz="2000" b="1" dirty="0" smtClean="0">
                <a:solidFill>
                  <a:schemeClr val="bg2">
                    <a:lumMod val="25000"/>
                  </a:schemeClr>
                </a:solidFill>
                <a:latin typeface="Times New Roman" pitchFamily="18" charset="0"/>
                <a:cs typeface="Times New Roman" pitchFamily="18" charset="0"/>
              </a:rPr>
              <a:t>Республики Татарстан</a:t>
            </a:r>
            <a:endParaRPr lang="ru-RU" sz="2000" b="1" dirty="0">
              <a:solidFill>
                <a:schemeClr val="bg2">
                  <a:lumMod val="25000"/>
                </a:schemeClr>
              </a:solidFill>
              <a:latin typeface="Times New Roman" pitchFamily="18" charset="0"/>
              <a:cs typeface="Times New Roman" pitchFamily="18" charset="0"/>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80" y="-143761"/>
            <a:ext cx="2695650" cy="1516303"/>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3266" y="101071"/>
            <a:ext cx="1635754" cy="920112"/>
          </a:xfrm>
          <a:prstGeom prst="rect">
            <a:avLst/>
          </a:prstGeom>
        </p:spPr>
      </p:pic>
    </p:spTree>
    <p:extLst>
      <p:ext uri="{BB962C8B-B14F-4D97-AF65-F5344CB8AC3E}">
        <p14:creationId xmlns:p14="http://schemas.microsoft.com/office/powerpoint/2010/main" val="31099639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1533690"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Образование</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15454" y="1268760"/>
            <a:ext cx="8856984" cy="5355312"/>
          </a:xfrm>
          <a:prstGeom prst="rect">
            <a:avLst/>
          </a:prstGeom>
        </p:spPr>
        <p:txBody>
          <a:bodyPr wrap="square">
            <a:spAutoFit/>
          </a:bodyPr>
          <a:lstStyle/>
          <a:p>
            <a:pPr algn="just"/>
            <a:r>
              <a:rPr lang="ru-RU" b="1" dirty="0">
                <a:latin typeface="Times New Roman" pitchFamily="18" charset="0"/>
                <a:cs typeface="Times New Roman" pitchFamily="18" charset="0"/>
              </a:rPr>
              <a:t>22. </a:t>
            </a:r>
            <a:r>
              <a:rPr lang="ru-RU" b="1" dirty="0" err="1">
                <a:latin typeface="Times New Roman" pitchFamily="18" charset="0"/>
                <a:cs typeface="Times New Roman" pitchFamily="18" charset="0"/>
              </a:rPr>
              <a:t>Лаисов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Наип</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Хабибнажарович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(1935) - профессор, заведующий кафедрой литературы, член Союза писателей Татарстана. Трижды избирался депутатом районного Совета народных депутатов. Постоянный председатель Национального комитета, Отличник образования Татарстана. Заслуженный учитель Республики Татарстан.</a:t>
            </a:r>
          </a:p>
          <a:p>
            <a:pPr algn="just"/>
            <a:r>
              <a:rPr lang="ru-RU" b="1" dirty="0">
                <a:latin typeface="Times New Roman" pitchFamily="18" charset="0"/>
                <a:cs typeface="Times New Roman" pitchFamily="18" charset="0"/>
              </a:rPr>
              <a:t>23. Малов </a:t>
            </a:r>
            <a:r>
              <a:rPr lang="ru-RU" b="1" dirty="0" err="1">
                <a:latin typeface="Times New Roman" pitchFamily="18" charset="0"/>
                <a:cs typeface="Times New Roman" pitchFamily="18" charset="0"/>
              </a:rPr>
              <a:t>Камиль</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Минлигараевич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(1933) - доктор физико-математических наук, профессор Казанского энергетического института, в последние годы работал заведующим кафедрой.</a:t>
            </a:r>
          </a:p>
          <a:p>
            <a:pPr algn="just"/>
            <a:r>
              <a:rPr lang="ru-RU" b="1" dirty="0">
                <a:latin typeface="Times New Roman" pitchFamily="18" charset="0"/>
                <a:cs typeface="Times New Roman" pitchFamily="18" charset="0"/>
              </a:rPr>
              <a:t>24. </a:t>
            </a:r>
            <a:r>
              <a:rPr lang="ru-RU" b="1" dirty="0" err="1">
                <a:latin typeface="Times New Roman" pitchFamily="18" charset="0"/>
                <a:cs typeface="Times New Roman" pitchFamily="18" charset="0"/>
              </a:rPr>
              <a:t>Миргалимова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Зиля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Фаниловна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(1964) - кандидат филологических наук. Преподаватель </a:t>
            </a:r>
            <a:r>
              <a:rPr lang="ru-RU" dirty="0" err="1">
                <a:latin typeface="Times New Roman" pitchFamily="18" charset="0"/>
                <a:cs typeface="Times New Roman" pitchFamily="18" charset="0"/>
              </a:rPr>
              <a:t>Набережночелнинского</a:t>
            </a:r>
            <a:r>
              <a:rPr lang="ru-RU" dirty="0">
                <a:latin typeface="Times New Roman" pitchFamily="18" charset="0"/>
                <a:cs typeface="Times New Roman" pitchFamily="18" charset="0"/>
              </a:rPr>
              <a:t> пединститута.</a:t>
            </a:r>
          </a:p>
          <a:p>
            <a:pPr algn="just"/>
            <a:r>
              <a:rPr lang="ru-RU" b="1" dirty="0">
                <a:latin typeface="Times New Roman" pitchFamily="18" charset="0"/>
                <a:cs typeface="Times New Roman" pitchFamily="18" charset="0"/>
              </a:rPr>
              <a:t>25. </a:t>
            </a:r>
            <a:r>
              <a:rPr lang="ru-RU" b="1" dirty="0" err="1">
                <a:latin typeface="Times New Roman" pitchFamily="18" charset="0"/>
                <a:cs typeface="Times New Roman" pitchFamily="18" charset="0"/>
              </a:rPr>
              <a:t>Миннуллин</a:t>
            </a:r>
            <a:r>
              <a:rPr lang="ru-RU" b="1" dirty="0">
                <a:latin typeface="Times New Roman" pitchFamily="18" charset="0"/>
                <a:cs typeface="Times New Roman" pitchFamily="18" charset="0"/>
              </a:rPr>
              <a:t> Ренат </a:t>
            </a:r>
            <a:r>
              <a:rPr lang="ru-RU" b="1" dirty="0" err="1">
                <a:latin typeface="Times New Roman" pitchFamily="18" charset="0"/>
                <a:cs typeface="Times New Roman" pitchFamily="18" charset="0"/>
              </a:rPr>
              <a:t>Гиззатуллович</a:t>
            </a:r>
            <a:r>
              <a:rPr lang="ru-RU" dirty="0">
                <a:latin typeface="Times New Roman" pitchFamily="18" charset="0"/>
                <a:cs typeface="Times New Roman" pitchFamily="18" charset="0"/>
              </a:rPr>
              <a:t> - доктор физико-математических наук, Заслуженный деятель науки Республики Татарстан, лауреат премии комсомола Татарстана имени М. </a:t>
            </a:r>
            <a:r>
              <a:rPr lang="ru-RU" dirty="0" err="1">
                <a:latin typeface="Times New Roman" pitchFamily="18" charset="0"/>
                <a:cs typeface="Times New Roman" pitchFamily="18" charset="0"/>
              </a:rPr>
              <a:t>Джалиля</a:t>
            </a:r>
            <a:r>
              <a:rPr lang="ru-RU" dirty="0">
                <a:latin typeface="Times New Roman" pitchFamily="18" charset="0"/>
                <a:cs typeface="Times New Roman" pitchFamily="18" charset="0"/>
              </a:rPr>
              <a:t>, профессор, лауреат премии Министерства высшего и среднего специального образования СССР. Заведующий кафедрой </a:t>
            </a:r>
            <a:r>
              <a:rPr lang="ru-RU" dirty="0" err="1">
                <a:latin typeface="Times New Roman" pitchFamily="18" charset="0"/>
                <a:cs typeface="Times New Roman" pitchFamily="18" charset="0"/>
              </a:rPr>
              <a:t>электро</a:t>
            </a:r>
            <a:r>
              <a:rPr lang="ru-RU" dirty="0">
                <a:latin typeface="Times New Roman" pitchFamily="18" charset="0"/>
                <a:cs typeface="Times New Roman" pitchFamily="18" charset="0"/>
              </a:rPr>
              <a:t> - энергетических систем и сетей.</a:t>
            </a:r>
          </a:p>
          <a:p>
            <a:pPr algn="just"/>
            <a:r>
              <a:rPr lang="ru-RU" b="1" dirty="0">
                <a:latin typeface="Times New Roman" pitchFamily="18" charset="0"/>
                <a:cs typeface="Times New Roman" pitchFamily="18" charset="0"/>
              </a:rPr>
              <a:t>26. Мустафин Рим </a:t>
            </a:r>
            <a:r>
              <a:rPr lang="ru-RU" b="1" dirty="0" err="1">
                <a:latin typeface="Times New Roman" pitchFamily="18" charset="0"/>
                <a:cs typeface="Times New Roman" pitchFamily="18" charset="0"/>
              </a:rPr>
              <a:t>Гаянович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(1946) - Отличник народного просвещения РФ, Заслуженный учитель РТ, директор Народной киностудии “</a:t>
            </a:r>
            <a:r>
              <a:rPr lang="ru-RU" dirty="0" err="1">
                <a:latin typeface="Times New Roman" pitchFamily="18" charset="0"/>
                <a:cs typeface="Times New Roman" pitchFamily="18" charset="0"/>
              </a:rPr>
              <a:t>Акфильм</a:t>
            </a:r>
            <a:r>
              <a:rPr lang="ru-RU" dirty="0">
                <a:latin typeface="Times New Roman" pitchFamily="18" charset="0"/>
                <a:cs typeface="Times New Roman" pitchFamily="18" charset="0"/>
              </a:rPr>
              <a:t>”.</a:t>
            </a:r>
          </a:p>
          <a:p>
            <a:pPr algn="just"/>
            <a:r>
              <a:rPr lang="ru-RU" b="1" dirty="0">
                <a:latin typeface="Times New Roman" pitchFamily="18" charset="0"/>
                <a:cs typeface="Times New Roman" pitchFamily="18" charset="0"/>
              </a:rPr>
              <a:t>27. Мустафина </a:t>
            </a:r>
            <a:r>
              <a:rPr lang="ru-RU" b="1" dirty="0" err="1">
                <a:latin typeface="Times New Roman" pitchFamily="18" charset="0"/>
                <a:cs typeface="Times New Roman" pitchFamily="18" charset="0"/>
              </a:rPr>
              <a:t>Файрүза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Зуфаровна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(1953) - Заслуженный работник культуры Республики Татарстан, кандидат педагогических наук, депутат Государственного Совета Татарстана, ректор </a:t>
            </a:r>
            <a:r>
              <a:rPr lang="ru-RU" dirty="0" err="1">
                <a:latin typeface="Times New Roman" pitchFamily="18" charset="0"/>
                <a:cs typeface="Times New Roman" pitchFamily="18" charset="0"/>
              </a:rPr>
              <a:t>Набережночелнинского</a:t>
            </a:r>
            <a:r>
              <a:rPr lang="ru-RU" dirty="0">
                <a:latin typeface="Times New Roman" pitchFamily="18" charset="0"/>
                <a:cs typeface="Times New Roman" pitchFamily="18" charset="0"/>
              </a:rPr>
              <a:t> государственного пединститута.</a:t>
            </a:r>
          </a:p>
        </p:txBody>
      </p:sp>
    </p:spTree>
    <p:extLst>
      <p:ext uri="{BB962C8B-B14F-4D97-AF65-F5344CB8AC3E}">
        <p14:creationId xmlns:p14="http://schemas.microsoft.com/office/powerpoint/2010/main" val="16472976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РАЙОНА СО ЗВАНИЕМ «НАРОДНЫЙ» и «ЗАСЛУЖЕННЫЙ»</a:t>
            </a:r>
            <a:endParaRPr lang="ru-RU" b="1" dirty="0">
              <a:latin typeface="Times New Roman" pitchFamily="18" charset="0"/>
              <a:cs typeface="Times New Roman" pitchFamily="18" charset="0"/>
            </a:endParaRPr>
          </a:p>
        </p:txBody>
      </p:sp>
      <p:sp>
        <p:nvSpPr>
          <p:cNvPr id="4" name="Прямоугольник 3"/>
          <p:cNvSpPr/>
          <p:nvPr/>
        </p:nvSpPr>
        <p:spPr>
          <a:xfrm>
            <a:off x="1964516" y="1275898"/>
            <a:ext cx="5919852" cy="330860"/>
          </a:xfrm>
          <a:prstGeom prst="rect">
            <a:avLst/>
          </a:prstGeom>
        </p:spPr>
        <p:txBody>
          <a:bodyPr wrap="square">
            <a:spAutoFit/>
          </a:bodyPr>
          <a:lstStyle/>
          <a:p>
            <a:pPr algn="ctr"/>
            <a:r>
              <a:rPr lang="ru-RU" sz="1550" b="1" dirty="0">
                <a:latin typeface="Times New Roman" pitchFamily="18" charset="0"/>
                <a:cs typeface="Times New Roman" pitchFamily="18" charset="0"/>
              </a:rPr>
              <a:t>Театральный коллектив “</a:t>
            </a:r>
            <a:r>
              <a:rPr lang="ru-RU" sz="1550" b="1" dirty="0" err="1">
                <a:latin typeface="Times New Roman" pitchFamily="18" charset="0"/>
                <a:cs typeface="Times New Roman" pitchFamily="18" charset="0"/>
              </a:rPr>
              <a:t>Тормыш</a:t>
            </a:r>
            <a:r>
              <a:rPr lang="ru-RU" sz="1550" b="1" dirty="0">
                <a:latin typeface="Times New Roman" pitchFamily="18" charset="0"/>
                <a:cs typeface="Times New Roman" pitchFamily="18" charset="0"/>
              </a:rPr>
              <a:t> </a:t>
            </a:r>
            <a:r>
              <a:rPr lang="ru-RU" sz="1550" b="1" dirty="0" err="1">
                <a:latin typeface="Times New Roman" pitchFamily="18" charset="0"/>
                <a:cs typeface="Times New Roman" pitchFamily="18" charset="0"/>
              </a:rPr>
              <a:t>җыры</a:t>
            </a:r>
            <a:endParaRPr lang="ru-RU" sz="1550" b="1" dirty="0">
              <a:latin typeface="Times New Roman" pitchFamily="18" charset="0"/>
              <a:cs typeface="Times New Roman" pitchFamily="18" charset="0"/>
            </a:endParaRPr>
          </a:p>
        </p:txBody>
      </p:sp>
      <p:sp>
        <p:nvSpPr>
          <p:cNvPr id="3" name="Прямоугольник 2"/>
          <p:cNvSpPr/>
          <p:nvPr/>
        </p:nvSpPr>
        <p:spPr>
          <a:xfrm>
            <a:off x="3419872" y="946695"/>
            <a:ext cx="3285579" cy="369332"/>
          </a:xfrm>
          <a:prstGeom prst="rect">
            <a:avLst/>
          </a:prstGeom>
        </p:spPr>
        <p:txBody>
          <a:bodyPr wrap="none">
            <a:spAutoFit/>
          </a:bodyPr>
          <a:lstStyle/>
          <a:p>
            <a:r>
              <a:rPr lang="ru-RU" b="1" dirty="0">
                <a:latin typeface="Times New Roman" pitchFamily="18" charset="0"/>
                <a:cs typeface="Times New Roman" pitchFamily="18" charset="0"/>
              </a:rPr>
              <a:t>МБУ «Ст</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Бугадинский</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СДК»</a:t>
            </a:r>
          </a:p>
        </p:txBody>
      </p:sp>
      <p:sp>
        <p:nvSpPr>
          <p:cNvPr id="5" name="Прямоугольник 4"/>
          <p:cNvSpPr/>
          <p:nvPr/>
        </p:nvSpPr>
        <p:spPr>
          <a:xfrm>
            <a:off x="4384222" y="1989811"/>
            <a:ext cx="4652273" cy="1754326"/>
          </a:xfrm>
          <a:prstGeom prst="rect">
            <a:avLst/>
          </a:prstGeom>
        </p:spPr>
        <p:txBody>
          <a:bodyPr wrap="square">
            <a:spAutoFit/>
          </a:bodyPr>
          <a:lstStyle/>
          <a:p>
            <a:pPr algn="just"/>
            <a:r>
              <a:rPr lang="ru-RU" dirty="0" smtClean="0">
                <a:latin typeface="Times New Roman" pitchFamily="18" charset="0"/>
                <a:cs typeface="Times New Roman" pitchFamily="18" charset="0"/>
              </a:rPr>
              <a:t>Репертуар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Р.Батулла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Кичер</a:t>
            </a:r>
            <a:r>
              <a:rPr lang="ru-RU" dirty="0">
                <a:latin typeface="Times New Roman" pitchFamily="18" charset="0"/>
                <a:cs typeface="Times New Roman" pitchFamily="18" charset="0"/>
              </a:rPr>
              <a:t> мине, </a:t>
            </a:r>
            <a:r>
              <a:rPr lang="ru-RU" dirty="0" err="1">
                <a:latin typeface="Times New Roman" pitchFamily="18" charset="0"/>
                <a:cs typeface="Times New Roman" pitchFamily="18" charset="0"/>
              </a:rPr>
              <a:t>Әнкәй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Ф.Яруллин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Ефәк</a:t>
            </a:r>
            <a:r>
              <a:rPr lang="ru-RU" dirty="0">
                <a:latin typeface="Times New Roman" pitchFamily="18" charset="0"/>
                <a:cs typeface="Times New Roman" pitchFamily="18" charset="0"/>
              </a:rPr>
              <a:t> баулы </a:t>
            </a:r>
            <a:r>
              <a:rPr lang="ru-RU" dirty="0" err="1">
                <a:latin typeface="Times New Roman" pitchFamily="18" charset="0"/>
                <a:cs typeface="Times New Roman" pitchFamily="18" charset="0"/>
              </a:rPr>
              <a:t>былбыл</a:t>
            </a:r>
            <a:r>
              <a:rPr lang="ru-RU" dirty="0">
                <a:latin typeface="Times New Roman" pitchFamily="18" charset="0"/>
                <a:cs typeface="Times New Roman" pitchFamily="18" charset="0"/>
              </a:rPr>
              <a:t> кош”, </a:t>
            </a:r>
            <a:r>
              <a:rPr lang="ru-RU" dirty="0" err="1">
                <a:latin typeface="Times New Roman" pitchFamily="18" charset="0"/>
                <a:cs typeface="Times New Roman" pitchFamily="18" charset="0"/>
              </a:rPr>
              <a:t>Т.Миңнуллин</a:t>
            </a:r>
            <a:r>
              <a:rPr lang="ru-RU" dirty="0">
                <a:latin typeface="Times New Roman" pitchFamily="18" charset="0"/>
                <a:cs typeface="Times New Roman" pitchFamily="18" charset="0"/>
              </a:rPr>
              <a:t> “Ай </a:t>
            </a:r>
            <a:r>
              <a:rPr lang="ru-RU" dirty="0" err="1">
                <a:latin typeface="Times New Roman" pitchFamily="18" charset="0"/>
                <a:cs typeface="Times New Roman" pitchFamily="18" charset="0"/>
              </a:rPr>
              <a:t>булмаса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йолдыз</a:t>
            </a:r>
            <a:r>
              <a:rPr lang="ru-RU" dirty="0">
                <a:latin typeface="Times New Roman" pitchFamily="18" charset="0"/>
                <a:cs typeface="Times New Roman" pitchFamily="18" charset="0"/>
              </a:rPr>
              <a:t>  бар”, </a:t>
            </a:r>
            <a:r>
              <a:rPr lang="ru-RU" dirty="0" err="1">
                <a:latin typeface="Times New Roman" pitchFamily="18" charset="0"/>
                <a:cs typeface="Times New Roman" pitchFamily="18" charset="0"/>
              </a:rPr>
              <a:t>Р.Садриев</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Җәмиләнең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җенләнүе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М.Карим</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Кыз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урлау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Х.Зарипов</a:t>
            </a:r>
            <a:r>
              <a:rPr lang="ru-RU" dirty="0">
                <a:latin typeface="Times New Roman" pitchFamily="18" charset="0"/>
                <a:cs typeface="Times New Roman" pitchFamily="18" charset="0"/>
              </a:rPr>
              <a:t> «Эх, </a:t>
            </a:r>
            <a:r>
              <a:rPr lang="ru-RU" dirty="0" err="1">
                <a:latin typeface="Times New Roman" pitchFamily="18" charset="0"/>
                <a:cs typeface="Times New Roman" pitchFamily="18" charset="0"/>
              </a:rPr>
              <a:t>кәләше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кәләше</a:t>
            </a:r>
            <a:r>
              <a:rPr lang="ru-RU" dirty="0">
                <a:latin typeface="Times New Roman" pitchFamily="18" charset="0"/>
                <a:cs typeface="Times New Roman" pitchFamily="18" charset="0"/>
              </a:rPr>
              <a:t>»</a:t>
            </a:r>
          </a:p>
        </p:txBody>
      </p:sp>
      <p:sp>
        <p:nvSpPr>
          <p:cNvPr id="6" name="Прямоугольник 5"/>
          <p:cNvSpPr/>
          <p:nvPr/>
        </p:nvSpPr>
        <p:spPr>
          <a:xfrm>
            <a:off x="179512" y="4581128"/>
            <a:ext cx="8866556" cy="923330"/>
          </a:xfrm>
          <a:prstGeom prst="rect">
            <a:avLst/>
          </a:prstGeom>
        </p:spPr>
        <p:txBody>
          <a:bodyPr wrap="square">
            <a:spAutoFit/>
          </a:bodyPr>
          <a:lstStyle/>
          <a:p>
            <a:pPr algn="just"/>
            <a:r>
              <a:rPr lang="ru-RU" dirty="0" err="1" smtClean="0">
                <a:latin typeface="Times New Roman" pitchFamily="18" charset="0"/>
                <a:cs typeface="Times New Roman" pitchFamily="18" charset="0"/>
              </a:rPr>
              <a:t>Призер</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районных конкурсов театральных коллективов (</a:t>
            </a:r>
            <a:r>
              <a:rPr lang="ru-RU" dirty="0" err="1">
                <a:latin typeface="Times New Roman" pitchFamily="18" charset="0"/>
                <a:cs typeface="Times New Roman" pitchFamily="18" charset="0"/>
              </a:rPr>
              <a:t>Р.Садриев</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Җәмиләнең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җенләнүе</a:t>
            </a:r>
            <a:r>
              <a:rPr lang="ru-RU" dirty="0">
                <a:latin typeface="Times New Roman" pitchFamily="18" charset="0"/>
                <a:cs typeface="Times New Roman" pitchFamily="18" charset="0"/>
              </a:rPr>
              <a:t>» -4место, 2021г, </a:t>
            </a:r>
            <a:r>
              <a:rPr lang="ru-RU" dirty="0" err="1">
                <a:latin typeface="Times New Roman" pitchFamily="18" charset="0"/>
                <a:cs typeface="Times New Roman" pitchFamily="18" charset="0"/>
              </a:rPr>
              <a:t>М.Карим</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Кыз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урлау</a:t>
            </a:r>
            <a:r>
              <a:rPr lang="ru-RU" dirty="0">
                <a:latin typeface="Times New Roman" pitchFamily="18" charset="0"/>
                <a:cs typeface="Times New Roman" pitchFamily="18" charset="0"/>
              </a:rPr>
              <a:t>»-дипломант, 2022г, </a:t>
            </a:r>
            <a:r>
              <a:rPr lang="ru-RU" dirty="0" err="1">
                <a:latin typeface="Times New Roman" pitchFamily="18" charset="0"/>
                <a:cs typeface="Times New Roman" pitchFamily="18" charset="0"/>
              </a:rPr>
              <a:t>Х.Зарипов</a:t>
            </a:r>
            <a:r>
              <a:rPr lang="ru-RU" dirty="0">
                <a:latin typeface="Times New Roman" pitchFamily="18" charset="0"/>
                <a:cs typeface="Times New Roman" pitchFamily="18" charset="0"/>
              </a:rPr>
              <a:t> «Эх, </a:t>
            </a:r>
            <a:r>
              <a:rPr lang="ru-RU" dirty="0" err="1">
                <a:latin typeface="Times New Roman" pitchFamily="18" charset="0"/>
                <a:cs typeface="Times New Roman" pitchFamily="18" charset="0"/>
              </a:rPr>
              <a:t>кәләше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кәләше</a:t>
            </a:r>
            <a:r>
              <a:rPr lang="ru-RU" dirty="0">
                <a:latin typeface="Times New Roman" pitchFamily="18" charset="0"/>
                <a:cs typeface="Times New Roman" pitchFamily="18" charset="0"/>
              </a:rPr>
              <a:t>» - 2место, 2023г</a:t>
            </a:r>
          </a:p>
        </p:txBody>
      </p:sp>
      <p:pic>
        <p:nvPicPr>
          <p:cNvPr id="12" name="Рисунок 11"/>
          <p:cNvPicPr/>
          <p:nvPr/>
        </p:nvPicPr>
        <p:blipFill>
          <a:blip r:embed="rId2" cstate="print">
            <a:extLst>
              <a:ext uri="{28A0092B-C50C-407E-A947-70E740481C1C}">
                <a14:useLocalDpi xmlns:a14="http://schemas.microsoft.com/office/drawing/2010/main" val="0"/>
              </a:ext>
            </a:extLst>
          </a:blip>
          <a:stretch>
            <a:fillRect/>
          </a:stretch>
        </p:blipFill>
        <p:spPr>
          <a:xfrm>
            <a:off x="179512" y="1916832"/>
            <a:ext cx="3975636" cy="2542322"/>
          </a:xfrm>
          <a:prstGeom prst="rect">
            <a:avLst/>
          </a:prstGeom>
        </p:spPr>
      </p:pic>
    </p:spTree>
    <p:extLst>
      <p:ext uri="{BB962C8B-B14F-4D97-AF65-F5344CB8AC3E}">
        <p14:creationId xmlns:p14="http://schemas.microsoft.com/office/powerpoint/2010/main" val="23831782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РАЙОНА СО ЗВАНИЕМ «НАРОДНЫЙ» и «ЗАСЛУЖЕННЫЙ»</a:t>
            </a:r>
            <a:endParaRPr lang="ru-RU" b="1" dirty="0">
              <a:latin typeface="Times New Roman" pitchFamily="18" charset="0"/>
              <a:cs typeface="Times New Roman" pitchFamily="18" charset="0"/>
            </a:endParaRPr>
          </a:p>
        </p:txBody>
      </p:sp>
      <p:sp>
        <p:nvSpPr>
          <p:cNvPr id="4" name="Прямоугольник 3"/>
          <p:cNvSpPr/>
          <p:nvPr/>
        </p:nvSpPr>
        <p:spPr>
          <a:xfrm>
            <a:off x="1964516" y="1275898"/>
            <a:ext cx="5919852" cy="330860"/>
          </a:xfrm>
          <a:prstGeom prst="rect">
            <a:avLst/>
          </a:prstGeom>
        </p:spPr>
        <p:txBody>
          <a:bodyPr wrap="square">
            <a:spAutoFit/>
          </a:bodyPr>
          <a:lstStyle/>
          <a:p>
            <a:pPr algn="ctr"/>
            <a:r>
              <a:rPr lang="ru-RU" sz="1550" b="1" dirty="0">
                <a:latin typeface="Times New Roman" pitchFamily="18" charset="0"/>
                <a:cs typeface="Times New Roman" pitchFamily="18" charset="0"/>
              </a:rPr>
              <a:t>Театральный коллективы «Драма»</a:t>
            </a:r>
          </a:p>
        </p:txBody>
      </p:sp>
      <p:sp>
        <p:nvSpPr>
          <p:cNvPr id="3" name="Прямоугольник 2"/>
          <p:cNvSpPr/>
          <p:nvPr/>
        </p:nvSpPr>
        <p:spPr>
          <a:xfrm>
            <a:off x="3419872" y="946695"/>
            <a:ext cx="3408241" cy="369332"/>
          </a:xfrm>
          <a:prstGeom prst="rect">
            <a:avLst/>
          </a:prstGeom>
        </p:spPr>
        <p:txBody>
          <a:bodyPr wrap="none">
            <a:spAutoFit/>
          </a:bodyPr>
          <a:lstStyle/>
          <a:p>
            <a:r>
              <a:rPr lang="ru-RU" b="1" dirty="0">
                <a:latin typeface="Times New Roman" pitchFamily="18" charset="0"/>
                <a:cs typeface="Times New Roman" pitchFamily="18" charset="0"/>
              </a:rPr>
              <a:t>МБУ «Ст</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Байсаровский</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СДК»</a:t>
            </a:r>
          </a:p>
        </p:txBody>
      </p:sp>
      <p:sp>
        <p:nvSpPr>
          <p:cNvPr id="5" name="Прямоугольник 4"/>
          <p:cNvSpPr/>
          <p:nvPr/>
        </p:nvSpPr>
        <p:spPr>
          <a:xfrm>
            <a:off x="4120499" y="1770630"/>
            <a:ext cx="4915996" cy="1846659"/>
          </a:xfrm>
          <a:prstGeom prst="rect">
            <a:avLst/>
          </a:prstGeom>
        </p:spPr>
        <p:txBody>
          <a:bodyPr wrap="square">
            <a:spAutoFit/>
          </a:bodyPr>
          <a:lstStyle/>
          <a:p>
            <a:pPr algn="just"/>
            <a:r>
              <a:rPr lang="ru-RU" dirty="0" smtClean="0">
                <a:latin typeface="Times New Roman" pitchFamily="18" charset="0"/>
                <a:cs typeface="Times New Roman" pitchFamily="18" charset="0"/>
              </a:rPr>
              <a:t>Репертуар</a:t>
            </a:r>
            <a:r>
              <a:rPr lang="ru-RU" dirty="0">
                <a:latin typeface="Times New Roman" pitchFamily="18" charset="0"/>
                <a:cs typeface="Times New Roman" pitchFamily="18" charset="0"/>
              </a:rPr>
              <a:t>: </a:t>
            </a:r>
            <a:r>
              <a:rPr lang="ru-RU" sz="1600" dirty="0" err="1">
                <a:latin typeface="Times New Roman" pitchFamily="18" charset="0"/>
                <a:cs typeface="Times New Roman" pitchFamily="18" charset="0"/>
              </a:rPr>
              <a:t>Р.Сәгъди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Сынган</a:t>
            </a:r>
            <a:r>
              <a:rPr lang="ru-RU" sz="1600" dirty="0">
                <a:latin typeface="Times New Roman" pitchFamily="18" charset="0"/>
                <a:cs typeface="Times New Roman" pitchFamily="18" charset="0"/>
              </a:rPr>
              <a:t> беләзек”-2018год. 1место среди драматических коллективов в Районе.</a:t>
            </a:r>
          </a:p>
          <a:p>
            <a:pPr algn="just"/>
            <a:r>
              <a:rPr lang="ru-RU" sz="1600" dirty="0" err="1">
                <a:latin typeface="Times New Roman" pitchFamily="18" charset="0"/>
                <a:cs typeface="Times New Roman" pitchFamily="18" charset="0"/>
              </a:rPr>
              <a:t>Б.Салахов</a:t>
            </a:r>
            <a:r>
              <a:rPr lang="ru-RU" sz="1600" dirty="0">
                <a:latin typeface="Times New Roman" pitchFamily="18" charset="0"/>
                <a:cs typeface="Times New Roman" pitchFamily="18" charset="0"/>
              </a:rPr>
              <a:t> “Яр” 2019г.-2место среди народных </a:t>
            </a:r>
            <a:r>
              <a:rPr lang="ru-RU" sz="1600" dirty="0" smtClean="0">
                <a:latin typeface="Times New Roman" pitchFamily="18" charset="0"/>
                <a:cs typeface="Times New Roman" pitchFamily="18" charset="0"/>
              </a:rPr>
              <a:t>театров. </a:t>
            </a:r>
            <a:r>
              <a:rPr lang="ru-RU" sz="1600" dirty="0" err="1" smtClean="0">
                <a:latin typeface="Times New Roman" pitchFamily="18" charset="0"/>
                <a:cs typeface="Times New Roman" pitchFamily="18" charset="0"/>
              </a:rPr>
              <a:t>Ә.Гаффар</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a:t>
            </a:r>
            <a:r>
              <a:rPr lang="ru-RU" sz="1600" dirty="0" err="1">
                <a:latin typeface="Times New Roman" pitchFamily="18" charset="0"/>
                <a:cs typeface="Times New Roman" pitchFamily="18" charset="0"/>
              </a:rPr>
              <a:t>Язлар</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моңы</a:t>
            </a:r>
            <a:r>
              <a:rPr lang="ru-RU" sz="1600" dirty="0">
                <a:latin typeface="Times New Roman" pitchFamily="18" charset="0"/>
                <a:cs typeface="Times New Roman" pitchFamily="18" charset="0"/>
              </a:rPr>
              <a:t>” 2020г.-3 место среди народных театров, </a:t>
            </a:r>
            <a:r>
              <a:rPr lang="ru-RU" sz="1600" dirty="0" err="1">
                <a:latin typeface="Times New Roman" pitchFamily="18" charset="0"/>
                <a:cs typeface="Times New Roman" pitchFamily="18" charset="0"/>
              </a:rPr>
              <a:t>Р.Сагди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Х.Ибрагим</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Кияү</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абый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Т.Миннуллин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Йөрәк</a:t>
            </a:r>
            <a:r>
              <a:rPr lang="ru-RU" sz="1600" dirty="0">
                <a:latin typeface="Times New Roman" pitchFamily="18" charset="0"/>
                <a:cs typeface="Times New Roman" pitchFamily="18" charset="0"/>
              </a:rPr>
              <a:t> маем», </a:t>
            </a:r>
            <a:r>
              <a:rPr lang="ru-RU" sz="1600" dirty="0" err="1">
                <a:latin typeface="Times New Roman" pitchFamily="18" charset="0"/>
                <a:cs typeface="Times New Roman" pitchFamily="18" charset="0"/>
              </a:rPr>
              <a:t>Т.Миннуллин</a:t>
            </a:r>
            <a:r>
              <a:rPr lang="ru-RU" sz="1600" dirty="0">
                <a:latin typeface="Times New Roman" pitchFamily="18" charset="0"/>
                <a:cs typeface="Times New Roman" pitchFamily="18" charset="0"/>
              </a:rPr>
              <a:t> “Без бит </a:t>
            </a:r>
            <a:r>
              <a:rPr lang="ru-RU" sz="1600" dirty="0" err="1">
                <a:latin typeface="Times New Roman" pitchFamily="18" charset="0"/>
                <a:cs typeface="Times New Roman" pitchFamily="18" charset="0"/>
              </a:rPr>
              <a:t>авыл</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малае</a:t>
            </a:r>
            <a:r>
              <a:rPr lang="ru-RU" sz="1600" dirty="0">
                <a:latin typeface="Times New Roman" pitchFamily="18" charset="0"/>
                <a:cs typeface="Times New Roman" pitchFamily="18" charset="0"/>
              </a:rPr>
              <a:t>”</a:t>
            </a:r>
          </a:p>
        </p:txBody>
      </p:sp>
      <p:sp>
        <p:nvSpPr>
          <p:cNvPr id="6" name="Прямоугольник 5"/>
          <p:cNvSpPr/>
          <p:nvPr/>
        </p:nvSpPr>
        <p:spPr>
          <a:xfrm>
            <a:off x="4110926" y="4345690"/>
            <a:ext cx="4925569" cy="1569660"/>
          </a:xfrm>
          <a:prstGeom prst="rect">
            <a:avLst/>
          </a:prstGeom>
        </p:spPr>
        <p:txBody>
          <a:bodyPr wrap="square">
            <a:spAutoFit/>
          </a:bodyPr>
          <a:lstStyle/>
          <a:p>
            <a:pPr algn="just"/>
            <a:r>
              <a:rPr lang="ru-RU" sz="1600" dirty="0">
                <a:latin typeface="Times New Roman" pitchFamily="18" charset="0"/>
                <a:cs typeface="Times New Roman" pitchFamily="18" charset="0"/>
              </a:rPr>
              <a:t>Благодарственное письмо МБУ «Отдел культуры </a:t>
            </a:r>
            <a:r>
              <a:rPr lang="ru-RU" sz="1600" dirty="0" err="1">
                <a:latin typeface="Times New Roman" pitchFamily="18" charset="0"/>
                <a:cs typeface="Times New Roman" pitchFamily="18" charset="0"/>
              </a:rPr>
              <a:t>Илишевского</a:t>
            </a:r>
            <a:r>
              <a:rPr lang="ru-RU" sz="1600" dirty="0">
                <a:latin typeface="Times New Roman" pitchFamily="18" charset="0"/>
                <a:cs typeface="Times New Roman" pitchFamily="18" charset="0"/>
              </a:rPr>
              <a:t> района»-2023г, </a:t>
            </a:r>
            <a:r>
              <a:rPr lang="ru-RU" sz="1600" dirty="0" err="1">
                <a:latin typeface="Times New Roman" pitchFamily="18" charset="0"/>
                <a:cs typeface="Times New Roman" pitchFamily="18" charset="0"/>
              </a:rPr>
              <a:t>призер</a:t>
            </a:r>
            <a:r>
              <a:rPr lang="ru-RU" sz="1600" dirty="0">
                <a:latin typeface="Times New Roman" pitchFamily="18" charset="0"/>
                <a:cs typeface="Times New Roman" pitchFamily="18" charset="0"/>
              </a:rPr>
              <a:t> районных конкурсов театральных коллективов (</a:t>
            </a:r>
            <a:r>
              <a:rPr lang="ru-RU" sz="1600" dirty="0" err="1">
                <a:latin typeface="Times New Roman" pitchFamily="18" charset="0"/>
                <a:cs typeface="Times New Roman" pitchFamily="18" charset="0"/>
              </a:rPr>
              <a:t>Р.Сагди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Х.Ибрагим</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Кияү</a:t>
            </a:r>
            <a:r>
              <a:rPr lang="ru-RU" sz="1600" dirty="0">
                <a:latin typeface="Times New Roman" pitchFamily="18" charset="0"/>
                <a:cs typeface="Times New Roman" pitchFamily="18" charset="0"/>
              </a:rPr>
              <a:t> абый»-3 место, 2021г, </a:t>
            </a:r>
            <a:r>
              <a:rPr lang="ru-RU" sz="1600" dirty="0" err="1">
                <a:latin typeface="Times New Roman" pitchFamily="18" charset="0"/>
                <a:cs typeface="Times New Roman" pitchFamily="18" charset="0"/>
              </a:rPr>
              <a:t>Т.Миннуллин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Йөрәк</a:t>
            </a:r>
            <a:r>
              <a:rPr lang="ru-RU" sz="1600" dirty="0">
                <a:latin typeface="Times New Roman" pitchFamily="18" charset="0"/>
                <a:cs typeface="Times New Roman" pitchFamily="18" charset="0"/>
              </a:rPr>
              <a:t> маем-2022г, </a:t>
            </a:r>
            <a:r>
              <a:rPr lang="ru-RU" sz="1600" dirty="0" err="1">
                <a:latin typeface="Times New Roman" pitchFamily="18" charset="0"/>
                <a:cs typeface="Times New Roman" pitchFamily="18" charset="0"/>
              </a:rPr>
              <a:t>Т.Миннуллин</a:t>
            </a:r>
            <a:r>
              <a:rPr lang="ru-RU" sz="1600" dirty="0">
                <a:latin typeface="Times New Roman" pitchFamily="18" charset="0"/>
                <a:cs typeface="Times New Roman" pitchFamily="18" charset="0"/>
              </a:rPr>
              <a:t> “Без бит </a:t>
            </a:r>
            <a:r>
              <a:rPr lang="ru-RU" sz="1600" dirty="0" err="1">
                <a:latin typeface="Times New Roman" pitchFamily="18" charset="0"/>
                <a:cs typeface="Times New Roman" pitchFamily="18" charset="0"/>
              </a:rPr>
              <a:t>авыл</a:t>
            </a:r>
            <a:r>
              <a:rPr lang="ru-RU" sz="1600" dirty="0">
                <a:latin typeface="Times New Roman" pitchFamily="18" charset="0"/>
                <a:cs typeface="Times New Roman" pitchFamily="18" charset="0"/>
              </a:rPr>
              <a:t> малае”-3 место, 2023г)</a:t>
            </a:r>
          </a:p>
        </p:txBody>
      </p:sp>
      <p:pic>
        <p:nvPicPr>
          <p:cNvPr id="8" name="Рисунок 7"/>
          <p:cNvPicPr/>
          <p:nvPr/>
        </p:nvPicPr>
        <p:blipFill>
          <a:blip r:embed="rId2" cstate="print">
            <a:extLst>
              <a:ext uri="{28A0092B-C50C-407E-A947-70E740481C1C}">
                <a14:useLocalDpi xmlns:a14="http://schemas.microsoft.com/office/drawing/2010/main" val="0"/>
              </a:ext>
            </a:extLst>
          </a:blip>
          <a:stretch>
            <a:fillRect/>
          </a:stretch>
        </p:blipFill>
        <p:spPr>
          <a:xfrm>
            <a:off x="157808" y="1629184"/>
            <a:ext cx="3962691" cy="2129552"/>
          </a:xfrm>
          <a:prstGeom prst="rect">
            <a:avLst/>
          </a:prstGeom>
          <a:ln>
            <a:noFill/>
          </a:ln>
          <a:effectLst>
            <a:softEdge rad="112500"/>
          </a:effectLst>
        </p:spPr>
      </p:pic>
      <p:pic>
        <p:nvPicPr>
          <p:cNvPr id="9" name="Рисунок 8"/>
          <p:cNvPicPr/>
          <p:nvPr/>
        </p:nvPicPr>
        <p:blipFill>
          <a:blip r:embed="rId3" cstate="print">
            <a:extLst>
              <a:ext uri="{28A0092B-C50C-407E-A947-70E740481C1C}">
                <a14:useLocalDpi xmlns:a14="http://schemas.microsoft.com/office/drawing/2010/main" val="0"/>
              </a:ext>
            </a:extLst>
          </a:blip>
          <a:stretch>
            <a:fillRect/>
          </a:stretch>
        </p:blipFill>
        <p:spPr>
          <a:xfrm>
            <a:off x="157808" y="3933055"/>
            <a:ext cx="3838128" cy="2394931"/>
          </a:xfrm>
          <a:prstGeom prst="rect">
            <a:avLst/>
          </a:prstGeom>
          <a:ln>
            <a:noFill/>
          </a:ln>
          <a:effectLst>
            <a:softEdge rad="112500"/>
          </a:effectLst>
        </p:spPr>
      </p:pic>
    </p:spTree>
    <p:extLst>
      <p:ext uri="{BB962C8B-B14F-4D97-AF65-F5344CB8AC3E}">
        <p14:creationId xmlns:p14="http://schemas.microsoft.com/office/powerpoint/2010/main" val="27267016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РАЙОНА СО ЗВАНИЕМ «НАРОДНЫЙ» и «ЗАСЛУЖЕННЫЙ»</a:t>
            </a:r>
            <a:endParaRPr lang="ru-RU" b="1" dirty="0">
              <a:latin typeface="Times New Roman" pitchFamily="18" charset="0"/>
              <a:cs typeface="Times New Roman" pitchFamily="18" charset="0"/>
            </a:endParaRPr>
          </a:p>
        </p:txBody>
      </p:sp>
      <p:sp>
        <p:nvSpPr>
          <p:cNvPr id="4" name="Прямоугольник 3"/>
          <p:cNvSpPr/>
          <p:nvPr/>
        </p:nvSpPr>
        <p:spPr>
          <a:xfrm>
            <a:off x="1964516" y="1275898"/>
            <a:ext cx="5919852" cy="330860"/>
          </a:xfrm>
          <a:prstGeom prst="rect">
            <a:avLst/>
          </a:prstGeom>
        </p:spPr>
        <p:txBody>
          <a:bodyPr wrap="square">
            <a:spAutoFit/>
          </a:bodyPr>
          <a:lstStyle/>
          <a:p>
            <a:pPr algn="ctr"/>
            <a:r>
              <a:rPr lang="ru-RU" sz="1550" b="1" dirty="0">
                <a:latin typeface="Times New Roman" pitchFamily="18" charset="0"/>
                <a:cs typeface="Times New Roman" pitchFamily="18" charset="0"/>
              </a:rPr>
              <a:t>Киров </a:t>
            </a:r>
            <a:r>
              <a:rPr lang="ru-RU" sz="1550" b="1" dirty="0" err="1">
                <a:latin typeface="Times New Roman" pitchFamily="18" charset="0"/>
                <a:cs typeface="Times New Roman" pitchFamily="18" charset="0"/>
              </a:rPr>
              <a:t>халык</a:t>
            </a:r>
            <a:r>
              <a:rPr lang="ru-RU" sz="1550" b="1" dirty="0">
                <a:latin typeface="Times New Roman" pitchFamily="18" charset="0"/>
                <a:cs typeface="Times New Roman" pitchFamily="18" charset="0"/>
              </a:rPr>
              <a:t> театры «</a:t>
            </a:r>
            <a:r>
              <a:rPr lang="ru-RU" sz="1550" b="1" dirty="0" err="1">
                <a:latin typeface="Times New Roman" pitchFamily="18" charset="0"/>
                <a:cs typeface="Times New Roman" pitchFamily="18" charset="0"/>
              </a:rPr>
              <a:t>Дуслык</a:t>
            </a:r>
            <a:r>
              <a:rPr lang="ru-RU" sz="1550" b="1" dirty="0">
                <a:latin typeface="Times New Roman" pitchFamily="18" charset="0"/>
                <a:cs typeface="Times New Roman" pitchFamily="18" charset="0"/>
              </a:rPr>
              <a:t>»</a:t>
            </a:r>
          </a:p>
        </p:txBody>
      </p:sp>
      <p:sp>
        <p:nvSpPr>
          <p:cNvPr id="3" name="Прямоугольник 2"/>
          <p:cNvSpPr/>
          <p:nvPr/>
        </p:nvSpPr>
        <p:spPr>
          <a:xfrm>
            <a:off x="3419872" y="946695"/>
            <a:ext cx="2710870" cy="369332"/>
          </a:xfrm>
          <a:prstGeom prst="rect">
            <a:avLst/>
          </a:prstGeom>
        </p:spPr>
        <p:txBody>
          <a:bodyPr wrap="none">
            <a:spAutoFit/>
          </a:bodyPr>
          <a:lstStyle/>
          <a:p>
            <a:r>
              <a:rPr lang="ru-RU" b="1" dirty="0">
                <a:latin typeface="Times New Roman" pitchFamily="18" charset="0"/>
                <a:cs typeface="Times New Roman" pitchFamily="18" charset="0"/>
              </a:rPr>
              <a:t>МБУ «Кировский СДК»</a:t>
            </a:r>
          </a:p>
        </p:txBody>
      </p:sp>
      <p:sp>
        <p:nvSpPr>
          <p:cNvPr id="5" name="Прямоугольник 4"/>
          <p:cNvSpPr/>
          <p:nvPr/>
        </p:nvSpPr>
        <p:spPr>
          <a:xfrm>
            <a:off x="170154" y="3652050"/>
            <a:ext cx="8803694" cy="3139321"/>
          </a:xfrm>
          <a:prstGeom prst="rect">
            <a:avLst/>
          </a:prstGeom>
        </p:spPr>
        <p:txBody>
          <a:bodyPr wrap="square">
            <a:spAutoFit/>
          </a:bodyPr>
          <a:lstStyle/>
          <a:p>
            <a:pPr algn="just"/>
            <a:r>
              <a:rPr lang="ru-RU" dirty="0" smtClean="0">
                <a:latin typeface="Times New Roman" pitchFamily="18" charset="0"/>
                <a:cs typeface="Times New Roman" pitchFamily="18" charset="0"/>
              </a:rPr>
              <a:t>Репертуар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Туган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туфрак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Гүргә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керер</a:t>
            </a:r>
            <a:r>
              <a:rPr lang="ru-RU" dirty="0">
                <a:latin typeface="Times New Roman" pitchFamily="18" charset="0"/>
                <a:cs typeface="Times New Roman" pitchFamily="18" charset="0"/>
              </a:rPr>
              <a:t> сер </a:t>
            </a:r>
            <a:r>
              <a:rPr lang="ru-RU" dirty="0" err="1">
                <a:latin typeface="Times New Roman" pitchFamily="18" charset="0"/>
                <a:cs typeface="Times New Roman" pitchFamily="18" charset="0"/>
              </a:rPr>
              <a:t>иде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Аналар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көтәләр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улларын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Хушыгыз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хыялларым</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Ялгыз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тәкәрлек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Язмыш</a:t>
            </a:r>
            <a:r>
              <a:rPr lang="ru-RU" dirty="0">
                <a:latin typeface="Times New Roman" pitchFamily="18" charset="0"/>
                <a:cs typeface="Times New Roman" pitchFamily="18" charset="0"/>
              </a:rPr>
              <a:t>», Туй </a:t>
            </a:r>
            <a:r>
              <a:rPr lang="ru-RU" dirty="0" err="1">
                <a:latin typeface="Times New Roman" pitchFamily="18" charset="0"/>
                <a:cs typeface="Times New Roman" pitchFamily="18" charset="0"/>
              </a:rPr>
              <a:t>күлмәгем-соңгы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бүләгем</a:t>
            </a:r>
            <a:r>
              <a:rPr lang="ru-RU" dirty="0">
                <a:latin typeface="Times New Roman" pitchFamily="18" charset="0"/>
                <a:cs typeface="Times New Roman" pitchFamily="18" charset="0"/>
              </a:rPr>
              <a:t>», «Ак </a:t>
            </a:r>
            <a:r>
              <a:rPr lang="ru-RU" dirty="0" err="1">
                <a:latin typeface="Times New Roman" pitchFamily="18" charset="0"/>
                <a:cs typeface="Times New Roman" pitchFamily="18" charset="0"/>
              </a:rPr>
              <a:t>калфак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Яшьлек</a:t>
            </a:r>
            <a:r>
              <a:rPr lang="ru-RU" dirty="0">
                <a:latin typeface="Times New Roman" pitchFamily="18" charset="0"/>
                <a:cs typeface="Times New Roman" pitchFamily="18" charset="0"/>
              </a:rPr>
              <a:t> белән очрашу», «</a:t>
            </a:r>
            <a:r>
              <a:rPr lang="ru-RU" dirty="0" err="1">
                <a:latin typeface="Times New Roman" pitchFamily="18" charset="0"/>
                <a:cs typeface="Times New Roman" pitchFamily="18" charset="0"/>
              </a:rPr>
              <a:t>Моңнар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төште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башыма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Ялгышлар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һәм</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язмышлар</a:t>
            </a:r>
            <a:r>
              <a:rPr lang="ru-RU" dirty="0">
                <a:latin typeface="Times New Roman" pitchFamily="18" charset="0"/>
                <a:cs typeface="Times New Roman" pitchFamily="18" charset="0"/>
              </a:rPr>
              <a:t>», «Казан </a:t>
            </a:r>
            <a:r>
              <a:rPr lang="ru-RU" dirty="0" err="1">
                <a:latin typeface="Times New Roman" pitchFamily="18" charset="0"/>
                <a:cs typeface="Times New Roman" pitchFamily="18" charset="0"/>
              </a:rPr>
              <a:t>егетләре</a:t>
            </a:r>
            <a:r>
              <a:rPr lang="ru-RU" dirty="0">
                <a:latin typeface="Times New Roman" pitchFamily="18" charset="0"/>
                <a:cs typeface="Times New Roman" pitchFamily="18" charset="0"/>
              </a:rPr>
              <a:t>», «Живи и помни», “</a:t>
            </a:r>
            <a:r>
              <a:rPr lang="ru-RU" dirty="0" err="1">
                <a:latin typeface="Times New Roman" pitchFamily="18" charset="0"/>
                <a:cs typeface="Times New Roman" pitchFamily="18" charset="0"/>
              </a:rPr>
              <a:t>Җир</a:t>
            </a:r>
            <a:r>
              <a:rPr lang="ru-RU" dirty="0">
                <a:latin typeface="Times New Roman" pitchFamily="18" charset="0"/>
                <a:cs typeface="Times New Roman" pitchFamily="18" charset="0"/>
              </a:rPr>
              <a:t> белән </a:t>
            </a:r>
            <a:r>
              <a:rPr lang="ru-RU" dirty="0" err="1">
                <a:latin typeface="Times New Roman" pitchFamily="18" charset="0"/>
                <a:cs typeface="Times New Roman" pitchFamily="18" charset="0"/>
              </a:rPr>
              <a:t>кук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арасында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Җанкисәк</a:t>
            </a:r>
            <a:r>
              <a:rPr lang="ru-RU" dirty="0" smtClean="0">
                <a:latin typeface="Times New Roman" pitchFamily="18" charset="0"/>
                <a:cs typeface="Times New Roman" pitchFamily="18" charset="0"/>
              </a:rPr>
              <a:t>”</a:t>
            </a:r>
          </a:p>
          <a:p>
            <a:pPr algn="just"/>
            <a:endParaRPr lang="ru-RU" dirty="0" smtClean="0">
              <a:latin typeface="Times New Roman" pitchFamily="18" charset="0"/>
              <a:cs typeface="Times New Roman" pitchFamily="18" charset="0"/>
            </a:endParaRPr>
          </a:p>
          <a:p>
            <a:pPr algn="just"/>
            <a:r>
              <a:rPr lang="ru-RU" dirty="0">
                <a:latin typeface="Times New Roman" pitchFamily="18" charset="0"/>
                <a:cs typeface="Times New Roman" pitchFamily="18" charset="0"/>
              </a:rPr>
              <a:t>Гран-при </a:t>
            </a:r>
            <a:r>
              <a:rPr lang="ru-RU" dirty="0" err="1">
                <a:latin typeface="Times New Roman" pitchFamily="18" charset="0"/>
                <a:cs typeface="Times New Roman" pitchFamily="18" charset="0"/>
              </a:rPr>
              <a:t>межрегинального</a:t>
            </a:r>
            <a:r>
              <a:rPr lang="ru-RU" dirty="0">
                <a:latin typeface="Times New Roman" pitchFamily="18" charset="0"/>
                <a:cs typeface="Times New Roman" pitchFamily="18" charset="0"/>
              </a:rPr>
              <a:t> конкурса театральных коллективов «Идел йорт»-2020г, </a:t>
            </a:r>
            <a:r>
              <a:rPr lang="ru-RU" dirty="0" err="1">
                <a:latin typeface="Times New Roman" pitchFamily="18" charset="0"/>
                <a:cs typeface="Times New Roman" pitchFamily="18" charset="0"/>
              </a:rPr>
              <a:t>призер</a:t>
            </a:r>
            <a:r>
              <a:rPr lang="ru-RU" dirty="0">
                <a:latin typeface="Times New Roman" pitchFamily="18" charset="0"/>
                <a:cs typeface="Times New Roman" pitchFamily="18" charset="0"/>
              </a:rPr>
              <a:t> районных конкурсов театральных коллективов (Т</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Гиниятуллин</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a:t>
            </a:r>
            <a:r>
              <a:rPr lang="ru-RU" dirty="0" err="1">
                <a:latin typeface="Times New Roman" pitchFamily="18" charset="0"/>
                <a:cs typeface="Times New Roman" pitchFamily="18" charset="0"/>
              </a:rPr>
              <a:t>Җир</a:t>
            </a:r>
            <a:r>
              <a:rPr lang="ru-RU" dirty="0">
                <a:latin typeface="Times New Roman" pitchFamily="18" charset="0"/>
                <a:cs typeface="Times New Roman" pitchFamily="18" charset="0"/>
              </a:rPr>
              <a:t> белән </a:t>
            </a:r>
            <a:r>
              <a:rPr lang="ru-RU" dirty="0" err="1">
                <a:latin typeface="Times New Roman" pitchFamily="18" charset="0"/>
                <a:cs typeface="Times New Roman" pitchFamily="18" charset="0"/>
              </a:rPr>
              <a:t>күк</a:t>
            </a:r>
            <a:r>
              <a:rPr lang="ru-RU" dirty="0">
                <a:latin typeface="Times New Roman" pitchFamily="18" charset="0"/>
                <a:cs typeface="Times New Roman" pitchFamily="18" charset="0"/>
              </a:rPr>
              <a:t> арасы"-1место, 2020г, </a:t>
            </a:r>
            <a:r>
              <a:rPr lang="ru-RU" dirty="0" err="1">
                <a:latin typeface="Times New Roman" pitchFamily="18" charset="0"/>
                <a:cs typeface="Times New Roman" pitchFamily="18" charset="0"/>
              </a:rPr>
              <a:t>Т.Килмөхәмәтовның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Җанкисәк</a:t>
            </a:r>
            <a:r>
              <a:rPr lang="ru-RU" dirty="0">
                <a:latin typeface="Times New Roman" pitchFamily="18" charset="0"/>
                <a:cs typeface="Times New Roman" pitchFamily="18" charset="0"/>
              </a:rPr>
              <a:t>"-гран-при, </a:t>
            </a:r>
            <a:r>
              <a:rPr lang="ru-RU" dirty="0" smtClean="0">
                <a:latin typeface="Times New Roman" pitchFamily="18" charset="0"/>
                <a:cs typeface="Times New Roman" pitchFamily="18" charset="0"/>
              </a:rPr>
              <a:t>2021г, </a:t>
            </a:r>
          </a:p>
          <a:p>
            <a:pPr algn="just"/>
            <a:r>
              <a:rPr lang="ru-RU" dirty="0" smtClean="0">
                <a:latin typeface="Times New Roman" pitchFamily="18" charset="0"/>
                <a:cs typeface="Times New Roman" pitchFamily="18" charset="0"/>
              </a:rPr>
              <a:t>Т. </a:t>
            </a:r>
            <a:r>
              <a:rPr lang="ru-RU" dirty="0" err="1" smtClean="0">
                <a:latin typeface="Times New Roman" pitchFamily="18" charset="0"/>
                <a:cs typeface="Times New Roman" pitchFamily="18" charset="0"/>
              </a:rPr>
              <a:t>Миннуллиннын</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"Мулла"-1место, 2022г), </a:t>
            </a:r>
            <a:r>
              <a:rPr lang="ru-RU" dirty="0" err="1">
                <a:latin typeface="Times New Roman" pitchFamily="18" charset="0"/>
                <a:cs typeface="Times New Roman" pitchFamily="18" charset="0"/>
              </a:rPr>
              <a:t>Призер</a:t>
            </a:r>
            <a:r>
              <a:rPr lang="ru-RU" dirty="0">
                <a:latin typeface="Times New Roman" pitchFamily="18" charset="0"/>
                <a:cs typeface="Times New Roman" pitchFamily="18" charset="0"/>
              </a:rPr>
              <a:t> межрегионального конкурса театральных коллективов «Алтын тирмә»-3 место, г.Белорецк-2022г</a:t>
            </a:r>
          </a:p>
        </p:txBody>
      </p:sp>
      <p:pic>
        <p:nvPicPr>
          <p:cNvPr id="8" name="Рисунок 7"/>
          <p:cNvPicPr/>
          <p:nvPr/>
        </p:nvPicPr>
        <p:blipFill>
          <a:blip r:embed="rId2" cstate="print">
            <a:extLst>
              <a:ext uri="{28A0092B-C50C-407E-A947-70E740481C1C}">
                <a14:useLocalDpi xmlns:a14="http://schemas.microsoft.com/office/drawing/2010/main" val="0"/>
              </a:ext>
            </a:extLst>
          </a:blip>
          <a:stretch>
            <a:fillRect/>
          </a:stretch>
        </p:blipFill>
        <p:spPr>
          <a:xfrm>
            <a:off x="107504" y="1621832"/>
            <a:ext cx="3240360" cy="2023192"/>
          </a:xfrm>
          <a:prstGeom prst="rect">
            <a:avLst/>
          </a:prstGeom>
          <a:ln>
            <a:noFill/>
          </a:ln>
          <a:effectLst>
            <a:softEdge rad="112500"/>
          </a:effectLst>
        </p:spPr>
      </p:pic>
      <p:pic>
        <p:nvPicPr>
          <p:cNvPr id="9" name="Рисунок 8"/>
          <p:cNvPicPr/>
          <p:nvPr/>
        </p:nvPicPr>
        <p:blipFill>
          <a:blip r:embed="rId3" cstate="print">
            <a:extLst>
              <a:ext uri="{28A0092B-C50C-407E-A947-70E740481C1C}">
                <a14:useLocalDpi xmlns:a14="http://schemas.microsoft.com/office/drawing/2010/main" val="0"/>
              </a:ext>
            </a:extLst>
          </a:blip>
          <a:stretch>
            <a:fillRect/>
          </a:stretch>
        </p:blipFill>
        <p:spPr>
          <a:xfrm>
            <a:off x="6322072" y="1606758"/>
            <a:ext cx="2733142" cy="2038266"/>
          </a:xfrm>
          <a:prstGeom prst="rect">
            <a:avLst/>
          </a:prstGeom>
          <a:ln>
            <a:noFill/>
          </a:ln>
          <a:effectLst>
            <a:softEdge rad="112500"/>
          </a:effectLst>
        </p:spPr>
      </p:pic>
      <p:pic>
        <p:nvPicPr>
          <p:cNvPr id="10" name="Рисунок 9"/>
          <p:cNvPicPr/>
          <p:nvPr/>
        </p:nvPicPr>
        <p:blipFill>
          <a:blip r:embed="rId4" cstate="print">
            <a:extLst>
              <a:ext uri="{28A0092B-C50C-407E-A947-70E740481C1C}">
                <a14:useLocalDpi xmlns:a14="http://schemas.microsoft.com/office/drawing/2010/main" val="0"/>
              </a:ext>
            </a:extLst>
          </a:blip>
          <a:stretch>
            <a:fillRect/>
          </a:stretch>
        </p:blipFill>
        <p:spPr>
          <a:xfrm>
            <a:off x="3394720" y="1621832"/>
            <a:ext cx="2761174" cy="2030218"/>
          </a:xfrm>
          <a:prstGeom prst="rect">
            <a:avLst/>
          </a:prstGeom>
          <a:ln>
            <a:noFill/>
          </a:ln>
          <a:effectLst>
            <a:softEdge rad="112500"/>
          </a:effectLst>
        </p:spPr>
      </p:pic>
    </p:spTree>
    <p:extLst>
      <p:ext uri="{BB962C8B-B14F-4D97-AF65-F5344CB8AC3E}">
        <p14:creationId xmlns:p14="http://schemas.microsoft.com/office/powerpoint/2010/main" val="18627706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РАЙОНА СО ЗВАНИЕМ «НАРОДНЫЙ» и «ЗАСЛУЖЕННЫЙ»</a:t>
            </a:r>
            <a:endParaRPr lang="ru-RU" b="1" dirty="0">
              <a:latin typeface="Times New Roman" pitchFamily="18" charset="0"/>
              <a:cs typeface="Times New Roman" pitchFamily="18" charset="0"/>
            </a:endParaRPr>
          </a:p>
        </p:txBody>
      </p:sp>
      <p:sp>
        <p:nvSpPr>
          <p:cNvPr id="4" name="Прямоугольник 3"/>
          <p:cNvSpPr/>
          <p:nvPr/>
        </p:nvSpPr>
        <p:spPr>
          <a:xfrm>
            <a:off x="1964516" y="1275898"/>
            <a:ext cx="5919852" cy="330860"/>
          </a:xfrm>
          <a:prstGeom prst="rect">
            <a:avLst/>
          </a:prstGeom>
        </p:spPr>
        <p:txBody>
          <a:bodyPr wrap="square">
            <a:spAutoFit/>
          </a:bodyPr>
          <a:lstStyle/>
          <a:p>
            <a:pPr algn="ctr"/>
            <a:r>
              <a:rPr lang="ru-RU" sz="1550" b="1" dirty="0" err="1">
                <a:latin typeface="Times New Roman" pitchFamily="18" charset="0"/>
                <a:cs typeface="Times New Roman" pitchFamily="18" charset="0"/>
              </a:rPr>
              <a:t>Курчак</a:t>
            </a:r>
            <a:r>
              <a:rPr lang="ru-RU" sz="1550" b="1" dirty="0">
                <a:latin typeface="Times New Roman" pitchFamily="18" charset="0"/>
                <a:cs typeface="Times New Roman" pitchFamily="18" charset="0"/>
              </a:rPr>
              <a:t> театры «</a:t>
            </a:r>
            <a:r>
              <a:rPr lang="ru-RU" sz="1550" b="1" dirty="0" err="1">
                <a:latin typeface="Times New Roman" pitchFamily="18" charset="0"/>
                <a:cs typeface="Times New Roman" pitchFamily="18" charset="0"/>
              </a:rPr>
              <a:t>Серле</a:t>
            </a:r>
            <a:r>
              <a:rPr lang="ru-RU" sz="1550" b="1" dirty="0">
                <a:latin typeface="Times New Roman" pitchFamily="18" charset="0"/>
                <a:cs typeface="Times New Roman" pitchFamily="18" charset="0"/>
              </a:rPr>
              <a:t> </a:t>
            </a:r>
            <a:r>
              <a:rPr lang="ru-RU" sz="1550" b="1" dirty="0" err="1">
                <a:latin typeface="Times New Roman" pitchFamily="18" charset="0"/>
                <a:cs typeface="Times New Roman" pitchFamily="18" charset="0"/>
              </a:rPr>
              <a:t>дөнья</a:t>
            </a:r>
            <a:r>
              <a:rPr lang="ru-RU" sz="1550" b="1" dirty="0">
                <a:latin typeface="Times New Roman" pitchFamily="18" charset="0"/>
                <a:cs typeface="Times New Roman" pitchFamily="18" charset="0"/>
              </a:rPr>
              <a:t>»</a:t>
            </a:r>
          </a:p>
        </p:txBody>
      </p:sp>
      <p:sp>
        <p:nvSpPr>
          <p:cNvPr id="3" name="Прямоугольник 2"/>
          <p:cNvSpPr/>
          <p:nvPr/>
        </p:nvSpPr>
        <p:spPr>
          <a:xfrm>
            <a:off x="3419872" y="946695"/>
            <a:ext cx="3229923" cy="369332"/>
          </a:xfrm>
          <a:prstGeom prst="rect">
            <a:avLst/>
          </a:prstGeom>
        </p:spPr>
        <p:txBody>
          <a:bodyPr wrap="none">
            <a:spAutoFit/>
          </a:bodyPr>
          <a:lstStyle/>
          <a:p>
            <a:r>
              <a:rPr lang="ru-RU" b="1" dirty="0">
                <a:latin typeface="Times New Roman" pitchFamily="18" charset="0"/>
                <a:cs typeface="Times New Roman" pitchFamily="18" charset="0"/>
              </a:rPr>
              <a:t>МБУ “</a:t>
            </a:r>
            <a:r>
              <a:rPr lang="ru-RU" b="1" dirty="0" err="1">
                <a:latin typeface="Times New Roman" pitchFamily="18" charset="0"/>
                <a:cs typeface="Times New Roman" pitchFamily="18" charset="0"/>
              </a:rPr>
              <a:t>Новоалимовский</a:t>
            </a:r>
            <a:r>
              <a:rPr lang="ru-RU" b="1" dirty="0">
                <a:latin typeface="Times New Roman" pitchFamily="18" charset="0"/>
                <a:cs typeface="Times New Roman" pitchFamily="18" charset="0"/>
              </a:rPr>
              <a:t> СДК</a:t>
            </a:r>
          </a:p>
        </p:txBody>
      </p:sp>
      <p:sp>
        <p:nvSpPr>
          <p:cNvPr id="5" name="Прямоугольник 4"/>
          <p:cNvSpPr/>
          <p:nvPr/>
        </p:nvSpPr>
        <p:spPr>
          <a:xfrm>
            <a:off x="3635896" y="1590057"/>
            <a:ext cx="5256584" cy="1754326"/>
          </a:xfrm>
          <a:prstGeom prst="rect">
            <a:avLst/>
          </a:prstGeom>
        </p:spPr>
        <p:txBody>
          <a:bodyPr wrap="square">
            <a:spAutoFit/>
          </a:bodyPr>
          <a:lstStyle/>
          <a:p>
            <a:pPr algn="just"/>
            <a:r>
              <a:rPr lang="ru-RU" dirty="0" smtClean="0">
                <a:latin typeface="Times New Roman" pitchFamily="18" charset="0"/>
                <a:cs typeface="Times New Roman" pitchFamily="18" charset="0"/>
              </a:rPr>
              <a:t>Репертуар</a:t>
            </a:r>
            <a:r>
              <a:rPr lang="ru-RU" dirty="0">
                <a:latin typeface="Times New Roman" pitchFamily="18" charset="0"/>
                <a:cs typeface="Times New Roman" pitchFamily="18" charset="0"/>
              </a:rPr>
              <a:t>: «Су </a:t>
            </a:r>
            <a:r>
              <a:rPr lang="ru-RU" dirty="0" err="1">
                <a:latin typeface="Times New Roman" pitchFamily="18" charset="0"/>
                <a:cs typeface="Times New Roman" pitchFamily="18" charset="0"/>
              </a:rPr>
              <a:t>анасы</a:t>
            </a:r>
            <a:r>
              <a:rPr lang="ru-RU" dirty="0">
                <a:latin typeface="Times New Roman" pitchFamily="18" charset="0"/>
                <a:cs typeface="Times New Roman" pitchFamily="18" charset="0"/>
              </a:rPr>
              <a:t>», «Сер </a:t>
            </a:r>
            <a:r>
              <a:rPr lang="ru-RU" dirty="0" err="1">
                <a:latin typeface="Times New Roman" pitchFamily="18" charset="0"/>
                <a:cs typeface="Times New Roman" pitchFamily="18" charset="0"/>
              </a:rPr>
              <a:t>тотмас</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үрдәк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Шалкан</a:t>
            </a:r>
            <a:r>
              <a:rPr lang="ru-RU" dirty="0" smtClean="0">
                <a:latin typeface="Times New Roman" pitchFamily="18" charset="0"/>
                <a:cs typeface="Times New Roman" pitchFamily="18" charset="0"/>
              </a:rPr>
              <a:t>»</a:t>
            </a:r>
          </a:p>
          <a:p>
            <a:pPr algn="just"/>
            <a:endParaRPr lang="ru-RU" dirty="0" smtClean="0">
              <a:latin typeface="Times New Roman" pitchFamily="18" charset="0"/>
              <a:cs typeface="Times New Roman" pitchFamily="18" charset="0"/>
            </a:endParaRPr>
          </a:p>
          <a:p>
            <a:pPr algn="just"/>
            <a:r>
              <a:rPr lang="ru-RU" dirty="0">
                <a:latin typeface="Times New Roman" pitchFamily="18" charset="0"/>
                <a:cs typeface="Times New Roman" pitchFamily="18" charset="0"/>
              </a:rPr>
              <a:t>Лауреат III степени в номинации «Кукольный театр» XIII межрегионального фестиваля-конкурса «</a:t>
            </a:r>
            <a:r>
              <a:rPr lang="ru-RU" dirty="0" err="1">
                <a:latin typeface="Times New Roman" pitchFamily="18" charset="0"/>
                <a:cs typeface="Times New Roman" pitchFamily="18" charset="0"/>
              </a:rPr>
              <a:t>Иделкәем-Кариев</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варислары</a:t>
            </a:r>
            <a:r>
              <a:rPr lang="ru-RU" dirty="0">
                <a:latin typeface="Times New Roman" pitchFamily="18" charset="0"/>
                <a:cs typeface="Times New Roman" pitchFamily="18" charset="0"/>
              </a:rPr>
              <a:t>»</a:t>
            </a:r>
          </a:p>
        </p:txBody>
      </p:sp>
      <p:pic>
        <p:nvPicPr>
          <p:cNvPr id="11" name="Рисунок 10"/>
          <p:cNvPicPr/>
          <p:nvPr/>
        </p:nvPicPr>
        <p:blipFill>
          <a:blip r:embed="rId2" cstate="print">
            <a:extLst>
              <a:ext uri="{28A0092B-C50C-407E-A947-70E740481C1C}">
                <a14:useLocalDpi xmlns:a14="http://schemas.microsoft.com/office/drawing/2010/main" val="0"/>
              </a:ext>
            </a:extLst>
          </a:blip>
          <a:stretch>
            <a:fillRect/>
          </a:stretch>
        </p:blipFill>
        <p:spPr>
          <a:xfrm>
            <a:off x="208112" y="1493375"/>
            <a:ext cx="2952328" cy="2069624"/>
          </a:xfrm>
          <a:prstGeom prst="rect">
            <a:avLst/>
          </a:prstGeom>
          <a:ln>
            <a:noFill/>
          </a:ln>
          <a:effectLst>
            <a:softEdge rad="112500"/>
          </a:effectLst>
        </p:spPr>
      </p:pic>
      <p:sp>
        <p:nvSpPr>
          <p:cNvPr id="6" name="Прямоугольник 5"/>
          <p:cNvSpPr/>
          <p:nvPr/>
        </p:nvSpPr>
        <p:spPr>
          <a:xfrm>
            <a:off x="3390951" y="3576876"/>
            <a:ext cx="2809231" cy="369332"/>
          </a:xfrm>
          <a:prstGeom prst="rect">
            <a:avLst/>
          </a:prstGeom>
        </p:spPr>
        <p:txBody>
          <a:bodyPr wrap="none">
            <a:spAutoFit/>
          </a:bodyPr>
          <a:lstStyle/>
          <a:p>
            <a:pPr algn="ctr"/>
            <a:r>
              <a:rPr lang="ru-RU" b="1" dirty="0">
                <a:latin typeface="Times New Roman" pitchFamily="18" charset="0"/>
                <a:cs typeface="Times New Roman" pitchFamily="18" charset="0"/>
              </a:rPr>
              <a:t>МБУ “</a:t>
            </a:r>
            <a:r>
              <a:rPr lang="ru-RU" b="1" dirty="0" err="1">
                <a:latin typeface="Times New Roman" pitchFamily="18" charset="0"/>
                <a:cs typeface="Times New Roman" pitchFamily="18" charset="0"/>
              </a:rPr>
              <a:t>Поисевский</a:t>
            </a:r>
            <a:r>
              <a:rPr lang="ru-RU" b="1" dirty="0">
                <a:latin typeface="Times New Roman" pitchFamily="18" charset="0"/>
                <a:cs typeface="Times New Roman" pitchFamily="18" charset="0"/>
              </a:rPr>
              <a:t> СДК”</a:t>
            </a:r>
          </a:p>
        </p:txBody>
      </p:sp>
      <p:pic>
        <p:nvPicPr>
          <p:cNvPr id="12" name="Рисунок 11"/>
          <p:cNvPicPr/>
          <p:nvPr/>
        </p:nvPicPr>
        <p:blipFill>
          <a:blip r:embed="rId3" cstate="print">
            <a:extLst>
              <a:ext uri="{28A0092B-C50C-407E-A947-70E740481C1C}">
                <a14:useLocalDpi xmlns:a14="http://schemas.microsoft.com/office/drawing/2010/main" val="0"/>
              </a:ext>
            </a:extLst>
          </a:blip>
          <a:stretch>
            <a:fillRect/>
          </a:stretch>
        </p:blipFill>
        <p:spPr>
          <a:xfrm>
            <a:off x="1" y="4366124"/>
            <a:ext cx="3212605" cy="1822626"/>
          </a:xfrm>
          <a:prstGeom prst="rect">
            <a:avLst/>
          </a:prstGeom>
          <a:ln>
            <a:noFill/>
          </a:ln>
          <a:effectLst>
            <a:softEdge rad="112500"/>
          </a:effectLst>
        </p:spPr>
      </p:pic>
      <p:sp>
        <p:nvSpPr>
          <p:cNvPr id="7" name="Прямоугольник 6"/>
          <p:cNvSpPr/>
          <p:nvPr/>
        </p:nvSpPr>
        <p:spPr>
          <a:xfrm>
            <a:off x="3419872" y="3957909"/>
            <a:ext cx="3210173" cy="330860"/>
          </a:xfrm>
          <a:prstGeom prst="rect">
            <a:avLst/>
          </a:prstGeom>
        </p:spPr>
        <p:txBody>
          <a:bodyPr wrap="none">
            <a:spAutoFit/>
          </a:bodyPr>
          <a:lstStyle/>
          <a:p>
            <a:pPr algn="ctr"/>
            <a:r>
              <a:rPr lang="ru-RU" sz="1550" b="1" dirty="0">
                <a:latin typeface="Times New Roman" pitchFamily="18" charset="0"/>
                <a:cs typeface="Times New Roman" pitchFamily="18" charset="0"/>
              </a:rPr>
              <a:t>Театральный коллектив “</a:t>
            </a:r>
            <a:r>
              <a:rPr lang="ru-RU" sz="1550" b="1" dirty="0" err="1">
                <a:latin typeface="Times New Roman" pitchFamily="18" charset="0"/>
                <a:cs typeface="Times New Roman" pitchFamily="18" charset="0"/>
              </a:rPr>
              <a:t>Ихлас</a:t>
            </a:r>
            <a:r>
              <a:rPr lang="ru-RU" sz="1550" b="1" dirty="0">
                <a:latin typeface="Times New Roman" pitchFamily="18" charset="0"/>
                <a:cs typeface="Times New Roman" pitchFamily="18" charset="0"/>
              </a:rPr>
              <a:t>”</a:t>
            </a:r>
          </a:p>
        </p:txBody>
      </p:sp>
      <p:sp>
        <p:nvSpPr>
          <p:cNvPr id="13" name="Прямоугольник 12"/>
          <p:cNvSpPr/>
          <p:nvPr/>
        </p:nvSpPr>
        <p:spPr>
          <a:xfrm>
            <a:off x="3399925" y="4272677"/>
            <a:ext cx="5616624" cy="2585323"/>
          </a:xfrm>
          <a:prstGeom prst="rect">
            <a:avLst/>
          </a:prstGeom>
        </p:spPr>
        <p:txBody>
          <a:bodyPr wrap="square">
            <a:spAutoFit/>
          </a:bodyPr>
          <a:lstStyle/>
          <a:p>
            <a:pPr algn="just"/>
            <a:r>
              <a:rPr lang="ru-RU" dirty="0" smtClean="0">
                <a:latin typeface="Times New Roman" pitchFamily="18" charset="0"/>
                <a:cs typeface="Times New Roman" pitchFamily="18" charset="0"/>
              </a:rPr>
              <a:t>Репертуар</a:t>
            </a:r>
            <a:r>
              <a:rPr lang="ru-RU" dirty="0">
                <a:latin typeface="Times New Roman" pitchFamily="18" charset="0"/>
                <a:cs typeface="Times New Roman" pitchFamily="18" charset="0"/>
              </a:rPr>
              <a:t>: «Ай </a:t>
            </a:r>
            <a:r>
              <a:rPr lang="ru-RU" dirty="0" err="1">
                <a:latin typeface="Times New Roman" pitchFamily="18" charset="0"/>
                <a:cs typeface="Times New Roman" pitchFamily="18" charset="0"/>
              </a:rPr>
              <a:t>булмаса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йолдыз</a:t>
            </a:r>
            <a:r>
              <a:rPr lang="ru-RU" dirty="0">
                <a:latin typeface="Times New Roman" pitchFamily="18" charset="0"/>
                <a:cs typeface="Times New Roman" pitchFamily="18" charset="0"/>
              </a:rPr>
              <a:t> бар», «</a:t>
            </a:r>
            <a:r>
              <a:rPr lang="ru-RU" dirty="0" err="1">
                <a:latin typeface="Times New Roman" pitchFamily="18" charset="0"/>
                <a:cs typeface="Times New Roman" pitchFamily="18" charset="0"/>
              </a:rPr>
              <a:t>Җәйге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кырау</a:t>
            </a: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Гөргери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кияүләре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Рәшидә</a:t>
            </a:r>
            <a:r>
              <a:rPr lang="ru-RU" dirty="0" smtClean="0">
                <a:latin typeface="Times New Roman" pitchFamily="18" charset="0"/>
                <a:cs typeface="Times New Roman" pitchFamily="18" charset="0"/>
              </a:rPr>
              <a:t>»</a:t>
            </a:r>
          </a:p>
          <a:p>
            <a:pPr algn="just"/>
            <a:endParaRPr lang="ru-RU" dirty="0" smtClean="0">
              <a:latin typeface="Times New Roman" pitchFamily="18" charset="0"/>
              <a:cs typeface="Times New Roman" pitchFamily="18" charset="0"/>
            </a:endParaRPr>
          </a:p>
          <a:p>
            <a:pPr algn="just"/>
            <a:r>
              <a:rPr lang="ru-RU" dirty="0">
                <a:latin typeface="Times New Roman" pitchFamily="18" charset="0"/>
                <a:cs typeface="Times New Roman" pitchFamily="18" charset="0"/>
              </a:rPr>
              <a:t>Лауреат </a:t>
            </a:r>
            <a:r>
              <a:rPr lang="ru-RU" dirty="0" err="1">
                <a:latin typeface="Times New Roman" pitchFamily="18" charset="0"/>
                <a:cs typeface="Times New Roman" pitchFamily="18" charset="0"/>
              </a:rPr>
              <a:t>межрегинального</a:t>
            </a:r>
            <a:r>
              <a:rPr lang="ru-RU" dirty="0">
                <a:latin typeface="Times New Roman" pitchFamily="18" charset="0"/>
                <a:cs typeface="Times New Roman" pitchFamily="18" charset="0"/>
              </a:rPr>
              <a:t> конкурса театральных коллективов «Идел </a:t>
            </a:r>
            <a:r>
              <a:rPr lang="ru-RU" dirty="0" err="1">
                <a:latin typeface="Times New Roman" pitchFamily="18" charset="0"/>
                <a:cs typeface="Times New Roman" pitchFamily="18" charset="0"/>
              </a:rPr>
              <a:t>йорт</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призер</a:t>
            </a:r>
            <a:r>
              <a:rPr lang="ru-RU" dirty="0">
                <a:latin typeface="Times New Roman" pitchFamily="18" charset="0"/>
                <a:cs typeface="Times New Roman" pitchFamily="18" charset="0"/>
              </a:rPr>
              <a:t> районных конкурсов театральных коллективов (</a:t>
            </a:r>
            <a:r>
              <a:rPr lang="ru-RU" dirty="0" err="1">
                <a:latin typeface="Times New Roman" pitchFamily="18" charset="0"/>
                <a:cs typeface="Times New Roman" pitchFamily="18" charset="0"/>
              </a:rPr>
              <a:t>Т.Миңнуллин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Гөргери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кияүләре</a:t>
            </a:r>
            <a:r>
              <a:rPr lang="ru-RU" dirty="0">
                <a:latin typeface="Times New Roman" pitchFamily="18" charset="0"/>
                <a:cs typeface="Times New Roman" pitchFamily="18" charset="0"/>
              </a:rPr>
              <a:t>" 2 место -2021г, </a:t>
            </a:r>
            <a:r>
              <a:rPr lang="ru-RU" dirty="0" err="1">
                <a:latin typeface="Times New Roman" pitchFamily="18" charset="0"/>
                <a:cs typeface="Times New Roman" pitchFamily="18" charset="0"/>
              </a:rPr>
              <a:t>К.Тинчурин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Сүнгән</a:t>
            </a:r>
            <a:r>
              <a:rPr lang="ru-RU" dirty="0">
                <a:latin typeface="Times New Roman" pitchFamily="18" charset="0"/>
                <a:cs typeface="Times New Roman" pitchFamily="18" charset="0"/>
              </a:rPr>
              <a:t> йолдызлар"-2022г, </a:t>
            </a:r>
            <a:r>
              <a:rPr lang="ru-RU" dirty="0" err="1">
                <a:latin typeface="Times New Roman" pitchFamily="18" charset="0"/>
                <a:cs typeface="Times New Roman" pitchFamily="18" charset="0"/>
              </a:rPr>
              <a:t>И.Мәхмүтова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Мәхәббәт</a:t>
            </a:r>
            <a:r>
              <a:rPr lang="ru-RU" dirty="0">
                <a:latin typeface="Times New Roman" pitchFamily="18" charset="0"/>
                <a:cs typeface="Times New Roman" pitchFamily="18" charset="0"/>
              </a:rPr>
              <a:t> чишмәсе"1место-2023г)</a:t>
            </a:r>
          </a:p>
        </p:txBody>
      </p:sp>
    </p:spTree>
    <p:extLst>
      <p:ext uri="{BB962C8B-B14F-4D97-AF65-F5344CB8AC3E}">
        <p14:creationId xmlns:p14="http://schemas.microsoft.com/office/powerpoint/2010/main" val="24836623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РАЙОНА СО ЗВАНИЕМ «НАРОДНЫЙ» и «ЗАСЛУЖЕННЫЙ»</a:t>
            </a:r>
            <a:endParaRPr lang="ru-RU" b="1" dirty="0">
              <a:latin typeface="Times New Roman" pitchFamily="18" charset="0"/>
              <a:cs typeface="Times New Roman" pitchFamily="18" charset="0"/>
            </a:endParaRPr>
          </a:p>
        </p:txBody>
      </p:sp>
      <p:sp>
        <p:nvSpPr>
          <p:cNvPr id="4" name="Прямоугольник 3"/>
          <p:cNvSpPr/>
          <p:nvPr/>
        </p:nvSpPr>
        <p:spPr>
          <a:xfrm>
            <a:off x="1964516" y="1275898"/>
            <a:ext cx="5919852" cy="330860"/>
          </a:xfrm>
          <a:prstGeom prst="rect">
            <a:avLst/>
          </a:prstGeom>
        </p:spPr>
        <p:txBody>
          <a:bodyPr wrap="square">
            <a:spAutoFit/>
          </a:bodyPr>
          <a:lstStyle/>
          <a:p>
            <a:pPr algn="ctr"/>
            <a:r>
              <a:rPr lang="ru-RU" sz="1550" b="1" dirty="0">
                <a:latin typeface="Times New Roman" pitchFamily="18" charset="0"/>
                <a:cs typeface="Times New Roman" pitchFamily="18" charset="0"/>
              </a:rPr>
              <a:t>Театральный коллектив “</a:t>
            </a:r>
            <a:r>
              <a:rPr lang="ru-RU" sz="1550" b="1" dirty="0" err="1">
                <a:latin typeface="Times New Roman" pitchFamily="18" charset="0"/>
                <a:cs typeface="Times New Roman" pitchFamily="18" charset="0"/>
              </a:rPr>
              <a:t>Нур</a:t>
            </a:r>
            <a:r>
              <a:rPr lang="ru-RU" sz="1550" b="1" dirty="0">
                <a:latin typeface="Times New Roman" pitchFamily="18" charset="0"/>
                <a:cs typeface="Times New Roman" pitchFamily="18" charset="0"/>
              </a:rPr>
              <a:t>”</a:t>
            </a:r>
          </a:p>
        </p:txBody>
      </p:sp>
      <p:sp>
        <p:nvSpPr>
          <p:cNvPr id="3" name="Прямоугольник 2"/>
          <p:cNvSpPr/>
          <p:nvPr/>
        </p:nvSpPr>
        <p:spPr>
          <a:xfrm>
            <a:off x="3015818" y="946695"/>
            <a:ext cx="3518977" cy="369332"/>
          </a:xfrm>
          <a:prstGeom prst="rect">
            <a:avLst/>
          </a:prstGeom>
        </p:spPr>
        <p:txBody>
          <a:bodyPr wrap="none">
            <a:spAutoFit/>
          </a:bodyPr>
          <a:lstStyle/>
          <a:p>
            <a:pPr algn="ctr"/>
            <a:r>
              <a:rPr lang="ru-RU" b="1" dirty="0">
                <a:latin typeface="Times New Roman" pitchFamily="18" charset="0"/>
                <a:cs typeface="Times New Roman" pitchFamily="18" charset="0"/>
              </a:rPr>
              <a:t>МБУ “Ст</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Курмашевский</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СДК”</a:t>
            </a:r>
          </a:p>
        </p:txBody>
      </p:sp>
      <p:sp>
        <p:nvSpPr>
          <p:cNvPr id="5" name="Прямоугольник 4"/>
          <p:cNvSpPr/>
          <p:nvPr/>
        </p:nvSpPr>
        <p:spPr>
          <a:xfrm>
            <a:off x="3631746" y="1577108"/>
            <a:ext cx="5423006" cy="2554545"/>
          </a:xfrm>
          <a:prstGeom prst="rect">
            <a:avLst/>
          </a:prstGeom>
        </p:spPr>
        <p:txBody>
          <a:bodyPr wrap="square">
            <a:spAutoFit/>
          </a:bodyPr>
          <a:lstStyle/>
          <a:p>
            <a:pPr algn="just"/>
            <a:r>
              <a:rPr lang="ru-RU" sz="1600" dirty="0" smtClean="0">
                <a:latin typeface="Times New Roman" pitchFamily="18" charset="0"/>
                <a:cs typeface="Times New Roman" pitchFamily="18" charset="0"/>
              </a:rPr>
              <a:t>Репертуар</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Д.Салихов</a:t>
            </a:r>
            <a:r>
              <a:rPr lang="ru-RU" sz="1600" dirty="0">
                <a:latin typeface="Times New Roman" pitchFamily="18" charset="0"/>
                <a:cs typeface="Times New Roman" pitchFamily="18" charset="0"/>
              </a:rPr>
              <a:t> </a:t>
            </a:r>
            <a:r>
              <a:rPr lang="ru-RU" sz="1600" dirty="0" smtClean="0">
                <a:latin typeface="Times New Roman" pitchFamily="18" charset="0"/>
                <a:cs typeface="Times New Roman" pitchFamily="18" charset="0"/>
              </a:rPr>
              <a:t>«</a:t>
            </a:r>
            <a:r>
              <a:rPr lang="ru-RU" sz="1600" dirty="0" err="1" smtClean="0">
                <a:latin typeface="Times New Roman" pitchFamily="18" charset="0"/>
                <a:cs typeface="Times New Roman" pitchFamily="18" charset="0"/>
              </a:rPr>
              <a:t>Микуләй</a:t>
            </a:r>
            <a:r>
              <a:rPr lang="ru-RU" sz="1600" dirty="0" smtClean="0">
                <a:latin typeface="Times New Roman" pitchFamily="18" charset="0"/>
                <a:cs typeface="Times New Roman" pitchFamily="18" charset="0"/>
              </a:rPr>
              <a:t> </a:t>
            </a:r>
            <a:r>
              <a:rPr lang="ru-RU" sz="1600" dirty="0" err="1">
                <a:latin typeface="Times New Roman" pitchFamily="18" charset="0"/>
                <a:cs typeface="Times New Roman" pitchFamily="18" charset="0"/>
              </a:rPr>
              <a:t>дәдәйнең</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бөер</a:t>
            </a:r>
            <a:r>
              <a:rPr lang="ru-RU" sz="1600" dirty="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ташы</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Тинчурин</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Зәңгәр</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шәл</a:t>
            </a:r>
            <a:r>
              <a:rPr lang="ru-RU" sz="1600" dirty="0" smtClean="0">
                <a:latin typeface="Times New Roman" pitchFamily="18" charset="0"/>
                <a:cs typeface="Times New Roman" pitchFamily="18" charset="0"/>
              </a:rPr>
              <a:t>»-</a:t>
            </a:r>
            <a:r>
              <a:rPr lang="ru-RU" sz="1600" dirty="0" err="1" smtClean="0">
                <a:latin typeface="Times New Roman" pitchFamily="18" charset="0"/>
                <a:cs typeface="Times New Roman" pitchFamily="18" charset="0"/>
              </a:rPr>
              <a:t>өзек</a:t>
            </a:r>
            <a:endParaRPr lang="ru-RU" sz="1600" dirty="0" smtClean="0">
              <a:latin typeface="Times New Roman" pitchFamily="18" charset="0"/>
              <a:cs typeface="Times New Roman" pitchFamily="18" charset="0"/>
            </a:endParaRPr>
          </a:p>
          <a:p>
            <a:pPr algn="just"/>
            <a:endParaRPr lang="ru-RU" sz="1600" dirty="0" smtClean="0">
              <a:latin typeface="Times New Roman" pitchFamily="18" charset="0"/>
              <a:cs typeface="Times New Roman" pitchFamily="18" charset="0"/>
            </a:endParaRPr>
          </a:p>
          <a:p>
            <a:pPr algn="just"/>
            <a:r>
              <a:rPr lang="ru-RU" sz="1600" dirty="0" err="1" smtClean="0">
                <a:latin typeface="Times New Roman" pitchFamily="18" charset="0"/>
                <a:cs typeface="Times New Roman" pitchFamily="18" charset="0"/>
              </a:rPr>
              <a:t>Призер</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районных конкурсов театральных коллективов (</a:t>
            </a:r>
            <a:r>
              <a:rPr lang="ru-RU" sz="1600" dirty="0" err="1">
                <a:latin typeface="Times New Roman" pitchFamily="18" charset="0"/>
                <a:cs typeface="Times New Roman" pitchFamily="18" charset="0"/>
              </a:rPr>
              <a:t>Г.Сабитов</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Кичерелмәс</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гөнаһ</a:t>
            </a:r>
            <a:r>
              <a:rPr lang="ru-RU" sz="1600" dirty="0">
                <a:latin typeface="Times New Roman" pitchFamily="18" charset="0"/>
                <a:cs typeface="Times New Roman" pitchFamily="18" charset="0"/>
              </a:rPr>
              <a:t>”- 2место,2020г, </a:t>
            </a:r>
            <a:r>
              <a:rPr lang="ru-RU" sz="1600" dirty="0" err="1">
                <a:latin typeface="Times New Roman" pitchFamily="18" charset="0"/>
                <a:cs typeface="Times New Roman" pitchFamily="18" charset="0"/>
              </a:rPr>
              <a:t>Д.Салихов</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Микүләй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дәдәйнең</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бөер</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ташы</a:t>
            </a:r>
            <a:r>
              <a:rPr lang="ru-RU" sz="1600" dirty="0">
                <a:latin typeface="Times New Roman" pitchFamily="18" charset="0"/>
                <a:cs typeface="Times New Roman" pitchFamily="18" charset="0"/>
              </a:rPr>
              <a:t>” – 2место, 2021г</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А.Ахметгалиева</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a:t>
            </a:r>
            <a:r>
              <a:rPr lang="ru-RU" sz="1600" dirty="0" err="1">
                <a:latin typeface="Times New Roman" pitchFamily="18" charset="0"/>
                <a:cs typeface="Times New Roman" pitchFamily="18" charset="0"/>
              </a:rPr>
              <a:t>Сагынган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чакларымда</a:t>
            </a:r>
            <a:r>
              <a:rPr lang="ru-RU" sz="1600" dirty="0">
                <a:latin typeface="Times New Roman" pitchFamily="18" charset="0"/>
                <a:cs typeface="Times New Roman" pitchFamily="18" charset="0"/>
              </a:rPr>
              <a:t> – гран-при, 2022г), Лауреат II степени </a:t>
            </a:r>
            <a:r>
              <a:rPr lang="ru-RU" sz="1600" dirty="0" err="1">
                <a:latin typeface="Times New Roman" pitchFamily="18" charset="0"/>
                <a:cs typeface="Times New Roman" pitchFamily="18" charset="0"/>
              </a:rPr>
              <a:t>межрегинального</a:t>
            </a:r>
            <a:r>
              <a:rPr lang="ru-RU" sz="1600" dirty="0">
                <a:latin typeface="Times New Roman" pitchFamily="18" charset="0"/>
                <a:cs typeface="Times New Roman" pitchFamily="18" charset="0"/>
              </a:rPr>
              <a:t> конкурса театральных коллективов «Идел </a:t>
            </a:r>
            <a:r>
              <a:rPr lang="ru-RU" sz="1600" dirty="0" err="1">
                <a:latin typeface="Times New Roman" pitchFamily="18" charset="0"/>
                <a:cs typeface="Times New Roman" pitchFamily="18" charset="0"/>
              </a:rPr>
              <a:t>йорт</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А.Ахметгалиева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Әрем</a:t>
            </a:r>
            <a:r>
              <a:rPr lang="ru-RU" sz="1600" dirty="0">
                <a:latin typeface="Times New Roman" pitchFamily="18" charset="0"/>
                <a:cs typeface="Times New Roman" pitchFamily="18" charset="0"/>
              </a:rPr>
              <a:t> тәме»-2022г,</a:t>
            </a:r>
          </a:p>
        </p:txBody>
      </p:sp>
      <p:pic>
        <p:nvPicPr>
          <p:cNvPr id="11" name="Рисунок 10"/>
          <p:cNvPicPr/>
          <p:nvPr/>
        </p:nvPicPr>
        <p:blipFill>
          <a:blip r:embed="rId2" cstate="print">
            <a:extLst>
              <a:ext uri="{28A0092B-C50C-407E-A947-70E740481C1C}">
                <a14:useLocalDpi xmlns:a14="http://schemas.microsoft.com/office/drawing/2010/main" val="0"/>
              </a:ext>
            </a:extLst>
          </a:blip>
          <a:stretch>
            <a:fillRect/>
          </a:stretch>
        </p:blipFill>
        <p:spPr>
          <a:xfrm>
            <a:off x="157106" y="1606758"/>
            <a:ext cx="3456384" cy="2177917"/>
          </a:xfrm>
          <a:prstGeom prst="rect">
            <a:avLst/>
          </a:prstGeom>
          <a:ln>
            <a:noFill/>
          </a:ln>
          <a:effectLst>
            <a:softEdge rad="112500"/>
          </a:effectLst>
        </p:spPr>
      </p:pic>
      <p:sp>
        <p:nvSpPr>
          <p:cNvPr id="6" name="Прямоугольник 5"/>
          <p:cNvSpPr/>
          <p:nvPr/>
        </p:nvSpPr>
        <p:spPr>
          <a:xfrm>
            <a:off x="3992961" y="4126204"/>
            <a:ext cx="2188612" cy="369332"/>
          </a:xfrm>
          <a:prstGeom prst="rect">
            <a:avLst/>
          </a:prstGeom>
        </p:spPr>
        <p:txBody>
          <a:bodyPr wrap="none">
            <a:spAutoFit/>
          </a:bodyPr>
          <a:lstStyle/>
          <a:p>
            <a:pPr algn="ctr"/>
            <a:r>
              <a:rPr lang="ru-RU" b="1" dirty="0" err="1">
                <a:latin typeface="Times New Roman" pitchFamily="18" charset="0"/>
                <a:cs typeface="Times New Roman" pitchFamily="18" charset="0"/>
              </a:rPr>
              <a:t>Зубаировский</a:t>
            </a:r>
            <a:r>
              <a:rPr lang="ru-RU" b="1" dirty="0">
                <a:latin typeface="Times New Roman" pitchFamily="18" charset="0"/>
                <a:cs typeface="Times New Roman" pitchFamily="18" charset="0"/>
              </a:rPr>
              <a:t> СДК</a:t>
            </a:r>
          </a:p>
        </p:txBody>
      </p:sp>
      <p:pic>
        <p:nvPicPr>
          <p:cNvPr id="12" name="Рисунок 11"/>
          <p:cNvPicPr/>
          <p:nvPr/>
        </p:nvPicPr>
        <p:blipFill>
          <a:blip r:embed="rId3" cstate="print">
            <a:extLst>
              <a:ext uri="{28A0092B-C50C-407E-A947-70E740481C1C}">
                <a14:useLocalDpi xmlns:a14="http://schemas.microsoft.com/office/drawing/2010/main" val="0"/>
              </a:ext>
            </a:extLst>
          </a:blip>
          <a:stretch>
            <a:fillRect/>
          </a:stretch>
        </p:blipFill>
        <p:spPr>
          <a:xfrm>
            <a:off x="326485" y="4530635"/>
            <a:ext cx="3117626" cy="2125427"/>
          </a:xfrm>
          <a:prstGeom prst="rect">
            <a:avLst/>
          </a:prstGeom>
          <a:ln>
            <a:noFill/>
          </a:ln>
          <a:effectLst>
            <a:softEdge rad="112500"/>
          </a:effectLst>
        </p:spPr>
      </p:pic>
      <p:sp>
        <p:nvSpPr>
          <p:cNvPr id="7" name="Прямоугольник 6"/>
          <p:cNvSpPr/>
          <p:nvPr/>
        </p:nvSpPr>
        <p:spPr>
          <a:xfrm>
            <a:off x="3868356" y="4530635"/>
            <a:ext cx="2319866" cy="330860"/>
          </a:xfrm>
          <a:prstGeom prst="rect">
            <a:avLst/>
          </a:prstGeom>
        </p:spPr>
        <p:txBody>
          <a:bodyPr wrap="none">
            <a:spAutoFit/>
          </a:bodyPr>
          <a:lstStyle/>
          <a:p>
            <a:r>
              <a:rPr lang="ru-RU" sz="1550" b="1" dirty="0" smtClean="0">
                <a:latin typeface="Times New Roman" pitchFamily="18" charset="0"/>
                <a:cs typeface="Times New Roman" pitchFamily="18" charset="0"/>
              </a:rPr>
              <a:t>Драм кружок </a:t>
            </a:r>
            <a:r>
              <a:rPr lang="ru-RU" sz="1550" b="1" dirty="0">
                <a:latin typeface="Times New Roman" pitchFamily="18" charset="0"/>
                <a:cs typeface="Times New Roman" pitchFamily="18" charset="0"/>
              </a:rPr>
              <a:t>«</a:t>
            </a:r>
            <a:r>
              <a:rPr lang="ru-RU" sz="1550" b="1" dirty="0" err="1">
                <a:latin typeface="Times New Roman" pitchFamily="18" charset="0"/>
                <a:cs typeface="Times New Roman" pitchFamily="18" charset="0"/>
              </a:rPr>
              <a:t>Ядкарь</a:t>
            </a:r>
            <a:r>
              <a:rPr lang="ru-RU" sz="1550" b="1" dirty="0">
                <a:latin typeface="Times New Roman" pitchFamily="18" charset="0"/>
                <a:cs typeface="Times New Roman" pitchFamily="18" charset="0"/>
              </a:rPr>
              <a:t>»</a:t>
            </a:r>
          </a:p>
        </p:txBody>
      </p:sp>
      <p:sp>
        <p:nvSpPr>
          <p:cNvPr id="13" name="Прямоугольник 12"/>
          <p:cNvSpPr/>
          <p:nvPr/>
        </p:nvSpPr>
        <p:spPr>
          <a:xfrm>
            <a:off x="3476719" y="4941168"/>
            <a:ext cx="5423006" cy="1569660"/>
          </a:xfrm>
          <a:prstGeom prst="rect">
            <a:avLst/>
          </a:prstGeom>
        </p:spPr>
        <p:txBody>
          <a:bodyPr wrap="square">
            <a:spAutoFit/>
          </a:bodyPr>
          <a:lstStyle/>
          <a:p>
            <a:pPr algn="just"/>
            <a:r>
              <a:rPr lang="ru-RU" sz="1600" dirty="0" smtClean="0">
                <a:latin typeface="Times New Roman" pitchFamily="18" charset="0"/>
                <a:cs typeface="Times New Roman" pitchFamily="18" charset="0"/>
              </a:rPr>
              <a:t>Репертуар</a:t>
            </a:r>
            <a:r>
              <a:rPr lang="ru-RU" sz="1600" dirty="0">
                <a:latin typeface="Times New Roman" pitchFamily="18" charset="0"/>
                <a:cs typeface="Times New Roman" pitchFamily="18" charset="0"/>
              </a:rPr>
              <a:t>: Пьесы татарских и башкирских драматургов: драмы, комедии. </a:t>
            </a:r>
            <a:r>
              <a:rPr lang="ru-RU" sz="1600" dirty="0" err="1">
                <a:latin typeface="Times New Roman" pitchFamily="18" charset="0"/>
                <a:cs typeface="Times New Roman" pitchFamily="18" charset="0"/>
              </a:rPr>
              <a:t>Д.Салихов</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Язмыш</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Н.Гаитбаев</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Өзелгән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йөзем</a:t>
            </a:r>
            <a:r>
              <a:rPr lang="ru-RU" sz="1600" dirty="0" smtClean="0">
                <a:latin typeface="Times New Roman" pitchFamily="18" charset="0"/>
                <a:cs typeface="Times New Roman" pitchFamily="18" charset="0"/>
              </a:rPr>
              <a:t>”.</a:t>
            </a:r>
          </a:p>
          <a:p>
            <a:pPr algn="just"/>
            <a:endParaRPr lang="ru-RU" sz="1600" dirty="0" smtClean="0">
              <a:latin typeface="Times New Roman" pitchFamily="18" charset="0"/>
              <a:cs typeface="Times New Roman" pitchFamily="18" charset="0"/>
            </a:endParaRPr>
          </a:p>
          <a:p>
            <a:pPr algn="just"/>
            <a:r>
              <a:rPr lang="ru-RU" sz="1600" dirty="0" err="1" smtClean="0">
                <a:latin typeface="Times New Roman" pitchFamily="18" charset="0"/>
                <a:cs typeface="Times New Roman" pitchFamily="18" charset="0"/>
              </a:rPr>
              <a:t>Призер</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районных конкурсов театральных коллективов </a:t>
            </a:r>
            <a:endParaRPr lang="ru-RU" sz="1600" dirty="0" smtClean="0">
              <a:latin typeface="Times New Roman" pitchFamily="18" charset="0"/>
              <a:cs typeface="Times New Roman" pitchFamily="18" charset="0"/>
            </a:endParaRPr>
          </a:p>
          <a:p>
            <a:pPr algn="just"/>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2021г -3место, 2022г -2 место)</a:t>
            </a:r>
          </a:p>
        </p:txBody>
      </p:sp>
    </p:spTree>
    <p:extLst>
      <p:ext uri="{BB962C8B-B14F-4D97-AF65-F5344CB8AC3E}">
        <p14:creationId xmlns:p14="http://schemas.microsoft.com/office/powerpoint/2010/main" val="6060305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РАЙОНА СО ЗВАНИЕМ «НАРОДНЫЙ» и «ЗАСЛУЖЕННЫЙ»</a:t>
            </a:r>
            <a:endParaRPr lang="ru-RU" b="1" dirty="0">
              <a:latin typeface="Times New Roman" pitchFamily="18" charset="0"/>
              <a:cs typeface="Times New Roman" pitchFamily="18" charset="0"/>
            </a:endParaRPr>
          </a:p>
        </p:txBody>
      </p:sp>
      <p:sp>
        <p:nvSpPr>
          <p:cNvPr id="4" name="Прямоугольник 3"/>
          <p:cNvSpPr/>
          <p:nvPr/>
        </p:nvSpPr>
        <p:spPr>
          <a:xfrm>
            <a:off x="1964516" y="1275898"/>
            <a:ext cx="5919852" cy="330860"/>
          </a:xfrm>
          <a:prstGeom prst="rect">
            <a:avLst/>
          </a:prstGeom>
        </p:spPr>
        <p:txBody>
          <a:bodyPr wrap="square">
            <a:spAutoFit/>
          </a:bodyPr>
          <a:lstStyle/>
          <a:p>
            <a:pPr algn="ctr"/>
            <a:r>
              <a:rPr lang="ru-RU" sz="1550" b="1" dirty="0">
                <a:latin typeface="Times New Roman" pitchFamily="18" charset="0"/>
                <a:cs typeface="Times New Roman" pitchFamily="18" charset="0"/>
              </a:rPr>
              <a:t>Театральный народный коллектив</a:t>
            </a:r>
          </a:p>
        </p:txBody>
      </p:sp>
      <p:sp>
        <p:nvSpPr>
          <p:cNvPr id="3" name="Прямоугольник 2"/>
          <p:cNvSpPr/>
          <p:nvPr/>
        </p:nvSpPr>
        <p:spPr>
          <a:xfrm>
            <a:off x="3094366" y="956688"/>
            <a:ext cx="3361882" cy="369332"/>
          </a:xfrm>
          <a:prstGeom prst="rect">
            <a:avLst/>
          </a:prstGeom>
        </p:spPr>
        <p:txBody>
          <a:bodyPr wrap="none">
            <a:spAutoFit/>
          </a:bodyPr>
          <a:lstStyle/>
          <a:p>
            <a:r>
              <a:rPr lang="ru-RU" b="1" dirty="0">
                <a:latin typeface="Times New Roman" pitchFamily="18" charset="0"/>
                <a:cs typeface="Times New Roman" pitchFamily="18" charset="0"/>
              </a:rPr>
              <a:t>МБУ “</a:t>
            </a:r>
            <a:r>
              <a:rPr lang="ru-RU" b="1" dirty="0" smtClean="0">
                <a:latin typeface="Times New Roman" pitchFamily="18" charset="0"/>
                <a:cs typeface="Times New Roman" pitchFamily="18" charset="0"/>
              </a:rPr>
              <a:t>Ст .</a:t>
            </a:r>
            <a:r>
              <a:rPr lang="ru-RU" b="1" dirty="0" err="1">
                <a:latin typeface="Times New Roman" pitchFamily="18" charset="0"/>
                <a:cs typeface="Times New Roman" pitchFamily="18" charset="0"/>
              </a:rPr>
              <a:t>Сафаровский</a:t>
            </a:r>
            <a:r>
              <a:rPr lang="ru-RU" b="1" dirty="0">
                <a:latin typeface="Times New Roman" pitchFamily="18" charset="0"/>
                <a:cs typeface="Times New Roman" pitchFamily="18" charset="0"/>
              </a:rPr>
              <a:t> СДК”</a:t>
            </a:r>
          </a:p>
        </p:txBody>
      </p:sp>
      <p:sp>
        <p:nvSpPr>
          <p:cNvPr id="5" name="Прямоугольник 4"/>
          <p:cNvSpPr/>
          <p:nvPr/>
        </p:nvSpPr>
        <p:spPr>
          <a:xfrm>
            <a:off x="4007976" y="2064329"/>
            <a:ext cx="4896544" cy="2585323"/>
          </a:xfrm>
          <a:prstGeom prst="rect">
            <a:avLst/>
          </a:prstGeom>
        </p:spPr>
        <p:txBody>
          <a:bodyPr wrap="square">
            <a:spAutoFit/>
          </a:bodyPr>
          <a:lstStyle/>
          <a:p>
            <a:pPr algn="just"/>
            <a:r>
              <a:rPr lang="ru-RU" dirty="0" smtClean="0">
                <a:latin typeface="Times New Roman" pitchFamily="18" charset="0"/>
                <a:cs typeface="Times New Roman" pitchFamily="18" charset="0"/>
              </a:rPr>
              <a:t>Репертуар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Г.Камал</a:t>
            </a:r>
            <a:r>
              <a:rPr lang="ru-RU" dirty="0">
                <a:latin typeface="Times New Roman" pitchFamily="18" charset="0"/>
                <a:cs typeface="Times New Roman" pitchFamily="18" charset="0"/>
              </a:rPr>
              <a:t> “Банкрот”, </a:t>
            </a:r>
            <a:r>
              <a:rPr lang="ru-RU" dirty="0" err="1">
                <a:latin typeface="Times New Roman" pitchFamily="18" charset="0"/>
                <a:cs typeface="Times New Roman" pitchFamily="18" charset="0"/>
              </a:rPr>
              <a:t>Р.Ишморат</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Кайту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К.Тинчурин</a:t>
            </a:r>
            <a:r>
              <a:rPr lang="ru-RU" dirty="0">
                <a:latin typeface="Times New Roman" pitchFamily="18" charset="0"/>
                <a:cs typeface="Times New Roman" pitchFamily="18" charset="0"/>
              </a:rPr>
              <a:t> “Американ”, </a:t>
            </a:r>
            <a:r>
              <a:rPr lang="ru-RU" dirty="0" err="1">
                <a:latin typeface="Times New Roman" pitchFamily="18" charset="0"/>
                <a:cs typeface="Times New Roman" pitchFamily="18" charset="0"/>
              </a:rPr>
              <a:t>А.Атнабаев</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Ана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хокеме</a:t>
            </a:r>
            <a:r>
              <a:rPr lang="ru-RU" dirty="0" smtClean="0">
                <a:latin typeface="Times New Roman" pitchFamily="18" charset="0"/>
                <a:cs typeface="Times New Roman" pitchFamily="18" charset="0"/>
              </a:rPr>
              <a:t>”</a:t>
            </a:r>
          </a:p>
          <a:p>
            <a:pPr algn="ctr"/>
            <a:endParaRPr lang="ru-RU" dirty="0" smtClean="0">
              <a:latin typeface="Times New Roman" pitchFamily="18" charset="0"/>
              <a:cs typeface="Times New Roman" pitchFamily="18" charset="0"/>
            </a:endParaRPr>
          </a:p>
          <a:p>
            <a:pPr algn="just"/>
            <a:r>
              <a:rPr lang="ru-RU" dirty="0">
                <a:latin typeface="Times New Roman" pitchFamily="18" charset="0"/>
                <a:cs typeface="Times New Roman" pitchFamily="18" charset="0"/>
              </a:rPr>
              <a:t>Лауреат </a:t>
            </a:r>
            <a:r>
              <a:rPr lang="ru-RU" dirty="0" err="1">
                <a:latin typeface="Times New Roman" pitchFamily="18" charset="0"/>
                <a:cs typeface="Times New Roman" pitchFamily="18" charset="0"/>
              </a:rPr>
              <a:t>межрегинального</a:t>
            </a:r>
            <a:r>
              <a:rPr lang="ru-RU" dirty="0">
                <a:latin typeface="Times New Roman" pitchFamily="18" charset="0"/>
                <a:cs typeface="Times New Roman" pitchFamily="18" charset="0"/>
              </a:rPr>
              <a:t> конкурса театральных коллективов «Идел </a:t>
            </a:r>
            <a:r>
              <a:rPr lang="ru-RU" dirty="0" err="1">
                <a:latin typeface="Times New Roman" pitchFamily="18" charset="0"/>
                <a:cs typeface="Times New Roman" pitchFamily="18" charset="0"/>
              </a:rPr>
              <a:t>йорт</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А.Атнабаев</a:t>
            </a:r>
            <a:r>
              <a:rPr lang="ru-RU" dirty="0">
                <a:latin typeface="Times New Roman" pitchFamily="18" charset="0"/>
                <a:cs typeface="Times New Roman" pitchFamily="18" charset="0"/>
              </a:rPr>
              <a:t> – “</a:t>
            </a:r>
            <a:r>
              <a:rPr lang="ru-RU" dirty="0" err="1">
                <a:latin typeface="Times New Roman" pitchFamily="18" charset="0"/>
                <a:cs typeface="Times New Roman" pitchFamily="18" charset="0"/>
              </a:rPr>
              <a:t>Ана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хокеме</a:t>
            </a:r>
            <a:r>
              <a:rPr lang="ru-RU" dirty="0">
                <a:latin typeface="Times New Roman" pitchFamily="18" charset="0"/>
                <a:cs typeface="Times New Roman" pitchFamily="18" charset="0"/>
              </a:rPr>
              <a:t>” -2020г, “</a:t>
            </a:r>
            <a:r>
              <a:rPr lang="ru-RU" dirty="0" err="1">
                <a:latin typeface="Times New Roman" pitchFamily="18" charset="0"/>
                <a:cs typeface="Times New Roman" pitchFamily="18" charset="0"/>
              </a:rPr>
              <a:t>Китмәгез</a:t>
            </a:r>
            <a:r>
              <a:rPr lang="ru-RU" dirty="0">
                <a:latin typeface="Times New Roman" pitchFamily="18" charset="0"/>
                <a:cs typeface="Times New Roman" pitchFamily="18" charset="0"/>
              </a:rPr>
              <a:t>, торналар”-2 место, 2021г), </a:t>
            </a:r>
            <a:r>
              <a:rPr lang="ru-RU" dirty="0" err="1">
                <a:latin typeface="Times New Roman" pitchFamily="18" charset="0"/>
                <a:cs typeface="Times New Roman" pitchFamily="18" charset="0"/>
              </a:rPr>
              <a:t>призер</a:t>
            </a:r>
            <a:r>
              <a:rPr lang="ru-RU" dirty="0">
                <a:latin typeface="Times New Roman" pitchFamily="18" charset="0"/>
                <a:cs typeface="Times New Roman" pitchFamily="18" charset="0"/>
              </a:rPr>
              <a:t> районных конкурсов театральных коллективов</a:t>
            </a:r>
          </a:p>
        </p:txBody>
      </p:sp>
      <p:pic>
        <p:nvPicPr>
          <p:cNvPr id="11" name="Рисунок 10"/>
          <p:cNvPicPr/>
          <p:nvPr/>
        </p:nvPicPr>
        <p:blipFill>
          <a:blip r:embed="rId2" cstate="print">
            <a:extLst>
              <a:ext uri="{28A0092B-C50C-407E-A947-70E740481C1C}">
                <a14:useLocalDpi xmlns:a14="http://schemas.microsoft.com/office/drawing/2010/main" val="0"/>
              </a:ext>
            </a:extLst>
          </a:blip>
          <a:stretch>
            <a:fillRect/>
          </a:stretch>
        </p:blipFill>
        <p:spPr>
          <a:xfrm>
            <a:off x="174659" y="2132855"/>
            <a:ext cx="3749269" cy="2448273"/>
          </a:xfrm>
          <a:prstGeom prst="rect">
            <a:avLst/>
          </a:prstGeom>
          <a:ln>
            <a:noFill/>
          </a:ln>
          <a:effectLst>
            <a:softEdge rad="112500"/>
          </a:effectLst>
        </p:spPr>
      </p:pic>
    </p:spTree>
    <p:extLst>
      <p:ext uri="{BB962C8B-B14F-4D97-AF65-F5344CB8AC3E}">
        <p14:creationId xmlns:p14="http://schemas.microsoft.com/office/powerpoint/2010/main" val="1103989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РАЙОНА СО ЗВАНИЕМ «НАРОДНЫЙ» и «ЗАСЛУЖЕННЫЙ»</a:t>
            </a:r>
            <a:endParaRPr lang="ru-RU" b="1" dirty="0">
              <a:latin typeface="Times New Roman" pitchFamily="18" charset="0"/>
              <a:cs typeface="Times New Roman" pitchFamily="18" charset="0"/>
            </a:endParaRPr>
          </a:p>
        </p:txBody>
      </p:sp>
      <p:sp>
        <p:nvSpPr>
          <p:cNvPr id="4" name="Прямоугольник 3"/>
          <p:cNvSpPr/>
          <p:nvPr/>
        </p:nvSpPr>
        <p:spPr>
          <a:xfrm>
            <a:off x="1964516" y="1275898"/>
            <a:ext cx="5919852" cy="330860"/>
          </a:xfrm>
          <a:prstGeom prst="rect">
            <a:avLst/>
          </a:prstGeom>
        </p:spPr>
        <p:txBody>
          <a:bodyPr wrap="square">
            <a:spAutoFit/>
          </a:bodyPr>
          <a:lstStyle/>
          <a:p>
            <a:pPr algn="ctr"/>
            <a:r>
              <a:rPr lang="ru-RU" sz="1550" b="1" dirty="0" smtClean="0">
                <a:latin typeface="Times New Roman" pitchFamily="18" charset="0"/>
                <a:cs typeface="Times New Roman" pitchFamily="18" charset="0"/>
              </a:rPr>
              <a:t>Муниципальный театр</a:t>
            </a:r>
            <a:endParaRPr lang="ru-RU" sz="1550" b="1" dirty="0">
              <a:latin typeface="Times New Roman" pitchFamily="18" charset="0"/>
              <a:cs typeface="Times New Roman" pitchFamily="18" charset="0"/>
            </a:endParaRPr>
          </a:p>
        </p:txBody>
      </p:sp>
      <p:sp>
        <p:nvSpPr>
          <p:cNvPr id="3" name="Прямоугольник 2"/>
          <p:cNvSpPr/>
          <p:nvPr/>
        </p:nvSpPr>
        <p:spPr>
          <a:xfrm>
            <a:off x="3419872" y="946695"/>
            <a:ext cx="3046475" cy="369332"/>
          </a:xfrm>
          <a:prstGeom prst="rect">
            <a:avLst/>
          </a:prstGeom>
        </p:spPr>
        <p:txBody>
          <a:bodyPr wrap="none">
            <a:spAutoFit/>
          </a:bodyPr>
          <a:lstStyle/>
          <a:p>
            <a:r>
              <a:rPr lang="ru-RU" b="1" dirty="0">
                <a:latin typeface="Times New Roman" pitchFamily="18" charset="0"/>
                <a:cs typeface="Times New Roman" pitchFamily="18" charset="0"/>
              </a:rPr>
              <a:t>МБУ “Актанышский РДК”</a:t>
            </a:r>
          </a:p>
        </p:txBody>
      </p:sp>
      <p:sp>
        <p:nvSpPr>
          <p:cNvPr id="5" name="Прямоугольник 4"/>
          <p:cNvSpPr/>
          <p:nvPr/>
        </p:nvSpPr>
        <p:spPr>
          <a:xfrm>
            <a:off x="170155" y="3332522"/>
            <a:ext cx="8866341" cy="3570208"/>
          </a:xfrm>
          <a:prstGeom prst="rect">
            <a:avLst/>
          </a:prstGeom>
        </p:spPr>
        <p:txBody>
          <a:bodyPr wrap="square">
            <a:spAutoFit/>
          </a:bodyPr>
          <a:lstStyle/>
          <a:p>
            <a:pPr algn="ctr"/>
            <a:r>
              <a:rPr lang="ru-RU" sz="1600" dirty="0" smtClean="0">
                <a:latin typeface="Times New Roman" pitchFamily="18" charset="0"/>
                <a:cs typeface="Times New Roman" pitchFamily="18" charset="0"/>
              </a:rPr>
              <a:t>Репертуар</a:t>
            </a:r>
            <a:r>
              <a:rPr lang="ru-RU" sz="1600" dirty="0">
                <a:latin typeface="Times New Roman" pitchFamily="18" charset="0"/>
                <a:cs typeface="Times New Roman" pitchFamily="18" charset="0"/>
              </a:rPr>
              <a:t>: 1. «</a:t>
            </a:r>
            <a:r>
              <a:rPr lang="ru-RU" sz="1600" dirty="0" err="1">
                <a:latin typeface="Times New Roman" pitchFamily="18" charset="0"/>
                <a:cs typeface="Times New Roman" pitchFamily="18" charset="0"/>
              </a:rPr>
              <a:t>Унөченче</a:t>
            </a:r>
            <a:r>
              <a:rPr lang="ru-RU" sz="1600" dirty="0">
                <a:latin typeface="Times New Roman" pitchFamily="18" charset="0"/>
                <a:cs typeface="Times New Roman" pitchFamily="18" charset="0"/>
              </a:rPr>
              <a:t> председатель» -  </a:t>
            </a:r>
            <a:r>
              <a:rPr lang="ru-RU" sz="1600" dirty="0" err="1">
                <a:latin typeface="Times New Roman" pitchFamily="18" charset="0"/>
                <a:cs typeface="Times New Roman" pitchFamily="18" charset="0"/>
              </a:rPr>
              <a:t>режиссер</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Г.Каюмов</a:t>
            </a:r>
            <a:endParaRPr lang="ru-RU" sz="1600" dirty="0">
              <a:latin typeface="Times New Roman" pitchFamily="18" charset="0"/>
              <a:cs typeface="Times New Roman" pitchFamily="18" charset="0"/>
            </a:endParaRPr>
          </a:p>
          <a:p>
            <a:pPr algn="ctr"/>
            <a:r>
              <a:rPr lang="ru-RU" sz="1600" dirty="0">
                <a:latin typeface="Times New Roman" pitchFamily="18" charset="0"/>
                <a:cs typeface="Times New Roman" pitchFamily="18" charset="0"/>
              </a:rPr>
              <a:t>2.  Ф. </a:t>
            </a:r>
            <a:r>
              <a:rPr lang="ru-RU" sz="1600" dirty="0" err="1">
                <a:latin typeface="Times New Roman" pitchFamily="18" charset="0"/>
                <a:cs typeface="Times New Roman" pitchFamily="18" charset="0"/>
              </a:rPr>
              <a:t>Яруллин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Әнә</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килә</a:t>
            </a:r>
            <a:r>
              <a:rPr lang="ru-RU" sz="1600" dirty="0">
                <a:latin typeface="Times New Roman" pitchFamily="18" charset="0"/>
                <a:cs typeface="Times New Roman" pitchFamily="18" charset="0"/>
              </a:rPr>
              <a:t> автомобиль» </a:t>
            </a:r>
            <a:r>
              <a:rPr lang="ru-RU" sz="1600" dirty="0" err="1">
                <a:latin typeface="Times New Roman" pitchFamily="18" charset="0"/>
                <a:cs typeface="Times New Roman" pitchFamily="18" charset="0"/>
              </a:rPr>
              <a:t>режиссер</a:t>
            </a:r>
            <a:r>
              <a:rPr lang="ru-RU" sz="1600" dirty="0">
                <a:latin typeface="Times New Roman" pitchFamily="18" charset="0"/>
                <a:cs typeface="Times New Roman" pitchFamily="18" charset="0"/>
              </a:rPr>
              <a:t> Г. Гайсина</a:t>
            </a:r>
          </a:p>
          <a:p>
            <a:pPr algn="ctr"/>
            <a:r>
              <a:rPr lang="ru-RU" sz="1600" dirty="0">
                <a:latin typeface="Times New Roman" pitchFamily="18" charset="0"/>
                <a:cs typeface="Times New Roman" pitchFamily="18" charset="0"/>
              </a:rPr>
              <a:t>3.  М. </a:t>
            </a:r>
            <a:r>
              <a:rPr lang="ru-RU" sz="1600" dirty="0" err="1">
                <a:latin typeface="Times New Roman" pitchFamily="18" charset="0"/>
                <a:cs typeface="Times New Roman" pitchFamily="18" charset="0"/>
              </a:rPr>
              <a:t>Фэйзи</a:t>
            </a:r>
            <a:r>
              <a:rPr lang="ru-RU" sz="1600" dirty="0">
                <a:latin typeface="Times New Roman" pitchFamily="18" charset="0"/>
                <a:cs typeface="Times New Roman" pitchFamily="18" charset="0"/>
              </a:rPr>
              <a:t> «Ак </a:t>
            </a:r>
            <a:r>
              <a:rPr lang="ru-RU" sz="1600" dirty="0" err="1">
                <a:latin typeface="Times New Roman" pitchFamily="18" charset="0"/>
                <a:cs typeface="Times New Roman" pitchFamily="18" charset="0"/>
              </a:rPr>
              <a:t>калфак</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режиссер</a:t>
            </a:r>
            <a:r>
              <a:rPr lang="ru-RU" sz="1600" dirty="0">
                <a:latin typeface="Times New Roman" pitchFamily="18" charset="0"/>
                <a:cs typeface="Times New Roman" pitchFamily="18" charset="0"/>
              </a:rPr>
              <a:t> Г. Гайсина</a:t>
            </a:r>
          </a:p>
          <a:p>
            <a:pPr algn="ctr"/>
            <a:r>
              <a:rPr lang="ru-RU" sz="1600" dirty="0">
                <a:latin typeface="Times New Roman" pitchFamily="18" charset="0"/>
                <a:cs typeface="Times New Roman" pitchFamily="18" charset="0"/>
              </a:rPr>
              <a:t>4.  Ф Садриев «</a:t>
            </a:r>
            <a:r>
              <a:rPr lang="ru-RU" sz="1600" dirty="0" err="1">
                <a:latin typeface="Times New Roman" pitchFamily="18" charset="0"/>
                <a:cs typeface="Times New Roman" pitchFamily="18" charset="0"/>
              </a:rPr>
              <a:t>Эһем</a:t>
            </a:r>
            <a:r>
              <a:rPr lang="ru-RU" sz="1600" dirty="0">
                <a:latin typeface="Times New Roman" pitchFamily="18" charset="0"/>
                <a:cs typeface="Times New Roman" pitchFamily="18" charset="0"/>
              </a:rPr>
              <a:t> , </a:t>
            </a:r>
            <a:r>
              <a:rPr lang="ru-RU" sz="1600" dirty="0" err="1">
                <a:latin typeface="Times New Roman" pitchFamily="18" charset="0"/>
                <a:cs typeface="Times New Roman" pitchFamily="18" charset="0"/>
              </a:rPr>
              <a:t>әһем</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дигәчтен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режиссер</a:t>
            </a:r>
            <a:r>
              <a:rPr lang="ru-RU" sz="1600" dirty="0">
                <a:latin typeface="Times New Roman" pitchFamily="18" charset="0"/>
                <a:cs typeface="Times New Roman" pitchFamily="18" charset="0"/>
              </a:rPr>
              <a:t> Г. Гайсина</a:t>
            </a:r>
          </a:p>
          <a:p>
            <a:pPr algn="ctr"/>
            <a:r>
              <a:rPr lang="ru-RU" sz="1600" dirty="0">
                <a:latin typeface="Times New Roman" pitchFamily="18" charset="0"/>
                <a:cs typeface="Times New Roman" pitchFamily="18" charset="0"/>
              </a:rPr>
              <a:t>5.  </a:t>
            </a:r>
            <a:r>
              <a:rPr lang="ru-RU" sz="1600" dirty="0" err="1">
                <a:latin typeface="Times New Roman" pitchFamily="18" charset="0"/>
                <a:cs typeface="Times New Roman" pitchFamily="18" charset="0"/>
              </a:rPr>
              <a:t>Аманулла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Әлепле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әртисләре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режиссер</a:t>
            </a:r>
            <a:r>
              <a:rPr lang="ru-RU" sz="1600" dirty="0">
                <a:latin typeface="Times New Roman" pitchFamily="18" charset="0"/>
                <a:cs typeface="Times New Roman" pitchFamily="18" charset="0"/>
              </a:rPr>
              <a:t> Г. Гайсина</a:t>
            </a:r>
          </a:p>
          <a:p>
            <a:pPr algn="ctr"/>
            <a:r>
              <a:rPr lang="ru-RU" sz="1600" dirty="0">
                <a:latin typeface="Times New Roman" pitchFamily="18" charset="0"/>
                <a:cs typeface="Times New Roman" pitchFamily="18" charset="0"/>
              </a:rPr>
              <a:t>6.  Г. </a:t>
            </a:r>
            <a:r>
              <a:rPr lang="ru-RU" sz="1600" dirty="0" err="1">
                <a:latin typeface="Times New Roman" pitchFamily="18" charset="0"/>
                <a:cs typeface="Times New Roman" pitchFamily="18" charset="0"/>
              </a:rPr>
              <a:t>Сабитов</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Гарасат</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режиссер</a:t>
            </a:r>
            <a:r>
              <a:rPr lang="ru-RU" sz="1600" dirty="0">
                <a:latin typeface="Times New Roman" pitchFamily="18" charset="0"/>
                <a:cs typeface="Times New Roman" pitchFamily="18" charset="0"/>
              </a:rPr>
              <a:t> Г. Гайсина</a:t>
            </a:r>
          </a:p>
          <a:p>
            <a:pPr algn="ctr"/>
            <a:r>
              <a:rPr lang="ru-RU" sz="1600" dirty="0">
                <a:latin typeface="Times New Roman" pitchFamily="18" charset="0"/>
                <a:cs typeface="Times New Roman" pitchFamily="18" charset="0"/>
              </a:rPr>
              <a:t>7.  </a:t>
            </a:r>
            <a:r>
              <a:rPr lang="ru-RU" sz="1600" dirty="0" err="1">
                <a:latin typeface="Times New Roman" pitchFamily="18" charset="0"/>
                <a:cs typeface="Times New Roman" pitchFamily="18" charset="0"/>
              </a:rPr>
              <a:t>Г.Зәйнашева</a:t>
            </a:r>
            <a:r>
              <a:rPr lang="ru-RU" sz="1600" dirty="0">
                <a:latin typeface="Times New Roman" pitchFamily="18" charset="0"/>
                <a:cs typeface="Times New Roman" pitchFamily="18" charset="0"/>
              </a:rPr>
              <a:t> “Комиссия </a:t>
            </a:r>
            <a:r>
              <a:rPr lang="ru-RU" sz="1600" dirty="0" err="1">
                <a:latin typeface="Times New Roman" pitchFamily="18" charset="0"/>
                <a:cs typeface="Times New Roman" pitchFamily="18" charset="0"/>
              </a:rPr>
              <a:t>килгәч</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режиссер</a:t>
            </a:r>
            <a:r>
              <a:rPr lang="ru-RU" sz="1600" dirty="0">
                <a:latin typeface="Times New Roman" pitchFamily="18" charset="0"/>
                <a:cs typeface="Times New Roman" pitchFamily="18" charset="0"/>
              </a:rPr>
              <a:t> Г. Гайсина</a:t>
            </a:r>
          </a:p>
          <a:p>
            <a:pPr algn="ctr"/>
            <a:r>
              <a:rPr lang="ru-RU" sz="1600" dirty="0">
                <a:latin typeface="Times New Roman" pitchFamily="18" charset="0"/>
                <a:cs typeface="Times New Roman" pitchFamily="18" charset="0"/>
              </a:rPr>
              <a:t>8.  Л. </a:t>
            </a:r>
            <a:r>
              <a:rPr lang="ru-RU" sz="1600" dirty="0" err="1">
                <a:latin typeface="Times New Roman" pitchFamily="18" charset="0"/>
                <a:cs typeface="Times New Roman" pitchFamily="18" charset="0"/>
              </a:rPr>
              <a:t>Лерон</a:t>
            </a:r>
            <a:r>
              <a:rPr lang="ru-RU" sz="1600" dirty="0">
                <a:latin typeface="Times New Roman" pitchFamily="18" charset="0"/>
                <a:cs typeface="Times New Roman" pitchFamily="18" charset="0"/>
              </a:rPr>
              <a:t> “Экстрасенс» – </a:t>
            </a:r>
            <a:r>
              <a:rPr lang="ru-RU" sz="1600" dirty="0" err="1">
                <a:latin typeface="Times New Roman" pitchFamily="18" charset="0"/>
                <a:cs typeface="Times New Roman" pitchFamily="18" charset="0"/>
              </a:rPr>
              <a:t>режиссер</a:t>
            </a:r>
            <a:r>
              <a:rPr lang="ru-RU" sz="1600" dirty="0">
                <a:latin typeface="Times New Roman" pitchFamily="18" charset="0"/>
                <a:cs typeface="Times New Roman" pitchFamily="18" charset="0"/>
              </a:rPr>
              <a:t> Г. Гайсина</a:t>
            </a:r>
          </a:p>
          <a:p>
            <a:pPr algn="ctr"/>
            <a:r>
              <a:rPr lang="ru-RU" sz="1600" dirty="0">
                <a:latin typeface="Times New Roman" pitchFamily="18" charset="0"/>
                <a:cs typeface="Times New Roman" pitchFamily="18" charset="0"/>
              </a:rPr>
              <a:t>9.  Х. </a:t>
            </a:r>
            <a:r>
              <a:rPr lang="ru-RU" sz="1600" dirty="0" err="1">
                <a:latin typeface="Times New Roman" pitchFamily="18" charset="0"/>
                <a:cs typeface="Times New Roman" pitchFamily="18" charset="0"/>
              </a:rPr>
              <a:t>Вахит</a:t>
            </a:r>
            <a:r>
              <a:rPr lang="ru-RU" sz="1600" dirty="0">
                <a:latin typeface="Times New Roman" pitchFamily="18" charset="0"/>
                <a:cs typeface="Times New Roman" pitchFamily="18" charset="0"/>
              </a:rPr>
              <a:t> “Кук </a:t>
            </a:r>
            <a:r>
              <a:rPr lang="ru-RU" sz="1600" dirty="0" err="1">
                <a:latin typeface="Times New Roman" pitchFamily="18" charset="0"/>
                <a:cs typeface="Times New Roman" pitchFamily="18" charset="0"/>
              </a:rPr>
              <a:t>капусы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ачылса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режиссер</a:t>
            </a:r>
            <a:r>
              <a:rPr lang="ru-RU" sz="1600" dirty="0">
                <a:latin typeface="Times New Roman" pitchFamily="18" charset="0"/>
                <a:cs typeface="Times New Roman" pitchFamily="18" charset="0"/>
              </a:rPr>
              <a:t> А. </a:t>
            </a:r>
            <a:r>
              <a:rPr lang="ru-RU" sz="1600" dirty="0" err="1">
                <a:latin typeface="Times New Roman" pitchFamily="18" charset="0"/>
                <a:cs typeface="Times New Roman" pitchFamily="18" charset="0"/>
              </a:rPr>
              <a:t>Галиев</a:t>
            </a:r>
            <a:endParaRPr lang="ru-RU" sz="1600" dirty="0">
              <a:latin typeface="Times New Roman" pitchFamily="18" charset="0"/>
              <a:cs typeface="Times New Roman" pitchFamily="18" charset="0"/>
            </a:endParaRPr>
          </a:p>
          <a:p>
            <a:pPr algn="ctr"/>
            <a:r>
              <a:rPr lang="ru-RU" sz="1600" dirty="0">
                <a:latin typeface="Times New Roman" pitchFamily="18" charset="0"/>
                <a:cs typeface="Times New Roman" pitchFamily="18" charset="0"/>
              </a:rPr>
              <a:t>10. Т. </a:t>
            </a:r>
            <a:r>
              <a:rPr lang="ru-RU" sz="1600" dirty="0" err="1">
                <a:latin typeface="Times New Roman" pitchFamily="18" charset="0"/>
                <a:cs typeface="Times New Roman" pitchFamily="18" charset="0"/>
              </a:rPr>
              <a:t>Миннуллин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Күрше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кызы</a:t>
            </a:r>
            <a:r>
              <a:rPr lang="ru-RU" sz="1600" dirty="0">
                <a:latin typeface="Times New Roman" pitchFamily="18" charset="0"/>
                <a:cs typeface="Times New Roman" pitchFamily="18" charset="0"/>
              </a:rPr>
              <a:t>”</a:t>
            </a:r>
          </a:p>
          <a:p>
            <a:pPr algn="ctr"/>
            <a:r>
              <a:rPr lang="ru-RU" sz="1600" dirty="0">
                <a:latin typeface="Times New Roman" pitchFamily="18" charset="0"/>
                <a:cs typeface="Times New Roman" pitchFamily="18" charset="0"/>
              </a:rPr>
              <a:t>11. А. </a:t>
            </a:r>
            <a:r>
              <a:rPr lang="ru-RU" sz="1600" dirty="0" err="1">
                <a:latin typeface="Times New Roman" pitchFamily="18" charset="0"/>
                <a:cs typeface="Times New Roman" pitchFamily="18" charset="0"/>
              </a:rPr>
              <a:t>Гыйлажев</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Көзге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ачы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җилләрдә</a:t>
            </a:r>
            <a:r>
              <a:rPr lang="ru-RU" sz="1600" dirty="0">
                <a:latin typeface="Times New Roman" pitchFamily="18" charset="0"/>
                <a:cs typeface="Times New Roman" pitchFamily="18" charset="0"/>
              </a:rPr>
              <a:t>”</a:t>
            </a:r>
          </a:p>
          <a:p>
            <a:pPr algn="ctr"/>
            <a:r>
              <a:rPr lang="ru-RU" sz="1600" dirty="0">
                <a:latin typeface="Times New Roman" pitchFamily="18" charset="0"/>
                <a:cs typeface="Times New Roman" pitchFamily="18" charset="0"/>
              </a:rPr>
              <a:t>12. Р. </a:t>
            </a:r>
            <a:r>
              <a:rPr lang="ru-RU" sz="1600" dirty="0" err="1">
                <a:latin typeface="Times New Roman" pitchFamily="18" charset="0"/>
                <a:cs typeface="Times New Roman" pitchFamily="18" charset="0"/>
              </a:rPr>
              <a:t>Батулла</a:t>
            </a:r>
            <a:r>
              <a:rPr lang="ru-RU" sz="1600" dirty="0">
                <a:latin typeface="Times New Roman" pitchFamily="18" charset="0"/>
                <a:cs typeface="Times New Roman" pitchFamily="18" charset="0"/>
              </a:rPr>
              <a:t> “Эй </a:t>
            </a:r>
            <a:r>
              <a:rPr lang="ru-RU" sz="1600" dirty="0" err="1">
                <a:latin typeface="Times New Roman" pitchFamily="18" charset="0"/>
                <a:cs typeface="Times New Roman" pitchFamily="18" charset="0"/>
              </a:rPr>
              <a:t>язмыш</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язмыш</a:t>
            </a:r>
            <a:r>
              <a:rPr lang="ru-RU" sz="1600" dirty="0">
                <a:latin typeface="Times New Roman" pitchFamily="18" charset="0"/>
                <a:cs typeface="Times New Roman" pitchFamily="18" charset="0"/>
              </a:rPr>
              <a:t>”</a:t>
            </a:r>
          </a:p>
          <a:p>
            <a:pPr algn="ctr"/>
            <a:r>
              <a:rPr lang="ru-RU" sz="1600" dirty="0">
                <a:latin typeface="Times New Roman" pitchFamily="18" charset="0"/>
                <a:cs typeface="Times New Roman" pitchFamily="18" charset="0"/>
              </a:rPr>
              <a:t>13. М. </a:t>
            </a:r>
            <a:r>
              <a:rPr lang="ru-RU" sz="1600" dirty="0" err="1">
                <a:latin typeface="Times New Roman" pitchFamily="18" charset="0"/>
                <a:cs typeface="Times New Roman" pitchFamily="18" charset="0"/>
              </a:rPr>
              <a:t>Разов</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Асылъяр</a:t>
            </a:r>
            <a:r>
              <a:rPr lang="ru-RU" sz="1600" dirty="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p:txBody>
      </p:sp>
      <p:pic>
        <p:nvPicPr>
          <p:cNvPr id="11" name="Рисунок 10"/>
          <p:cNvPicPr/>
          <p:nvPr/>
        </p:nvPicPr>
        <p:blipFill>
          <a:blip r:embed="rId2" cstate="print">
            <a:extLst>
              <a:ext uri="{28A0092B-C50C-407E-A947-70E740481C1C}">
                <a14:useLocalDpi xmlns:a14="http://schemas.microsoft.com/office/drawing/2010/main" val="0"/>
              </a:ext>
            </a:extLst>
          </a:blip>
          <a:stretch>
            <a:fillRect/>
          </a:stretch>
        </p:blipFill>
        <p:spPr>
          <a:xfrm>
            <a:off x="170155" y="1426149"/>
            <a:ext cx="2457630" cy="1642811"/>
          </a:xfrm>
          <a:prstGeom prst="rect">
            <a:avLst/>
          </a:prstGeom>
          <a:ln>
            <a:noFill/>
          </a:ln>
          <a:effectLst>
            <a:softEdge rad="112500"/>
          </a:effectLst>
        </p:spPr>
      </p:pic>
      <p:pic>
        <p:nvPicPr>
          <p:cNvPr id="12" name="Рисунок 11"/>
          <p:cNvPicPr/>
          <p:nvPr/>
        </p:nvPicPr>
        <p:blipFill>
          <a:blip r:embed="rId3" cstate="print">
            <a:extLst>
              <a:ext uri="{28A0092B-C50C-407E-A947-70E740481C1C}">
                <a14:useLocalDpi xmlns:a14="http://schemas.microsoft.com/office/drawing/2010/main" val="0"/>
              </a:ext>
            </a:extLst>
          </a:blip>
          <a:stretch>
            <a:fillRect/>
          </a:stretch>
        </p:blipFill>
        <p:spPr>
          <a:xfrm>
            <a:off x="3366753" y="1590614"/>
            <a:ext cx="2520280" cy="1739780"/>
          </a:xfrm>
          <a:prstGeom prst="rect">
            <a:avLst/>
          </a:prstGeom>
          <a:ln>
            <a:noFill/>
          </a:ln>
          <a:effectLst>
            <a:softEdge rad="112500"/>
          </a:effectLst>
        </p:spPr>
      </p:pic>
      <p:pic>
        <p:nvPicPr>
          <p:cNvPr id="13" name="Рисунок 12"/>
          <p:cNvPicPr/>
          <p:nvPr/>
        </p:nvPicPr>
        <p:blipFill>
          <a:blip r:embed="rId4" cstate="print">
            <a:extLst>
              <a:ext uri="{28A0092B-C50C-407E-A947-70E740481C1C}">
                <a14:useLocalDpi xmlns:a14="http://schemas.microsoft.com/office/drawing/2010/main" val="0"/>
              </a:ext>
            </a:extLst>
          </a:blip>
          <a:stretch>
            <a:fillRect/>
          </a:stretch>
        </p:blipFill>
        <p:spPr>
          <a:xfrm>
            <a:off x="6336195" y="1441328"/>
            <a:ext cx="2486441" cy="1642811"/>
          </a:xfrm>
          <a:prstGeom prst="rect">
            <a:avLst/>
          </a:prstGeom>
          <a:ln>
            <a:noFill/>
          </a:ln>
          <a:effectLst>
            <a:softEdge rad="112500"/>
          </a:effectLst>
        </p:spPr>
      </p:pic>
    </p:spTree>
    <p:extLst>
      <p:ext uri="{BB962C8B-B14F-4D97-AF65-F5344CB8AC3E}">
        <p14:creationId xmlns:p14="http://schemas.microsoft.com/office/powerpoint/2010/main" val="31028774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РАЙОНА СО ЗВАНИЕМ «НАРОДНЫЙ» и «ЗАСЛУЖЕННЫЙ»</a:t>
            </a:r>
            <a:endParaRPr lang="ru-RU" b="1" dirty="0">
              <a:latin typeface="Times New Roman" pitchFamily="18" charset="0"/>
              <a:cs typeface="Times New Roman" pitchFamily="18" charset="0"/>
            </a:endParaRPr>
          </a:p>
        </p:txBody>
      </p:sp>
      <p:sp>
        <p:nvSpPr>
          <p:cNvPr id="4" name="Прямоугольник 3"/>
          <p:cNvSpPr/>
          <p:nvPr/>
        </p:nvSpPr>
        <p:spPr>
          <a:xfrm>
            <a:off x="1964516" y="1275898"/>
            <a:ext cx="5919852" cy="330860"/>
          </a:xfrm>
          <a:prstGeom prst="rect">
            <a:avLst/>
          </a:prstGeom>
        </p:spPr>
        <p:txBody>
          <a:bodyPr wrap="square">
            <a:spAutoFit/>
          </a:bodyPr>
          <a:lstStyle/>
          <a:p>
            <a:pPr algn="ctr"/>
            <a:r>
              <a:rPr lang="ru-RU" sz="1550" b="1" dirty="0">
                <a:latin typeface="Times New Roman" pitchFamily="18" charset="0"/>
                <a:cs typeface="Times New Roman" pitchFamily="18" charset="0"/>
              </a:rPr>
              <a:t>Муниципальный театр</a:t>
            </a:r>
            <a:endParaRPr lang="ru-RU" sz="1550" b="1" dirty="0">
              <a:latin typeface="Times New Roman" pitchFamily="18" charset="0"/>
              <a:cs typeface="Times New Roman" pitchFamily="18" charset="0"/>
            </a:endParaRPr>
          </a:p>
        </p:txBody>
      </p:sp>
      <p:sp>
        <p:nvSpPr>
          <p:cNvPr id="3" name="Прямоугольник 2"/>
          <p:cNvSpPr/>
          <p:nvPr/>
        </p:nvSpPr>
        <p:spPr>
          <a:xfrm>
            <a:off x="3419872" y="946695"/>
            <a:ext cx="3046475" cy="369332"/>
          </a:xfrm>
          <a:prstGeom prst="rect">
            <a:avLst/>
          </a:prstGeom>
        </p:spPr>
        <p:txBody>
          <a:bodyPr wrap="none">
            <a:spAutoFit/>
          </a:bodyPr>
          <a:lstStyle/>
          <a:p>
            <a:r>
              <a:rPr lang="ru-RU" b="1" dirty="0">
                <a:latin typeface="Times New Roman" pitchFamily="18" charset="0"/>
                <a:cs typeface="Times New Roman" pitchFamily="18" charset="0"/>
              </a:rPr>
              <a:t>МБУ “Актанышский РДК”</a:t>
            </a:r>
          </a:p>
        </p:txBody>
      </p:sp>
      <p:pic>
        <p:nvPicPr>
          <p:cNvPr id="11" name="Рисунок 10"/>
          <p:cNvPicPr/>
          <p:nvPr/>
        </p:nvPicPr>
        <p:blipFill>
          <a:blip r:embed="rId2" cstate="print">
            <a:extLst>
              <a:ext uri="{28A0092B-C50C-407E-A947-70E740481C1C}">
                <a14:useLocalDpi xmlns:a14="http://schemas.microsoft.com/office/drawing/2010/main" val="0"/>
              </a:ext>
            </a:extLst>
          </a:blip>
          <a:stretch>
            <a:fillRect/>
          </a:stretch>
        </p:blipFill>
        <p:spPr>
          <a:xfrm>
            <a:off x="195553" y="1606758"/>
            <a:ext cx="2457630" cy="1750234"/>
          </a:xfrm>
          <a:prstGeom prst="rect">
            <a:avLst/>
          </a:prstGeom>
          <a:ln>
            <a:noFill/>
          </a:ln>
          <a:effectLst>
            <a:softEdge rad="112500"/>
          </a:effec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1586158"/>
            <a:ext cx="2471861" cy="1770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Рисунок 11"/>
          <p:cNvPicPr/>
          <p:nvPr/>
        </p:nvPicPr>
        <p:blipFill>
          <a:blip r:embed="rId4" cstate="print">
            <a:extLst>
              <a:ext uri="{28A0092B-C50C-407E-A947-70E740481C1C}">
                <a14:useLocalDpi xmlns:a14="http://schemas.microsoft.com/office/drawing/2010/main" val="0"/>
              </a:ext>
            </a:extLst>
          </a:blip>
          <a:stretch>
            <a:fillRect/>
          </a:stretch>
        </p:blipFill>
        <p:spPr>
          <a:xfrm>
            <a:off x="6466347" y="1586158"/>
            <a:ext cx="2414433" cy="1666638"/>
          </a:xfrm>
          <a:prstGeom prst="rect">
            <a:avLst/>
          </a:prstGeom>
          <a:ln>
            <a:noFill/>
          </a:ln>
          <a:effectLst>
            <a:softEdge rad="112500"/>
          </a:effectLst>
        </p:spPr>
      </p:pic>
      <p:sp>
        <p:nvSpPr>
          <p:cNvPr id="7" name="Прямоугольник 6"/>
          <p:cNvSpPr/>
          <p:nvPr/>
        </p:nvSpPr>
        <p:spPr>
          <a:xfrm>
            <a:off x="251520" y="3252796"/>
            <a:ext cx="7688815" cy="2893100"/>
          </a:xfrm>
          <a:prstGeom prst="rect">
            <a:avLst/>
          </a:prstGeom>
        </p:spPr>
        <p:txBody>
          <a:bodyPr wrap="square">
            <a:spAutoFit/>
          </a:bodyPr>
          <a:lstStyle/>
          <a:p>
            <a:pPr algn="ctr"/>
            <a:r>
              <a:rPr lang="ru-RU" sz="1400" dirty="0" smtClean="0">
                <a:latin typeface="Times New Roman" pitchFamily="18" charset="0"/>
                <a:cs typeface="Times New Roman" pitchFamily="18" charset="0"/>
              </a:rPr>
              <a:t>14. </a:t>
            </a:r>
            <a:r>
              <a:rPr lang="ru-RU" sz="1400" dirty="0" err="1" smtClean="0">
                <a:latin typeface="Times New Roman" pitchFamily="18" charset="0"/>
                <a:cs typeface="Times New Roman" pitchFamily="18" charset="0"/>
              </a:rPr>
              <a:t>Г.Зайнәшева</a:t>
            </a:r>
            <a:r>
              <a:rPr lang="ru-RU" sz="1400" dirty="0" smtClean="0">
                <a:latin typeface="Times New Roman" pitchFamily="18" charset="0"/>
                <a:cs typeface="Times New Roman" pitchFamily="18" charset="0"/>
              </a:rPr>
              <a:t> “Комиссия </a:t>
            </a:r>
            <a:r>
              <a:rPr lang="ru-RU" sz="1400" dirty="0" err="1" smtClean="0">
                <a:latin typeface="Times New Roman" pitchFamily="18" charset="0"/>
                <a:cs typeface="Times New Roman" pitchFamily="18" charset="0"/>
              </a:rPr>
              <a:t>килгэн</a:t>
            </a:r>
            <a:r>
              <a:rPr lang="ru-RU" sz="1400" dirty="0" smtClean="0">
                <a:latin typeface="Times New Roman" pitchFamily="18" charset="0"/>
                <a:cs typeface="Times New Roman" pitchFamily="18" charset="0"/>
              </a:rPr>
              <a:t>”</a:t>
            </a:r>
          </a:p>
          <a:p>
            <a:pPr algn="ctr"/>
            <a:r>
              <a:rPr lang="ru-RU" sz="1400" dirty="0" smtClean="0">
                <a:latin typeface="Times New Roman" pitchFamily="18" charset="0"/>
                <a:cs typeface="Times New Roman" pitchFamily="18" charset="0"/>
              </a:rPr>
              <a:t> 15.  </a:t>
            </a:r>
            <a:r>
              <a:rPr lang="ru-RU" sz="1400" dirty="0" err="1" smtClean="0">
                <a:latin typeface="Times New Roman" pitchFamily="18" charset="0"/>
                <a:cs typeface="Times New Roman" pitchFamily="18" charset="0"/>
              </a:rPr>
              <a:t>Л.Лерон</a:t>
            </a:r>
            <a:r>
              <a:rPr lang="ru-RU" sz="1400" dirty="0" smtClean="0">
                <a:latin typeface="Times New Roman" pitchFamily="18" charset="0"/>
                <a:cs typeface="Times New Roman" pitchFamily="18" charset="0"/>
              </a:rPr>
              <a:t> “Экстрасенс” </a:t>
            </a:r>
            <a:r>
              <a:rPr lang="ru-RU" sz="1400" dirty="0" err="1" smtClean="0">
                <a:latin typeface="Times New Roman" pitchFamily="18" charset="0"/>
                <a:cs typeface="Times New Roman" pitchFamily="18" charset="0"/>
              </a:rPr>
              <a:t>режиссер</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А.Галиев</a:t>
            </a:r>
            <a:r>
              <a:rPr lang="ru-RU" sz="1400" dirty="0" smtClean="0">
                <a:latin typeface="Times New Roman" pitchFamily="18" charset="0"/>
                <a:cs typeface="Times New Roman" pitchFamily="18" charset="0"/>
              </a:rPr>
              <a:t>  </a:t>
            </a:r>
          </a:p>
          <a:p>
            <a:pPr algn="ctr"/>
            <a:r>
              <a:rPr lang="ru-RU" sz="1400" dirty="0" smtClean="0">
                <a:latin typeface="Times New Roman" pitchFamily="18" charset="0"/>
                <a:cs typeface="Times New Roman" pitchFamily="18" charset="0"/>
              </a:rPr>
              <a:t>16. </a:t>
            </a:r>
            <a:r>
              <a:rPr lang="ru-RU" sz="1400" dirty="0" err="1" smtClean="0">
                <a:latin typeface="Times New Roman" pitchFamily="18" charset="0"/>
                <a:cs typeface="Times New Roman" pitchFamily="18" charset="0"/>
              </a:rPr>
              <a:t>Аманулла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Кияү</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абый</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режиссер</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А.Галиев</a:t>
            </a:r>
            <a:r>
              <a:rPr lang="ru-RU" sz="1400" dirty="0" smtClean="0">
                <a:latin typeface="Times New Roman" pitchFamily="18" charset="0"/>
                <a:cs typeface="Times New Roman" pitchFamily="18" charset="0"/>
              </a:rPr>
              <a:t>  </a:t>
            </a:r>
          </a:p>
          <a:p>
            <a:pPr algn="ctr"/>
            <a:r>
              <a:rPr lang="ru-RU" sz="1400" dirty="0" smtClean="0">
                <a:latin typeface="Times New Roman" pitchFamily="18" charset="0"/>
                <a:cs typeface="Times New Roman" pitchFamily="18" charset="0"/>
              </a:rPr>
              <a:t>17.  Н..</a:t>
            </a:r>
            <a:r>
              <a:rPr lang="ru-RU" sz="1400" dirty="0" err="1" smtClean="0">
                <a:latin typeface="Times New Roman" pitchFamily="18" charset="0"/>
                <a:cs typeface="Times New Roman" pitchFamily="18" charset="0"/>
              </a:rPr>
              <a:t>Әсәнбаев</a:t>
            </a:r>
            <a:r>
              <a:rPr lang="ru-RU" sz="1400" dirty="0" smtClean="0">
                <a:latin typeface="Times New Roman" pitchFamily="18" charset="0"/>
                <a:cs typeface="Times New Roman" pitchFamily="18" charset="0"/>
              </a:rPr>
              <a:t> “Су юлы” </a:t>
            </a:r>
            <a:r>
              <a:rPr lang="ru-RU" sz="1400" dirty="0" err="1" smtClean="0">
                <a:latin typeface="Times New Roman" pitchFamily="18" charset="0"/>
                <a:cs typeface="Times New Roman" pitchFamily="18" charset="0"/>
              </a:rPr>
              <a:t>режиссер</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А.Галиев</a:t>
            </a:r>
            <a:r>
              <a:rPr lang="ru-RU" sz="1400" dirty="0" smtClean="0">
                <a:latin typeface="Times New Roman" pitchFamily="18" charset="0"/>
                <a:cs typeface="Times New Roman" pitchFamily="18" charset="0"/>
              </a:rPr>
              <a:t>  </a:t>
            </a:r>
          </a:p>
          <a:p>
            <a:pPr algn="ctr"/>
            <a:r>
              <a:rPr lang="ru-RU" sz="1400" dirty="0" smtClean="0">
                <a:latin typeface="Times New Roman" pitchFamily="18" charset="0"/>
                <a:cs typeface="Times New Roman" pitchFamily="18" charset="0"/>
              </a:rPr>
              <a:t> 18. “</a:t>
            </a:r>
            <a:r>
              <a:rPr lang="ru-RU" sz="1400" dirty="0" err="1" smtClean="0">
                <a:latin typeface="Times New Roman" pitchFamily="18" charset="0"/>
                <a:cs typeface="Times New Roman" pitchFamily="18" charset="0"/>
              </a:rPr>
              <a:t>Бер</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кирпеч</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ике</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кирпеч</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режиссер</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А.Галиев</a:t>
            </a:r>
            <a:r>
              <a:rPr lang="ru-RU" sz="1400" dirty="0" smtClean="0">
                <a:latin typeface="Times New Roman" pitchFamily="18" charset="0"/>
                <a:cs typeface="Times New Roman" pitchFamily="18" charset="0"/>
              </a:rPr>
              <a:t>  </a:t>
            </a:r>
          </a:p>
          <a:p>
            <a:pPr algn="ctr"/>
            <a:r>
              <a:rPr lang="ru-RU" sz="1400" dirty="0" smtClean="0">
                <a:latin typeface="Times New Roman" pitchFamily="18" charset="0"/>
                <a:cs typeface="Times New Roman" pitchFamily="18" charset="0"/>
              </a:rPr>
              <a:t> 19.  </a:t>
            </a:r>
            <a:r>
              <a:rPr lang="ru-RU" sz="1400" dirty="0" err="1" smtClean="0">
                <a:latin typeface="Times New Roman" pitchFamily="18" charset="0"/>
                <a:cs typeface="Times New Roman" pitchFamily="18" charset="0"/>
              </a:rPr>
              <a:t>М.Кәрим</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Кыз</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урлау</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режиссер</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А.Галиев</a:t>
            </a:r>
            <a:r>
              <a:rPr lang="ru-RU" sz="1400" dirty="0" smtClean="0">
                <a:latin typeface="Times New Roman" pitchFamily="18" charset="0"/>
                <a:cs typeface="Times New Roman" pitchFamily="18" charset="0"/>
              </a:rPr>
              <a:t>  </a:t>
            </a:r>
          </a:p>
          <a:p>
            <a:pPr algn="ctr"/>
            <a:r>
              <a:rPr lang="ru-RU" sz="1400" dirty="0" smtClean="0">
                <a:latin typeface="Times New Roman" pitchFamily="18" charset="0"/>
                <a:cs typeface="Times New Roman" pitchFamily="18" charset="0"/>
              </a:rPr>
              <a:t> 20. </a:t>
            </a:r>
            <a:r>
              <a:rPr lang="ru-RU" sz="1400" dirty="0" err="1" smtClean="0">
                <a:latin typeface="Times New Roman" pitchFamily="18" charset="0"/>
                <a:cs typeface="Times New Roman" pitchFamily="18" charset="0"/>
              </a:rPr>
              <a:t>Т.Миңнуллин</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Гөргери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кияүләре</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И.Мухаметова</a:t>
            </a:r>
            <a:endParaRPr lang="ru-RU" sz="1400" dirty="0" smtClean="0">
              <a:latin typeface="Times New Roman" pitchFamily="18" charset="0"/>
              <a:cs typeface="Times New Roman" pitchFamily="18" charset="0"/>
            </a:endParaRPr>
          </a:p>
          <a:p>
            <a:pPr algn="ctr"/>
            <a:r>
              <a:rPr lang="ru-RU" sz="1400" dirty="0" smtClean="0">
                <a:latin typeface="Times New Roman" pitchFamily="18" charset="0"/>
                <a:cs typeface="Times New Roman" pitchFamily="18" charset="0"/>
              </a:rPr>
              <a:t>21.М. </a:t>
            </a:r>
            <a:r>
              <a:rPr lang="ru-RU" sz="1400" dirty="0" err="1" smtClean="0">
                <a:latin typeface="Times New Roman" pitchFamily="18" charset="0"/>
                <a:cs typeface="Times New Roman" pitchFamily="18" charset="0"/>
              </a:rPr>
              <a:t>Гилязов</a:t>
            </a:r>
            <a:r>
              <a:rPr lang="ru-RU" sz="1400" dirty="0" smtClean="0">
                <a:latin typeface="Times New Roman" pitchFamily="18" charset="0"/>
                <a:cs typeface="Times New Roman" pitchFamily="18" charset="0"/>
              </a:rPr>
              <a:t> «Мин бит сине </a:t>
            </a:r>
            <a:r>
              <a:rPr lang="ru-RU" sz="1400" dirty="0" err="1" smtClean="0">
                <a:latin typeface="Times New Roman" pitchFamily="18" charset="0"/>
                <a:cs typeface="Times New Roman" pitchFamily="18" charset="0"/>
              </a:rPr>
              <a:t>тапкан</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идем</a:t>
            </a:r>
            <a:r>
              <a:rPr lang="ru-RU" sz="1400" dirty="0" smtClean="0">
                <a:latin typeface="Times New Roman" pitchFamily="18" charset="0"/>
                <a:cs typeface="Times New Roman" pitchFamily="18" charset="0"/>
              </a:rPr>
              <a:t>»</a:t>
            </a:r>
          </a:p>
          <a:p>
            <a:pPr algn="ctr"/>
            <a:r>
              <a:rPr lang="ru-RU" sz="1400" dirty="0" smtClean="0">
                <a:latin typeface="Times New Roman" pitchFamily="18" charset="0"/>
                <a:cs typeface="Times New Roman" pitchFamily="18" charset="0"/>
              </a:rPr>
              <a:t>22.Н. </a:t>
            </a:r>
            <a:r>
              <a:rPr lang="ru-RU" sz="1400" dirty="0" err="1" smtClean="0">
                <a:latin typeface="Times New Roman" pitchFamily="18" charset="0"/>
                <a:cs typeface="Times New Roman" pitchFamily="18" charset="0"/>
              </a:rPr>
              <a:t>Фаттах</a:t>
            </a:r>
            <a:r>
              <a:rPr lang="ru-RU" sz="1400" dirty="0" smtClean="0">
                <a:latin typeface="Times New Roman" pitchFamily="18" charset="0"/>
                <a:cs typeface="Times New Roman" pitchFamily="18" charset="0"/>
              </a:rPr>
              <a:t> (инсценировка </a:t>
            </a:r>
            <a:r>
              <a:rPr lang="ru-RU" sz="1400" dirty="0" err="1" smtClean="0">
                <a:latin typeface="Times New Roman" pitchFamily="18" charset="0"/>
                <a:cs typeface="Times New Roman" pitchFamily="18" charset="0"/>
              </a:rPr>
              <a:t>Хусаенова</a:t>
            </a:r>
            <a:r>
              <a:rPr lang="ru-RU" sz="1400" dirty="0" smtClean="0">
                <a:latin typeface="Times New Roman" pitchFamily="18" charset="0"/>
                <a:cs typeface="Times New Roman" pitchFamily="18" charset="0"/>
              </a:rPr>
              <a:t> Н.М.) «</a:t>
            </a:r>
            <a:r>
              <a:rPr lang="ru-RU" sz="1400" dirty="0" err="1" smtClean="0">
                <a:latin typeface="Times New Roman" pitchFamily="18" charset="0"/>
                <a:cs typeface="Times New Roman" pitchFamily="18" charset="0"/>
              </a:rPr>
              <a:t>Итил</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суы</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ака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торур</a:t>
            </a:r>
            <a:r>
              <a:rPr lang="ru-RU" sz="1400" dirty="0" smtClean="0">
                <a:latin typeface="Times New Roman" pitchFamily="18" charset="0"/>
                <a:cs typeface="Times New Roman" pitchFamily="18" charset="0"/>
              </a:rPr>
              <a:t>»</a:t>
            </a:r>
          </a:p>
          <a:p>
            <a:pPr algn="ctr"/>
            <a:r>
              <a:rPr lang="ru-RU" sz="1400" dirty="0" smtClean="0">
                <a:latin typeface="Times New Roman" pitchFamily="18" charset="0"/>
                <a:cs typeface="Times New Roman" pitchFamily="18" charset="0"/>
              </a:rPr>
              <a:t>23. Р. </a:t>
            </a:r>
            <a:r>
              <a:rPr lang="ru-RU" sz="1400" dirty="0" err="1" smtClean="0">
                <a:latin typeface="Times New Roman" pitchFamily="18" charset="0"/>
                <a:cs typeface="Times New Roman" pitchFamily="18" charset="0"/>
              </a:rPr>
              <a:t>Батулла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Өйләнәм</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Бетте-китте</a:t>
            </a:r>
            <a:r>
              <a:rPr lang="ru-RU" sz="1400" dirty="0" smtClean="0">
                <a:latin typeface="Times New Roman" pitchFamily="18" charset="0"/>
                <a:cs typeface="Times New Roman" pitchFamily="18" charset="0"/>
              </a:rPr>
              <a:t>!»</a:t>
            </a:r>
          </a:p>
          <a:p>
            <a:pPr algn="ctr"/>
            <a:r>
              <a:rPr lang="ru-RU" sz="1400" dirty="0" smtClean="0">
                <a:latin typeface="Times New Roman" pitchFamily="18" charset="0"/>
                <a:cs typeface="Times New Roman" pitchFamily="18" charset="0"/>
              </a:rPr>
              <a:t>24.А. </a:t>
            </a:r>
            <a:r>
              <a:rPr lang="ru-RU" sz="1400" dirty="0" err="1" smtClean="0">
                <a:latin typeface="Times New Roman" pitchFamily="18" charset="0"/>
                <a:cs typeface="Times New Roman" pitchFamily="18" charset="0"/>
              </a:rPr>
              <a:t>Еники</a:t>
            </a:r>
            <a:r>
              <a:rPr lang="ru-RU" sz="1400" dirty="0" smtClean="0">
                <a:latin typeface="Times New Roman" pitchFamily="18" charset="0"/>
                <a:cs typeface="Times New Roman" pitchFamily="18" charset="0"/>
              </a:rPr>
              <a:t>, М. </a:t>
            </a:r>
            <a:r>
              <a:rPr lang="ru-RU" sz="1400" dirty="0" err="1" smtClean="0">
                <a:latin typeface="Times New Roman" pitchFamily="18" charset="0"/>
                <a:cs typeface="Times New Roman" pitchFamily="18" charset="0"/>
              </a:rPr>
              <a:t>Магдеев</a:t>
            </a:r>
            <a:r>
              <a:rPr lang="ru-RU" sz="1400" dirty="0" smtClean="0">
                <a:latin typeface="Times New Roman" pitchFamily="18" charset="0"/>
                <a:cs typeface="Times New Roman" pitchFamily="18" charset="0"/>
              </a:rPr>
              <a:t> (инсценировка </a:t>
            </a:r>
            <a:r>
              <a:rPr lang="ru-RU" sz="1400" dirty="0" err="1" smtClean="0">
                <a:latin typeface="Times New Roman" pitchFamily="18" charset="0"/>
                <a:cs typeface="Times New Roman" pitchFamily="18" charset="0"/>
              </a:rPr>
              <a:t>Хусаенова</a:t>
            </a:r>
            <a:r>
              <a:rPr lang="ru-RU" sz="1400" dirty="0" smtClean="0">
                <a:latin typeface="Times New Roman" pitchFamily="18" charset="0"/>
                <a:cs typeface="Times New Roman" pitchFamily="18" charset="0"/>
              </a:rPr>
              <a:t> Н.М.) “</a:t>
            </a:r>
            <a:r>
              <a:rPr lang="ru-RU" sz="1400" dirty="0" err="1" smtClean="0">
                <a:latin typeface="Times New Roman" pitchFamily="18" charset="0"/>
                <a:cs typeface="Times New Roman" pitchFamily="18" charset="0"/>
              </a:rPr>
              <a:t>Абый</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кайтты</a:t>
            </a:r>
            <a:r>
              <a:rPr lang="ru-RU" sz="1400" dirty="0" smtClean="0">
                <a:latin typeface="Times New Roman" pitchFamily="18" charset="0"/>
                <a:cs typeface="Times New Roman" pitchFamily="18" charset="0"/>
              </a:rPr>
              <a:t>”</a:t>
            </a:r>
          </a:p>
          <a:p>
            <a:pPr algn="ctr"/>
            <a:r>
              <a:rPr lang="ru-RU" sz="1400" dirty="0" smtClean="0">
                <a:latin typeface="Times New Roman" pitchFamily="18" charset="0"/>
                <a:cs typeface="Times New Roman" pitchFamily="18" charset="0"/>
              </a:rPr>
              <a:t>25. «</a:t>
            </a:r>
            <a:r>
              <a:rPr lang="ru-RU" sz="1400" dirty="0" err="1" smtClean="0">
                <a:latin typeface="Times New Roman" pitchFamily="18" charset="0"/>
                <a:cs typeface="Times New Roman" pitchFamily="18" charset="0"/>
              </a:rPr>
              <a:t>Тигезсезләр</a:t>
            </a:r>
            <a:r>
              <a:rPr lang="ru-RU" sz="1400" dirty="0" smtClean="0">
                <a:latin typeface="Times New Roman" pitchFamily="18" charset="0"/>
                <a:cs typeface="Times New Roman" pitchFamily="18" charset="0"/>
              </a:rPr>
              <a:t>” Ф. </a:t>
            </a:r>
            <a:r>
              <a:rPr lang="ru-RU" sz="1400" dirty="0" err="1" smtClean="0">
                <a:latin typeface="Times New Roman" pitchFamily="18" charset="0"/>
                <a:cs typeface="Times New Roman" pitchFamily="18" charset="0"/>
              </a:rPr>
              <a:t>Әмирхан</a:t>
            </a:r>
            <a:endParaRPr lang="ru-RU" sz="1400" dirty="0" smtClean="0">
              <a:latin typeface="Times New Roman" pitchFamily="18" charset="0"/>
              <a:cs typeface="Times New Roman" pitchFamily="18" charset="0"/>
            </a:endParaRPr>
          </a:p>
          <a:p>
            <a:pPr algn="ctr"/>
            <a:r>
              <a:rPr lang="ru-RU" sz="1400" dirty="0" smtClean="0">
                <a:latin typeface="Times New Roman" pitchFamily="18" charset="0"/>
                <a:cs typeface="Times New Roman" pitchFamily="18" charset="0"/>
              </a:rPr>
              <a:t>26. “</a:t>
            </a:r>
            <a:r>
              <a:rPr lang="ru-RU" sz="1400" dirty="0" err="1" smtClean="0">
                <a:latin typeface="Times New Roman" pitchFamily="18" charset="0"/>
                <a:cs typeface="Times New Roman" pitchFamily="18" charset="0"/>
              </a:rPr>
              <a:t>Көтәм</a:t>
            </a:r>
            <a:r>
              <a:rPr lang="ru-RU" sz="1400" dirty="0" smtClean="0">
                <a:latin typeface="Times New Roman" pitchFamily="18" charset="0"/>
                <a:cs typeface="Times New Roman" pitchFamily="18" charset="0"/>
              </a:rPr>
              <a:t> сине” И. </a:t>
            </a:r>
            <a:r>
              <a:rPr lang="ru-RU" sz="1400" dirty="0" err="1" smtClean="0">
                <a:latin typeface="Times New Roman" pitchFamily="18" charset="0"/>
                <a:cs typeface="Times New Roman" pitchFamily="18" charset="0"/>
              </a:rPr>
              <a:t>Зайниев</a:t>
            </a:r>
            <a:endParaRPr lang="ru-RU" sz="1400" dirty="0">
              <a:latin typeface="Times New Roman" pitchFamily="18" charset="0"/>
              <a:cs typeface="Times New Roman" pitchFamily="18" charset="0"/>
            </a:endParaRPr>
          </a:p>
        </p:txBody>
      </p:sp>
      <p:sp>
        <p:nvSpPr>
          <p:cNvPr id="13" name="Прямоугольник 12"/>
          <p:cNvSpPr/>
          <p:nvPr/>
        </p:nvSpPr>
        <p:spPr>
          <a:xfrm>
            <a:off x="455845" y="6145896"/>
            <a:ext cx="8424935" cy="646331"/>
          </a:xfrm>
          <a:prstGeom prst="rect">
            <a:avLst/>
          </a:prstGeom>
        </p:spPr>
        <p:txBody>
          <a:bodyPr wrap="square">
            <a:spAutoFit/>
          </a:bodyPr>
          <a:lstStyle/>
          <a:p>
            <a:pPr algn="ctr"/>
            <a:r>
              <a:rPr lang="ru-RU" dirty="0">
                <a:latin typeface="Times New Roman" pitchFamily="18" charset="0"/>
                <a:cs typeface="Times New Roman" pitchFamily="18" charset="0"/>
              </a:rPr>
              <a:t>Лауреат </a:t>
            </a:r>
            <a:r>
              <a:rPr lang="ru-RU" dirty="0" err="1">
                <a:latin typeface="Times New Roman" pitchFamily="18" charset="0"/>
                <a:cs typeface="Times New Roman" pitchFamily="18" charset="0"/>
              </a:rPr>
              <a:t>межрегинального</a:t>
            </a:r>
            <a:r>
              <a:rPr lang="ru-RU" dirty="0">
                <a:latin typeface="Times New Roman" pitchFamily="18" charset="0"/>
                <a:cs typeface="Times New Roman" pitchFamily="18" charset="0"/>
              </a:rPr>
              <a:t> конкурса театральных коллективов «Идел </a:t>
            </a:r>
            <a:r>
              <a:rPr lang="ru-RU" dirty="0" err="1">
                <a:latin typeface="Times New Roman" pitchFamily="18" charset="0"/>
                <a:cs typeface="Times New Roman" pitchFamily="18" charset="0"/>
              </a:rPr>
              <a:t>йорт</a:t>
            </a:r>
            <a:r>
              <a:rPr lang="ru-RU" dirty="0">
                <a:latin typeface="Times New Roman" pitchFamily="18" charset="0"/>
                <a:cs typeface="Times New Roman" pitchFamily="18" charset="0"/>
              </a:rPr>
              <a:t>», дипломант районных конкурсов театральных коллективов</a:t>
            </a:r>
          </a:p>
        </p:txBody>
      </p:sp>
    </p:spTree>
    <p:extLst>
      <p:ext uri="{BB962C8B-B14F-4D97-AF65-F5344CB8AC3E}">
        <p14:creationId xmlns:p14="http://schemas.microsoft.com/office/powerpoint/2010/main" val="9780995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РАЙОНА СО ЗВАНИЕМ «НАРОДНЫЙ» и «ЗАСЛУЖЕННЫЙ»</a:t>
            </a:r>
            <a:endParaRPr lang="ru-RU" b="1" dirty="0">
              <a:latin typeface="Times New Roman" pitchFamily="18" charset="0"/>
              <a:cs typeface="Times New Roman" pitchFamily="18" charset="0"/>
            </a:endParaRPr>
          </a:p>
        </p:txBody>
      </p:sp>
      <p:sp>
        <p:nvSpPr>
          <p:cNvPr id="4" name="Прямоугольник 3"/>
          <p:cNvSpPr/>
          <p:nvPr/>
        </p:nvSpPr>
        <p:spPr>
          <a:xfrm>
            <a:off x="1964516" y="1275898"/>
            <a:ext cx="5919852" cy="330860"/>
          </a:xfrm>
          <a:prstGeom prst="rect">
            <a:avLst/>
          </a:prstGeom>
        </p:spPr>
        <p:txBody>
          <a:bodyPr wrap="square">
            <a:spAutoFit/>
          </a:bodyPr>
          <a:lstStyle/>
          <a:p>
            <a:pPr algn="ctr"/>
            <a:r>
              <a:rPr lang="ru-RU" sz="1550" b="1" dirty="0">
                <a:latin typeface="Times New Roman" pitchFamily="18" charset="0"/>
                <a:cs typeface="Times New Roman" pitchFamily="18" charset="0"/>
              </a:rPr>
              <a:t>Фольклорный коллектив «</a:t>
            </a:r>
            <a:r>
              <a:rPr lang="ru-RU" sz="1550" b="1" dirty="0" err="1">
                <a:latin typeface="Times New Roman" pitchFamily="18" charset="0"/>
                <a:cs typeface="Times New Roman" pitchFamily="18" charset="0"/>
              </a:rPr>
              <a:t>Асылташ</a:t>
            </a:r>
            <a:r>
              <a:rPr lang="ru-RU" sz="1550" b="1" dirty="0">
                <a:latin typeface="Times New Roman" pitchFamily="18" charset="0"/>
                <a:cs typeface="Times New Roman" pitchFamily="18" charset="0"/>
              </a:rPr>
              <a:t>»</a:t>
            </a:r>
          </a:p>
        </p:txBody>
      </p:sp>
      <p:sp>
        <p:nvSpPr>
          <p:cNvPr id="3" name="Прямоугольник 2"/>
          <p:cNvSpPr/>
          <p:nvPr/>
        </p:nvSpPr>
        <p:spPr>
          <a:xfrm>
            <a:off x="3094366" y="956688"/>
            <a:ext cx="3361882" cy="369332"/>
          </a:xfrm>
          <a:prstGeom prst="rect">
            <a:avLst/>
          </a:prstGeom>
        </p:spPr>
        <p:txBody>
          <a:bodyPr wrap="none">
            <a:spAutoFit/>
          </a:bodyPr>
          <a:lstStyle/>
          <a:p>
            <a:r>
              <a:rPr lang="ru-RU" b="1" dirty="0">
                <a:latin typeface="Times New Roman" pitchFamily="18" charset="0"/>
                <a:cs typeface="Times New Roman" pitchFamily="18" charset="0"/>
              </a:rPr>
              <a:t>МБУ “Ст</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Аймановский</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СДК”</a:t>
            </a:r>
          </a:p>
        </p:txBody>
      </p:sp>
      <p:sp>
        <p:nvSpPr>
          <p:cNvPr id="5" name="Прямоугольник 4"/>
          <p:cNvSpPr/>
          <p:nvPr/>
        </p:nvSpPr>
        <p:spPr>
          <a:xfrm>
            <a:off x="3929948" y="1772816"/>
            <a:ext cx="5052600" cy="1477328"/>
          </a:xfrm>
          <a:prstGeom prst="rect">
            <a:avLst/>
          </a:prstGeom>
        </p:spPr>
        <p:txBody>
          <a:bodyPr wrap="square">
            <a:spAutoFit/>
          </a:bodyPr>
          <a:lstStyle/>
          <a:p>
            <a:pPr algn="just"/>
            <a:r>
              <a:rPr lang="ru-RU" dirty="0" err="1">
                <a:latin typeface="Times New Roman" pitchFamily="18" charset="0"/>
                <a:cs typeface="Times New Roman" pitchFamily="18" charset="0"/>
              </a:rPr>
              <a:t>Репертуар:«Кич</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утыру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йоласы</a:t>
            </a:r>
            <a:r>
              <a:rPr lang="ru-RU" dirty="0">
                <a:latin typeface="Times New Roman" pitchFamily="18" charset="0"/>
                <a:cs typeface="Times New Roman" pitchFamily="18" charset="0"/>
              </a:rPr>
              <a:t>», «Кичке </a:t>
            </a:r>
            <a:r>
              <a:rPr lang="ru-RU" dirty="0" err="1">
                <a:latin typeface="Times New Roman" pitchFamily="18" charset="0"/>
                <a:cs typeface="Times New Roman" pitchFamily="18" charset="0"/>
              </a:rPr>
              <a:t>җыен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Бәетләр</a:t>
            </a:r>
            <a:r>
              <a:rPr lang="ru-RU" dirty="0">
                <a:latin typeface="Times New Roman" pitchFamily="18" charset="0"/>
                <a:cs typeface="Times New Roman" pitchFamily="18" charset="0"/>
              </a:rPr>
              <a:t>, </a:t>
            </a:r>
            <a:r>
              <a:rPr lang="ru-RU" dirty="0" err="1" smtClean="0">
                <a:latin typeface="Times New Roman" pitchFamily="18" charset="0"/>
                <a:cs typeface="Times New Roman" pitchFamily="18" charset="0"/>
              </a:rPr>
              <a:t>мөнәҗәтләр</a:t>
            </a:r>
            <a:endParaRPr lang="ru-RU" dirty="0" smtClean="0">
              <a:latin typeface="Times New Roman" pitchFamily="18" charset="0"/>
              <a:cs typeface="Times New Roman" pitchFamily="18" charset="0"/>
            </a:endParaRPr>
          </a:p>
          <a:p>
            <a:pPr algn="just"/>
            <a:endParaRPr lang="ru-RU" dirty="0" smtClean="0">
              <a:latin typeface="Times New Roman" pitchFamily="18" charset="0"/>
              <a:cs typeface="Times New Roman" pitchFamily="18" charset="0"/>
            </a:endParaRPr>
          </a:p>
          <a:p>
            <a:pPr algn="just"/>
            <a:r>
              <a:rPr lang="ru-RU" dirty="0">
                <a:latin typeface="Times New Roman" pitchFamily="18" charset="0"/>
                <a:cs typeface="Times New Roman" pitchFamily="18" charset="0"/>
              </a:rPr>
              <a:t>Дипломант районного фестиваля “</a:t>
            </a:r>
            <a:r>
              <a:rPr lang="ru-RU" dirty="0" err="1">
                <a:latin typeface="Times New Roman" pitchFamily="18" charset="0"/>
                <a:cs typeface="Times New Roman" pitchFamily="18" charset="0"/>
              </a:rPr>
              <a:t>Уйнагыз</a:t>
            </a:r>
            <a:r>
              <a:rPr lang="ru-RU" dirty="0">
                <a:latin typeface="Times New Roman" pitchFamily="18" charset="0"/>
                <a:cs typeface="Times New Roman" pitchFamily="18" charset="0"/>
              </a:rPr>
              <a:t> гармуннар”-2022г</a:t>
            </a:r>
          </a:p>
        </p:txBody>
      </p:sp>
      <p:pic>
        <p:nvPicPr>
          <p:cNvPr id="7" name="Рисунок 6"/>
          <p:cNvPicPr/>
          <p:nvPr/>
        </p:nvPicPr>
        <p:blipFill>
          <a:blip r:embed="rId2" cstate="print">
            <a:extLst>
              <a:ext uri="{28A0092B-C50C-407E-A947-70E740481C1C}">
                <a14:useLocalDpi xmlns:a14="http://schemas.microsoft.com/office/drawing/2010/main" val="0"/>
              </a:ext>
            </a:extLst>
          </a:blip>
          <a:stretch>
            <a:fillRect/>
          </a:stretch>
        </p:blipFill>
        <p:spPr>
          <a:xfrm>
            <a:off x="92308" y="1606283"/>
            <a:ext cx="3411892" cy="2221663"/>
          </a:xfrm>
          <a:prstGeom prst="rect">
            <a:avLst/>
          </a:prstGeom>
          <a:ln>
            <a:noFill/>
          </a:ln>
          <a:effectLst>
            <a:softEdge rad="112500"/>
          </a:effec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14" y="4293096"/>
            <a:ext cx="3252680" cy="24208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3707904" y="3643280"/>
            <a:ext cx="3287118" cy="369332"/>
          </a:xfrm>
          <a:prstGeom prst="rect">
            <a:avLst/>
          </a:prstGeom>
        </p:spPr>
        <p:txBody>
          <a:bodyPr wrap="none">
            <a:spAutoFit/>
          </a:bodyPr>
          <a:lstStyle/>
          <a:p>
            <a:r>
              <a:rPr lang="ru-RU" b="1" dirty="0">
                <a:latin typeface="Times New Roman" pitchFamily="18" charset="0"/>
                <a:cs typeface="Times New Roman" pitchFamily="18" charset="0"/>
              </a:rPr>
              <a:t>МБУ “Тат</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Суксинский</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СДК”</a:t>
            </a:r>
          </a:p>
        </p:txBody>
      </p:sp>
      <p:sp>
        <p:nvSpPr>
          <p:cNvPr id="8" name="Прямоугольник 7"/>
          <p:cNvSpPr/>
          <p:nvPr/>
        </p:nvSpPr>
        <p:spPr>
          <a:xfrm>
            <a:off x="3278542" y="3954542"/>
            <a:ext cx="3733330" cy="338554"/>
          </a:xfrm>
          <a:prstGeom prst="rect">
            <a:avLst/>
          </a:prstGeom>
        </p:spPr>
        <p:txBody>
          <a:bodyPr wrap="none">
            <a:spAutoFit/>
          </a:bodyPr>
          <a:lstStyle/>
          <a:p>
            <a:pPr algn="ctr"/>
            <a:r>
              <a:rPr lang="ru-RU" sz="1600" b="1" dirty="0">
                <a:latin typeface="Times New Roman" pitchFamily="18" charset="0"/>
                <a:cs typeface="Times New Roman" pitchFamily="18" charset="0"/>
              </a:rPr>
              <a:t>Фольклорный коллектив «</a:t>
            </a:r>
            <a:r>
              <a:rPr lang="ru-RU" sz="1600" b="1" dirty="0" err="1">
                <a:latin typeface="Times New Roman" pitchFamily="18" charset="0"/>
                <a:cs typeface="Times New Roman" pitchFamily="18" charset="0"/>
              </a:rPr>
              <a:t>Асылъяр</a:t>
            </a:r>
            <a:r>
              <a:rPr lang="ru-RU" sz="1600" b="1" dirty="0">
                <a:latin typeface="Times New Roman" pitchFamily="18" charset="0"/>
                <a:cs typeface="Times New Roman" pitchFamily="18" charset="0"/>
              </a:rPr>
              <a:t>» </a:t>
            </a:r>
          </a:p>
        </p:txBody>
      </p:sp>
      <p:sp>
        <p:nvSpPr>
          <p:cNvPr id="12" name="Прямоугольник 11"/>
          <p:cNvSpPr/>
          <p:nvPr/>
        </p:nvSpPr>
        <p:spPr>
          <a:xfrm>
            <a:off x="3504200" y="4457099"/>
            <a:ext cx="5478348" cy="2092881"/>
          </a:xfrm>
          <a:prstGeom prst="rect">
            <a:avLst/>
          </a:prstGeom>
        </p:spPr>
        <p:txBody>
          <a:bodyPr wrap="square">
            <a:spAutoFit/>
          </a:bodyPr>
          <a:lstStyle/>
          <a:p>
            <a:pPr algn="just"/>
            <a:r>
              <a:rPr lang="ru-RU" sz="1600" dirty="0" err="1">
                <a:latin typeface="Times New Roman" pitchFamily="18" charset="0"/>
                <a:cs typeface="Times New Roman" pitchFamily="18" charset="0"/>
              </a:rPr>
              <a:t>Репертуар:Килен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төшерү</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аулак</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өй</a:t>
            </a:r>
            <a:r>
              <a:rPr lang="ru-RU" sz="1600" dirty="0">
                <a:latin typeface="Times New Roman" pitchFamily="18" charset="0"/>
                <a:cs typeface="Times New Roman" pitchFamily="18" charset="0"/>
              </a:rPr>
              <a:t>, кич </a:t>
            </a:r>
            <a:r>
              <a:rPr lang="ru-RU" sz="1600" dirty="0" err="1">
                <a:latin typeface="Times New Roman" pitchFamily="18" charset="0"/>
                <a:cs typeface="Times New Roman" pitchFamily="18" charset="0"/>
              </a:rPr>
              <a:t>утыру</a:t>
            </a:r>
            <a:r>
              <a:rPr lang="ru-RU" sz="1600" dirty="0">
                <a:latin typeface="Times New Roman" pitchFamily="18" charset="0"/>
                <a:cs typeface="Times New Roman" pitchFamily="18" charset="0"/>
              </a:rPr>
              <a:t>, кичке </a:t>
            </a:r>
            <a:r>
              <a:rPr lang="ru-RU" sz="1600" dirty="0" err="1" smtClean="0">
                <a:latin typeface="Times New Roman" pitchFamily="18" charset="0"/>
                <a:cs typeface="Times New Roman" pitchFamily="18" charset="0"/>
              </a:rPr>
              <a:t>уен</a:t>
            </a:r>
            <a:endParaRPr lang="ru-RU" sz="1600" dirty="0" smtClean="0">
              <a:latin typeface="Times New Roman" pitchFamily="18" charset="0"/>
              <a:cs typeface="Times New Roman" pitchFamily="18" charset="0"/>
            </a:endParaRPr>
          </a:p>
          <a:p>
            <a:pPr algn="just"/>
            <a:endParaRPr lang="ru-RU" dirty="0" smtClean="0">
              <a:latin typeface="Times New Roman" pitchFamily="18" charset="0"/>
              <a:cs typeface="Times New Roman" pitchFamily="18" charset="0"/>
            </a:endParaRPr>
          </a:p>
          <a:p>
            <a:pPr algn="just"/>
            <a:r>
              <a:rPr lang="ru-RU" sz="1600" dirty="0">
                <a:latin typeface="Times New Roman" pitchFamily="18" charset="0"/>
                <a:cs typeface="Times New Roman" pitchFamily="18" charset="0"/>
              </a:rPr>
              <a:t>Межрегиональный фестиваль народного творчества тюркских народов «</a:t>
            </a:r>
            <a:r>
              <a:rPr lang="ru-RU" sz="1600" dirty="0" err="1">
                <a:latin typeface="Times New Roman" pitchFamily="18" charset="0"/>
                <a:cs typeface="Times New Roman" pitchFamily="18" charset="0"/>
              </a:rPr>
              <a:t>Чатыр</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тауда</a:t>
            </a:r>
            <a:r>
              <a:rPr lang="ru-RU" sz="1600" dirty="0">
                <a:latin typeface="Times New Roman" pitchFamily="18" charset="0"/>
                <a:cs typeface="Times New Roman" pitchFamily="18" charset="0"/>
              </a:rPr>
              <a:t> җыен-2022», </a:t>
            </a:r>
            <a:r>
              <a:rPr lang="ru-RU" sz="1600" dirty="0" err="1">
                <a:latin typeface="Times New Roman" pitchFamily="18" charset="0"/>
                <a:cs typeface="Times New Roman" pitchFamily="18" charset="0"/>
              </a:rPr>
              <a:t>г.Азнакаево</a:t>
            </a:r>
            <a:r>
              <a:rPr lang="ru-RU" sz="1600" dirty="0">
                <a:latin typeface="Times New Roman" pitchFamily="18" charset="0"/>
                <a:cs typeface="Times New Roman" pitchFamily="18" charset="0"/>
              </a:rPr>
              <a:t>-дипломант, Районный фольклорный фестиваль «Иске Казан </a:t>
            </a:r>
            <a:r>
              <a:rPr lang="ru-RU" sz="1600" dirty="0" err="1">
                <a:latin typeface="Times New Roman" pitchFamily="18" charset="0"/>
                <a:cs typeface="Times New Roman" pitchFamily="18" charset="0"/>
              </a:rPr>
              <a:t>түгәрәк</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уены</a:t>
            </a:r>
            <a:r>
              <a:rPr lang="ru-RU" sz="1600" dirty="0">
                <a:latin typeface="Times New Roman" pitchFamily="18" charset="0"/>
                <a:cs typeface="Times New Roman" pitchFamily="18" charset="0"/>
              </a:rPr>
              <a:t>»-дипломант, 2019г, XXXVII Республиканский фестиваль-</a:t>
            </a:r>
            <a:r>
              <a:rPr lang="ru-RU" sz="1600" dirty="0" err="1">
                <a:latin typeface="Times New Roman" pitchFamily="18" charset="0"/>
                <a:cs typeface="Times New Roman" pitchFamily="18" charset="0"/>
              </a:rPr>
              <a:t>прадник</a:t>
            </a:r>
            <a:r>
              <a:rPr lang="ru-RU" sz="1600" dirty="0">
                <a:latin typeface="Times New Roman" pitchFamily="18" charset="0"/>
                <a:cs typeface="Times New Roman" pitchFamily="18" charset="0"/>
              </a:rPr>
              <a:t> народного творчества «Играй, гармонь»-«</a:t>
            </a:r>
            <a:r>
              <a:rPr lang="ru-RU" sz="1600" dirty="0" err="1">
                <a:latin typeface="Times New Roman" pitchFamily="18" charset="0"/>
                <a:cs typeface="Times New Roman" pitchFamily="18" charset="0"/>
              </a:rPr>
              <a:t>Уйнагыз</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гармуннар</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г.Казань</a:t>
            </a:r>
            <a:r>
              <a:rPr lang="ru-RU" sz="1600" dirty="0">
                <a:latin typeface="Times New Roman" pitchFamily="18" charset="0"/>
                <a:cs typeface="Times New Roman" pitchFamily="18" charset="0"/>
              </a:rPr>
              <a:t>-дипломант, 2022г</a:t>
            </a:r>
          </a:p>
        </p:txBody>
      </p:sp>
    </p:spTree>
    <p:extLst>
      <p:ext uri="{BB962C8B-B14F-4D97-AF65-F5344CB8AC3E}">
        <p14:creationId xmlns:p14="http://schemas.microsoft.com/office/powerpoint/2010/main" val="36918231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РАЙОНА СО ЗВАНИЕМ «НАРОДНЫЙ» и «ЗАСЛУЖЕННЫЙ»</a:t>
            </a:r>
            <a:endParaRPr lang="ru-RU" b="1" dirty="0">
              <a:latin typeface="Times New Roman" pitchFamily="18" charset="0"/>
              <a:cs typeface="Times New Roman" pitchFamily="18" charset="0"/>
            </a:endParaRPr>
          </a:p>
        </p:txBody>
      </p:sp>
      <p:sp>
        <p:nvSpPr>
          <p:cNvPr id="4" name="Прямоугольник 3"/>
          <p:cNvSpPr/>
          <p:nvPr/>
        </p:nvSpPr>
        <p:spPr>
          <a:xfrm>
            <a:off x="1792716" y="1280557"/>
            <a:ext cx="5919852" cy="330860"/>
          </a:xfrm>
          <a:prstGeom prst="rect">
            <a:avLst/>
          </a:prstGeom>
        </p:spPr>
        <p:txBody>
          <a:bodyPr wrap="square">
            <a:spAutoFit/>
          </a:bodyPr>
          <a:lstStyle/>
          <a:p>
            <a:pPr algn="ctr"/>
            <a:r>
              <a:rPr lang="ru-RU" sz="1550" b="1" dirty="0">
                <a:latin typeface="Times New Roman" pitchFamily="18" charset="0"/>
                <a:cs typeface="Times New Roman" pitchFamily="18" charset="0"/>
              </a:rPr>
              <a:t>“</a:t>
            </a:r>
            <a:r>
              <a:rPr lang="ru-RU" sz="1550" b="1" dirty="0" err="1">
                <a:latin typeface="Times New Roman" pitchFamily="18" charset="0"/>
                <a:cs typeface="Times New Roman" pitchFamily="18" charset="0"/>
              </a:rPr>
              <a:t>ШийПамаш</a:t>
            </a:r>
            <a:r>
              <a:rPr lang="ru-RU" sz="1550" b="1" dirty="0">
                <a:latin typeface="Times New Roman" pitchFamily="18" charset="0"/>
                <a:cs typeface="Times New Roman" pitchFamily="18" charset="0"/>
              </a:rPr>
              <a:t>”</a:t>
            </a:r>
          </a:p>
        </p:txBody>
      </p:sp>
      <p:sp>
        <p:nvSpPr>
          <p:cNvPr id="3" name="Прямоугольник 2"/>
          <p:cNvSpPr/>
          <p:nvPr/>
        </p:nvSpPr>
        <p:spPr>
          <a:xfrm>
            <a:off x="3491880" y="956688"/>
            <a:ext cx="2521524" cy="369332"/>
          </a:xfrm>
          <a:prstGeom prst="rect">
            <a:avLst/>
          </a:prstGeom>
        </p:spPr>
        <p:txBody>
          <a:bodyPr wrap="none">
            <a:spAutoFit/>
          </a:bodyPr>
          <a:lstStyle/>
          <a:p>
            <a:r>
              <a:rPr lang="ru-RU" b="1" dirty="0">
                <a:latin typeface="Times New Roman" pitchFamily="18" charset="0"/>
                <a:cs typeface="Times New Roman" pitchFamily="18" charset="0"/>
              </a:rPr>
              <a:t>Мари-</a:t>
            </a:r>
            <a:r>
              <a:rPr lang="ru-RU" b="1" dirty="0" err="1">
                <a:latin typeface="Times New Roman" pitchFamily="18" charset="0"/>
                <a:cs typeface="Times New Roman" pitchFamily="18" charset="0"/>
              </a:rPr>
              <a:t>Суксинский</a:t>
            </a:r>
            <a:r>
              <a:rPr lang="ru-RU" b="1" dirty="0">
                <a:latin typeface="Times New Roman" pitchFamily="18" charset="0"/>
                <a:cs typeface="Times New Roman" pitchFamily="18" charset="0"/>
              </a:rPr>
              <a:t> СК</a:t>
            </a:r>
          </a:p>
        </p:txBody>
      </p:sp>
      <p:sp>
        <p:nvSpPr>
          <p:cNvPr id="5" name="Прямоугольник 4"/>
          <p:cNvSpPr/>
          <p:nvPr/>
        </p:nvSpPr>
        <p:spPr>
          <a:xfrm>
            <a:off x="3635896" y="2064329"/>
            <a:ext cx="5268624" cy="3416320"/>
          </a:xfrm>
          <a:prstGeom prst="rect">
            <a:avLst/>
          </a:prstGeom>
        </p:spPr>
        <p:txBody>
          <a:bodyPr wrap="square">
            <a:spAutoFit/>
          </a:bodyPr>
          <a:lstStyle/>
          <a:p>
            <a:pPr algn="just"/>
            <a:r>
              <a:rPr lang="ru-RU" dirty="0" smtClean="0">
                <a:latin typeface="Times New Roman" pitchFamily="18" charset="0"/>
                <a:cs typeface="Times New Roman" pitchFamily="18" charset="0"/>
              </a:rPr>
              <a:t>Репертуар</a:t>
            </a:r>
            <a:r>
              <a:rPr lang="ru-RU" dirty="0">
                <a:latin typeface="Times New Roman" pitchFamily="18" charset="0"/>
                <a:cs typeface="Times New Roman" pitchFamily="18" charset="0"/>
              </a:rPr>
              <a:t>: Изучаем обычаи старинные обряды, марийские песни и </a:t>
            </a:r>
            <a:r>
              <a:rPr lang="ru-RU" dirty="0" smtClean="0">
                <a:latin typeface="Times New Roman" pitchFamily="18" charset="0"/>
                <a:cs typeface="Times New Roman" pitchFamily="18" charset="0"/>
              </a:rPr>
              <a:t>частушки</a:t>
            </a:r>
          </a:p>
          <a:p>
            <a:pPr algn="just"/>
            <a:endParaRPr lang="ru-RU" dirty="0" smtClean="0">
              <a:latin typeface="Times New Roman" pitchFamily="18" charset="0"/>
              <a:cs typeface="Times New Roman" pitchFamily="18" charset="0"/>
            </a:endParaRPr>
          </a:p>
          <a:p>
            <a:pPr algn="just"/>
            <a:r>
              <a:rPr lang="ru-RU" dirty="0">
                <a:latin typeface="Times New Roman" pitchFamily="18" charset="0"/>
                <a:cs typeface="Times New Roman" pitchFamily="18" charset="0"/>
              </a:rPr>
              <a:t>Республиканский фестиваль “Семык-2021”-дипломант (Север удар-1 место, Мари </a:t>
            </a:r>
            <a:r>
              <a:rPr lang="ru-RU" dirty="0" err="1">
                <a:latin typeface="Times New Roman" pitchFamily="18" charset="0"/>
                <a:cs typeface="Times New Roman" pitchFamily="18" charset="0"/>
              </a:rPr>
              <a:t>патыр</a:t>
            </a:r>
            <a:r>
              <a:rPr lang="ru-RU" dirty="0">
                <a:latin typeface="Times New Roman" pitchFamily="18" charset="0"/>
                <a:cs typeface="Times New Roman" pitchFamily="18" charset="0"/>
              </a:rPr>
              <a:t> -2 место), Гран-при Детский </a:t>
            </a:r>
            <a:r>
              <a:rPr lang="ru-RU" dirty="0" err="1">
                <a:latin typeface="Times New Roman" pitchFamily="18" charset="0"/>
                <a:cs typeface="Times New Roman" pitchFamily="18" charset="0"/>
              </a:rPr>
              <a:t>этнокультурый</a:t>
            </a:r>
            <a:r>
              <a:rPr lang="ru-RU" dirty="0">
                <a:latin typeface="Times New Roman" pitchFamily="18" charset="0"/>
                <a:cs typeface="Times New Roman" pitchFamily="18" charset="0"/>
              </a:rPr>
              <a:t> фестиваль “Марийская радуга-2022” (гран-при, инстр.иск.-2 место), Дипломант республиканского конкурса “Без </a:t>
            </a:r>
            <a:r>
              <a:rPr lang="ru-RU" dirty="0" err="1">
                <a:latin typeface="Times New Roman" pitchFamily="18" charset="0"/>
                <a:cs typeface="Times New Roman" pitchFamily="18" charset="0"/>
              </a:rPr>
              <a:t>бергә</a:t>
            </a:r>
            <a:r>
              <a:rPr lang="ru-RU" dirty="0">
                <a:latin typeface="Times New Roman" pitchFamily="18" charset="0"/>
                <a:cs typeface="Times New Roman" pitchFamily="18" charset="0"/>
              </a:rPr>
              <a:t>”, Дипломант республиканского праздника марийской культуры “Семык-2022”, </a:t>
            </a:r>
            <a:r>
              <a:rPr lang="ru-RU" dirty="0" err="1">
                <a:latin typeface="Times New Roman" pitchFamily="18" charset="0"/>
                <a:cs typeface="Times New Roman" pitchFamily="18" charset="0"/>
              </a:rPr>
              <a:t>Призер</a:t>
            </a:r>
            <a:r>
              <a:rPr lang="ru-RU" dirty="0">
                <a:latin typeface="Times New Roman" pitchFamily="18" charset="0"/>
                <a:cs typeface="Times New Roman" pitchFamily="18" charset="0"/>
              </a:rPr>
              <a:t> республиканского фестиваля «Созвездие-Йолдызлык»-2место, 2023г</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878" y="1555613"/>
            <a:ext cx="3100865" cy="24494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Рисунок 7"/>
          <p:cNvPicPr/>
          <p:nvPr/>
        </p:nvPicPr>
        <p:blipFill>
          <a:blip r:embed="rId3" cstate="print">
            <a:extLst>
              <a:ext uri="{28A0092B-C50C-407E-A947-70E740481C1C}">
                <a14:useLocalDpi xmlns:a14="http://schemas.microsoft.com/office/drawing/2010/main" val="0"/>
              </a:ext>
            </a:extLst>
          </a:blip>
          <a:stretch>
            <a:fillRect/>
          </a:stretch>
        </p:blipFill>
        <p:spPr>
          <a:xfrm>
            <a:off x="241105" y="4365104"/>
            <a:ext cx="3262409" cy="2029693"/>
          </a:xfrm>
          <a:prstGeom prst="rect">
            <a:avLst/>
          </a:prstGeom>
          <a:ln>
            <a:noFill/>
          </a:ln>
          <a:effectLst>
            <a:softEdge rad="112500"/>
          </a:effectLst>
        </p:spPr>
      </p:pic>
    </p:spTree>
    <p:extLst>
      <p:ext uri="{BB962C8B-B14F-4D97-AF65-F5344CB8AC3E}">
        <p14:creationId xmlns:p14="http://schemas.microsoft.com/office/powerpoint/2010/main" val="3277764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1533690"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Образование</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79512" y="1484784"/>
            <a:ext cx="8712967" cy="5078313"/>
          </a:xfrm>
          <a:prstGeom prst="rect">
            <a:avLst/>
          </a:prstGeom>
        </p:spPr>
        <p:txBody>
          <a:bodyPr wrap="square">
            <a:spAutoFit/>
          </a:bodyPr>
          <a:lstStyle/>
          <a:p>
            <a:pPr algn="just"/>
            <a:r>
              <a:rPr lang="ru-RU" b="1" dirty="0">
                <a:latin typeface="Times New Roman" pitchFamily="18" charset="0"/>
                <a:cs typeface="Times New Roman" pitchFamily="18" charset="0"/>
              </a:rPr>
              <a:t>28. </a:t>
            </a:r>
            <a:r>
              <a:rPr lang="ru-RU" b="1" dirty="0" err="1">
                <a:latin typeface="Times New Roman" pitchFamily="18" charset="0"/>
                <a:cs typeface="Times New Roman" pitchFamily="18" charset="0"/>
              </a:rPr>
              <a:t>Мутина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Насима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Саетовна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 кандидат филологических наук, преподаватель иностранных языков Ульяновского государственного технического университета.</a:t>
            </a:r>
          </a:p>
          <a:p>
            <a:pPr algn="just"/>
            <a:r>
              <a:rPr lang="ru-RU" b="1" dirty="0">
                <a:latin typeface="Times New Roman" pitchFamily="18" charset="0"/>
                <a:cs typeface="Times New Roman" pitchFamily="18" charset="0"/>
              </a:rPr>
              <a:t>29. </a:t>
            </a:r>
            <a:r>
              <a:rPr lang="ru-RU" b="1" dirty="0" err="1">
                <a:latin typeface="Times New Roman" pitchFamily="18" charset="0"/>
                <a:cs typeface="Times New Roman" pitchFamily="18" charset="0"/>
              </a:rPr>
              <a:t>Марданов</a:t>
            </a:r>
            <a:r>
              <a:rPr lang="ru-RU" b="1" dirty="0">
                <a:latin typeface="Times New Roman" pitchFamily="18" charset="0"/>
                <a:cs typeface="Times New Roman" pitchFamily="18" charset="0"/>
              </a:rPr>
              <a:t> Рустам </a:t>
            </a:r>
            <a:r>
              <a:rPr lang="ru-RU" b="1" dirty="0" err="1">
                <a:latin typeface="Times New Roman" pitchFamily="18" charset="0"/>
                <a:cs typeface="Times New Roman" pitchFamily="18" charset="0"/>
              </a:rPr>
              <a:t>Шайхуллович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(1948) - Заслуженный учитель Республики Татарстан, </a:t>
            </a:r>
            <a:r>
              <a:rPr lang="ru-RU" dirty="0" err="1">
                <a:latin typeface="Times New Roman" pitchFamily="18" charset="0"/>
                <a:cs typeface="Times New Roman" pitchFamily="18" charset="0"/>
              </a:rPr>
              <a:t>Почетный</a:t>
            </a:r>
            <a:r>
              <a:rPr lang="ru-RU" dirty="0">
                <a:latin typeface="Times New Roman" pitchFamily="18" charset="0"/>
                <a:cs typeface="Times New Roman" pitchFamily="18" charset="0"/>
              </a:rPr>
              <a:t> работник высшего профессионального образования РФ, профессор. Имеет более 130 научных трудов, в том числе является автором 15 учебников. Заведующий кафедрой математики и экономической информации.</a:t>
            </a:r>
          </a:p>
          <a:p>
            <a:pPr algn="just"/>
            <a:r>
              <a:rPr lang="ru-RU" b="1" dirty="0">
                <a:latin typeface="Times New Roman" pitchFamily="18" charset="0"/>
                <a:cs typeface="Times New Roman" pitchFamily="18" charset="0"/>
              </a:rPr>
              <a:t>30. Набиев </a:t>
            </a:r>
            <a:r>
              <a:rPr lang="ru-RU" b="1" dirty="0" err="1">
                <a:latin typeface="Times New Roman" pitchFamily="18" charset="0"/>
                <a:cs typeface="Times New Roman" pitchFamily="18" charset="0"/>
              </a:rPr>
              <a:t>Фанис</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Галинурович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(1937) - заведующий кафедрой фармакологии и токсикологии, профессор. Автор более 80 научных трудов, среди которых 2 патента и 8 книг. Заслуженный деятель науки РФ, действительный член Академии ветеринарных наук.</a:t>
            </a:r>
          </a:p>
          <a:p>
            <a:pPr algn="just"/>
            <a:r>
              <a:rPr lang="ru-RU" b="1" dirty="0">
                <a:latin typeface="Times New Roman" pitchFamily="18" charset="0"/>
                <a:cs typeface="Times New Roman" pitchFamily="18" charset="0"/>
              </a:rPr>
              <a:t>31. </a:t>
            </a:r>
            <a:r>
              <a:rPr lang="ru-RU" b="1" dirty="0" err="1">
                <a:latin typeface="Times New Roman" pitchFamily="18" charset="0"/>
                <a:cs typeface="Times New Roman" pitchFamily="18" charset="0"/>
              </a:rPr>
              <a:t>Назмиева</a:t>
            </a:r>
            <a:r>
              <a:rPr lang="ru-RU" b="1" dirty="0">
                <a:latin typeface="Times New Roman" pitchFamily="18" charset="0"/>
                <a:cs typeface="Times New Roman" pitchFamily="18" charset="0"/>
              </a:rPr>
              <a:t> Лена </a:t>
            </a:r>
            <a:r>
              <a:rPr lang="ru-RU" b="1" dirty="0" err="1">
                <a:latin typeface="Times New Roman" pitchFamily="18" charset="0"/>
                <a:cs typeface="Times New Roman" pitchFamily="18" charset="0"/>
              </a:rPr>
              <a:t>Наваповна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(1949) - Заслуженный учитель Республики Татарстан. Начальник отдела образования </a:t>
            </a:r>
            <a:r>
              <a:rPr lang="ru-RU" dirty="0" err="1">
                <a:latin typeface="Times New Roman" pitchFamily="18" charset="0"/>
                <a:cs typeface="Times New Roman" pitchFamily="18" charset="0"/>
              </a:rPr>
              <a:t>Муслюмовского</a:t>
            </a:r>
            <a:r>
              <a:rPr lang="ru-RU" dirty="0">
                <a:latin typeface="Times New Roman" pitchFamily="18" charset="0"/>
                <a:cs typeface="Times New Roman" pitchFamily="18" charset="0"/>
              </a:rPr>
              <a:t> района.</a:t>
            </a:r>
          </a:p>
          <a:p>
            <a:pPr algn="just"/>
            <a:r>
              <a:rPr lang="ru-RU" b="1" dirty="0">
                <a:latin typeface="Times New Roman" pitchFamily="18" charset="0"/>
                <a:cs typeface="Times New Roman" pitchFamily="18" charset="0"/>
              </a:rPr>
              <a:t>32. </a:t>
            </a:r>
            <a:r>
              <a:rPr lang="ru-RU" b="1" dirty="0" err="1">
                <a:latin typeface="Times New Roman" pitchFamily="18" charset="0"/>
                <a:cs typeface="Times New Roman" pitchFamily="18" charset="0"/>
              </a:rPr>
              <a:t>Салахутдинова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Зифа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Фаниловна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(1963) - кандидат филологических наук. Преподаватель </a:t>
            </a:r>
            <a:r>
              <a:rPr lang="ru-RU" dirty="0" err="1">
                <a:latin typeface="Times New Roman" pitchFamily="18" charset="0"/>
                <a:cs typeface="Times New Roman" pitchFamily="18" charset="0"/>
              </a:rPr>
              <a:t>Набережночелнинского</a:t>
            </a:r>
            <a:r>
              <a:rPr lang="ru-RU" dirty="0">
                <a:latin typeface="Times New Roman" pitchFamily="18" charset="0"/>
                <a:cs typeface="Times New Roman" pitchFamily="18" charset="0"/>
              </a:rPr>
              <a:t> пединститута.</a:t>
            </a:r>
          </a:p>
          <a:p>
            <a:pPr algn="just"/>
            <a:r>
              <a:rPr lang="ru-RU" b="1" dirty="0">
                <a:latin typeface="Times New Roman" pitchFamily="18" charset="0"/>
                <a:cs typeface="Times New Roman" pitchFamily="18" charset="0"/>
              </a:rPr>
              <a:t>33. Салихов А. Ж.</a:t>
            </a:r>
            <a:r>
              <a:rPr lang="ru-RU" dirty="0">
                <a:latin typeface="Times New Roman" pitchFamily="18" charset="0"/>
                <a:cs typeface="Times New Roman" pitchFamily="18" charset="0"/>
              </a:rPr>
              <a:t> (1893-1972) - Заслуженный учитель ТАССР, кавалер ордена Ленина.</a:t>
            </a:r>
          </a:p>
          <a:p>
            <a:pPr algn="just"/>
            <a:r>
              <a:rPr lang="ru-RU" b="1" dirty="0">
                <a:latin typeface="Times New Roman" pitchFamily="18" charset="0"/>
                <a:cs typeface="Times New Roman" pitchFamily="18" charset="0"/>
              </a:rPr>
              <a:t>34. Салихов </a:t>
            </a:r>
            <a:r>
              <a:rPr lang="ru-RU" b="1" dirty="0" err="1">
                <a:latin typeface="Times New Roman" pitchFamily="18" charset="0"/>
                <a:cs typeface="Times New Roman" pitchFamily="18" charset="0"/>
              </a:rPr>
              <a:t>Гавис</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Салихович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(1931) - Отличник народного просвещения РСФСР, Заслуженный учитель Татарстана, главный инспектор отдела образования.</a:t>
            </a:r>
          </a:p>
        </p:txBody>
      </p:sp>
    </p:spTree>
    <p:extLst>
      <p:ext uri="{BB962C8B-B14F-4D97-AF65-F5344CB8AC3E}">
        <p14:creationId xmlns:p14="http://schemas.microsoft.com/office/powerpoint/2010/main" val="13313760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РАЙОНА СО ЗВАНИЕМ «НАРОДНЫЙ» и «ЗАСЛУЖЕННЫЙ»</a:t>
            </a:r>
            <a:endParaRPr lang="ru-RU" b="1" dirty="0">
              <a:latin typeface="Times New Roman" pitchFamily="18" charset="0"/>
              <a:cs typeface="Times New Roman" pitchFamily="18" charset="0"/>
            </a:endParaRPr>
          </a:p>
        </p:txBody>
      </p:sp>
      <p:sp>
        <p:nvSpPr>
          <p:cNvPr id="4" name="Прямоугольник 3"/>
          <p:cNvSpPr/>
          <p:nvPr/>
        </p:nvSpPr>
        <p:spPr>
          <a:xfrm>
            <a:off x="1767159" y="1297225"/>
            <a:ext cx="5919852" cy="330860"/>
          </a:xfrm>
          <a:prstGeom prst="rect">
            <a:avLst/>
          </a:prstGeom>
        </p:spPr>
        <p:txBody>
          <a:bodyPr wrap="square">
            <a:spAutoFit/>
          </a:bodyPr>
          <a:lstStyle/>
          <a:p>
            <a:pPr algn="ctr"/>
            <a:r>
              <a:rPr lang="ru-RU" sz="1550" b="1" dirty="0">
                <a:latin typeface="Times New Roman" pitchFamily="18" charset="0"/>
                <a:cs typeface="Times New Roman" pitchFamily="18" charset="0"/>
              </a:rPr>
              <a:t>«Ак фильм» монтаж- дизайн</a:t>
            </a:r>
          </a:p>
        </p:txBody>
      </p:sp>
      <p:sp>
        <p:nvSpPr>
          <p:cNvPr id="3" name="Прямоугольник 2"/>
          <p:cNvSpPr/>
          <p:nvPr/>
        </p:nvSpPr>
        <p:spPr>
          <a:xfrm>
            <a:off x="3356247" y="4172382"/>
            <a:ext cx="3046475" cy="369332"/>
          </a:xfrm>
          <a:prstGeom prst="rect">
            <a:avLst/>
          </a:prstGeom>
        </p:spPr>
        <p:txBody>
          <a:bodyPr wrap="none">
            <a:spAutoFit/>
          </a:bodyPr>
          <a:lstStyle/>
          <a:p>
            <a:r>
              <a:rPr lang="ru-RU" b="1" dirty="0">
                <a:latin typeface="Times New Roman" pitchFamily="18" charset="0"/>
                <a:cs typeface="Times New Roman" pitchFamily="18" charset="0"/>
              </a:rPr>
              <a:t>МБУ “Актанышский РДК”</a:t>
            </a:r>
          </a:p>
        </p:txBody>
      </p:sp>
      <p:sp>
        <p:nvSpPr>
          <p:cNvPr id="5" name="Прямоугольник 4"/>
          <p:cNvSpPr/>
          <p:nvPr/>
        </p:nvSpPr>
        <p:spPr>
          <a:xfrm>
            <a:off x="514617" y="3526051"/>
            <a:ext cx="8424936" cy="646331"/>
          </a:xfrm>
          <a:prstGeom prst="rect">
            <a:avLst/>
          </a:prstGeom>
        </p:spPr>
        <p:txBody>
          <a:bodyPr wrap="square">
            <a:spAutoFit/>
          </a:bodyPr>
          <a:lstStyle/>
          <a:p>
            <a:pPr algn="ctr"/>
            <a:r>
              <a:rPr lang="ru-RU" dirty="0" smtClean="0">
                <a:latin typeface="Times New Roman" pitchFamily="18" charset="0"/>
                <a:cs typeface="Times New Roman" pitchFamily="18" charset="0"/>
              </a:rPr>
              <a:t>Всероссийский </a:t>
            </a:r>
            <a:r>
              <a:rPr lang="ru-RU" dirty="0">
                <a:latin typeface="Times New Roman" pitchFamily="18" charset="0"/>
                <a:cs typeface="Times New Roman" pitchFamily="18" charset="0"/>
              </a:rPr>
              <a:t>конкурс творческих работ «Моя история – мой Татарстан -2место, 2022г</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7159" y="1608280"/>
            <a:ext cx="1966516" cy="190960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9680" y="1670176"/>
            <a:ext cx="2106642" cy="18629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3347347" y="927893"/>
            <a:ext cx="3046475" cy="369332"/>
          </a:xfrm>
          <a:prstGeom prst="rect">
            <a:avLst/>
          </a:prstGeom>
        </p:spPr>
        <p:txBody>
          <a:bodyPr wrap="none">
            <a:spAutoFit/>
          </a:bodyPr>
          <a:lstStyle/>
          <a:p>
            <a:r>
              <a:rPr lang="ru-RU" b="1" dirty="0">
                <a:latin typeface="Times New Roman" pitchFamily="18" charset="0"/>
                <a:cs typeface="Times New Roman" pitchFamily="18" charset="0"/>
              </a:rPr>
              <a:t>МБУ “Актанышский РДК”</a:t>
            </a:r>
          </a:p>
        </p:txBody>
      </p:sp>
      <p:sp>
        <p:nvSpPr>
          <p:cNvPr id="6" name="Прямоугольник 5"/>
          <p:cNvSpPr/>
          <p:nvPr/>
        </p:nvSpPr>
        <p:spPr>
          <a:xfrm>
            <a:off x="3467026" y="4541714"/>
            <a:ext cx="2597442" cy="330860"/>
          </a:xfrm>
          <a:prstGeom prst="rect">
            <a:avLst/>
          </a:prstGeom>
        </p:spPr>
        <p:txBody>
          <a:bodyPr wrap="none">
            <a:spAutoFit/>
          </a:bodyPr>
          <a:lstStyle/>
          <a:p>
            <a:r>
              <a:rPr lang="ru-RU" sz="1550" b="1" dirty="0">
                <a:latin typeface="Times New Roman" pitchFamily="18" charset="0"/>
                <a:cs typeface="Times New Roman" pitchFamily="18" charset="0"/>
              </a:rPr>
              <a:t>«Ак фильм» кинооператор</a:t>
            </a:r>
          </a:p>
        </p:txBody>
      </p: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661" y="4905306"/>
            <a:ext cx="2160240" cy="161321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7099" y="4942723"/>
            <a:ext cx="2034902" cy="16066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4696937" y="5250248"/>
            <a:ext cx="4572000" cy="923330"/>
          </a:xfrm>
          <a:prstGeom prst="rect">
            <a:avLst/>
          </a:prstGeom>
        </p:spPr>
        <p:txBody>
          <a:bodyPr>
            <a:spAutoFit/>
          </a:bodyPr>
          <a:lstStyle/>
          <a:p>
            <a:r>
              <a:rPr lang="ru-RU" dirty="0">
                <a:latin typeface="Times New Roman" pitchFamily="18" charset="0"/>
                <a:cs typeface="Times New Roman" pitchFamily="18" charset="0"/>
              </a:rPr>
              <a:t>Всероссийский конкур творческих работ «Моя история – мой Татарстан» в номинации «Родная земля»-3место, 2022г</a:t>
            </a:r>
          </a:p>
        </p:txBody>
      </p:sp>
    </p:spTree>
    <p:extLst>
      <p:ext uri="{BB962C8B-B14F-4D97-AF65-F5344CB8AC3E}">
        <p14:creationId xmlns:p14="http://schemas.microsoft.com/office/powerpoint/2010/main" val="27453027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РАЙОНА СО ЗВАНИЕМ «НАРОДНЫЙ» и «ЗАСЛУЖЕННЫЙ»</a:t>
            </a:r>
            <a:endParaRPr lang="ru-RU" b="1" dirty="0">
              <a:latin typeface="Times New Roman" pitchFamily="18" charset="0"/>
              <a:cs typeface="Times New Roman" pitchFamily="18" charset="0"/>
            </a:endParaRPr>
          </a:p>
        </p:txBody>
      </p:sp>
      <p:sp>
        <p:nvSpPr>
          <p:cNvPr id="4" name="Прямоугольник 3"/>
          <p:cNvSpPr/>
          <p:nvPr/>
        </p:nvSpPr>
        <p:spPr>
          <a:xfrm>
            <a:off x="1767159" y="1297225"/>
            <a:ext cx="5919852" cy="330860"/>
          </a:xfrm>
          <a:prstGeom prst="rect">
            <a:avLst/>
          </a:prstGeom>
        </p:spPr>
        <p:txBody>
          <a:bodyPr wrap="square">
            <a:spAutoFit/>
          </a:bodyPr>
          <a:lstStyle/>
          <a:p>
            <a:pPr algn="ctr"/>
            <a:r>
              <a:rPr lang="ru-RU" sz="1550" b="1" dirty="0">
                <a:latin typeface="Times New Roman" pitchFamily="18" charset="0"/>
                <a:cs typeface="Times New Roman" pitchFamily="18" charset="0"/>
              </a:rPr>
              <a:t>Женский вокальный народный ансамбль «</a:t>
            </a:r>
            <a:r>
              <a:rPr lang="ru-RU" sz="1550" b="1" dirty="0" err="1">
                <a:latin typeface="Times New Roman" pitchFamily="18" charset="0"/>
                <a:cs typeface="Times New Roman" pitchFamily="18" charset="0"/>
              </a:rPr>
              <a:t>Сайяр</a:t>
            </a:r>
            <a:r>
              <a:rPr lang="ru-RU" sz="1550" b="1" dirty="0">
                <a:latin typeface="Times New Roman" pitchFamily="18" charset="0"/>
                <a:cs typeface="Times New Roman" pitchFamily="18" charset="0"/>
              </a:rPr>
              <a:t>»</a:t>
            </a:r>
          </a:p>
        </p:txBody>
      </p:sp>
      <p:sp>
        <p:nvSpPr>
          <p:cNvPr id="9" name="Прямоугольник 8"/>
          <p:cNvSpPr/>
          <p:nvPr/>
        </p:nvSpPr>
        <p:spPr>
          <a:xfrm>
            <a:off x="3347347" y="927893"/>
            <a:ext cx="3046475" cy="369332"/>
          </a:xfrm>
          <a:prstGeom prst="rect">
            <a:avLst/>
          </a:prstGeom>
        </p:spPr>
        <p:txBody>
          <a:bodyPr wrap="none">
            <a:spAutoFit/>
          </a:bodyPr>
          <a:lstStyle/>
          <a:p>
            <a:r>
              <a:rPr lang="ru-RU" b="1" dirty="0">
                <a:latin typeface="Times New Roman" pitchFamily="18" charset="0"/>
                <a:cs typeface="Times New Roman" pitchFamily="18" charset="0"/>
              </a:rPr>
              <a:t>МБУ “Актанышский РДК”</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420888"/>
            <a:ext cx="3224463" cy="1963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3707904" y="2064329"/>
            <a:ext cx="5196616" cy="3570208"/>
          </a:xfrm>
          <a:prstGeom prst="rect">
            <a:avLst/>
          </a:prstGeom>
        </p:spPr>
        <p:txBody>
          <a:bodyPr wrap="square">
            <a:spAutoFit/>
          </a:bodyPr>
          <a:lstStyle/>
          <a:p>
            <a:r>
              <a:rPr lang="ru-RU" sz="1600" dirty="0" smtClean="0">
                <a:latin typeface="Times New Roman" pitchFamily="18" charset="0"/>
                <a:cs typeface="Times New Roman" pitchFamily="18" charset="0"/>
              </a:rPr>
              <a:t>Репертуар</a:t>
            </a:r>
            <a:r>
              <a:rPr lang="ru-RU" sz="1600" dirty="0">
                <a:latin typeface="Times New Roman" pitchFamily="18" charset="0"/>
                <a:cs typeface="Times New Roman" pitchFamily="18" charset="0"/>
              </a:rPr>
              <a:t>: 1.«Чулпан </a:t>
            </a:r>
            <a:r>
              <a:rPr lang="ru-RU" sz="1600" dirty="0" err="1">
                <a:latin typeface="Times New Roman" pitchFamily="18" charset="0"/>
                <a:cs typeface="Times New Roman" pitchFamily="18" charset="0"/>
              </a:rPr>
              <a:t>йолдыз</a:t>
            </a:r>
            <a:r>
              <a:rPr lang="ru-RU" sz="1600" dirty="0">
                <a:latin typeface="Times New Roman" pitchFamily="18" charset="0"/>
                <a:cs typeface="Times New Roman" pitchFamily="18" charset="0"/>
              </a:rPr>
              <a:t>» муз. В. Усманова, сл. И. </a:t>
            </a:r>
            <a:r>
              <a:rPr lang="ru-RU" sz="1600" dirty="0" smtClean="0">
                <a:latin typeface="Times New Roman" pitchFamily="18" charset="0"/>
                <a:cs typeface="Times New Roman" pitchFamily="18" charset="0"/>
              </a:rPr>
              <a:t>Шакирова 2</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Изге</a:t>
            </a:r>
            <a:r>
              <a:rPr lang="ru-RU" sz="1600" dirty="0">
                <a:latin typeface="Times New Roman" pitchFamily="18" charset="0"/>
                <a:cs typeface="Times New Roman" pitchFamily="18" charset="0"/>
              </a:rPr>
              <a:t> бит </a:t>
            </a:r>
            <a:r>
              <a:rPr lang="ru-RU" sz="1600" dirty="0" err="1">
                <a:latin typeface="Times New Roman" pitchFamily="18" charset="0"/>
                <a:cs typeface="Times New Roman" pitchFamily="18" charset="0"/>
              </a:rPr>
              <a:t>ул</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авыл</a:t>
            </a:r>
            <a:r>
              <a:rPr lang="ru-RU" sz="1600" dirty="0">
                <a:latin typeface="Times New Roman" pitchFamily="18" charset="0"/>
                <a:cs typeface="Times New Roman" pitchFamily="18" charset="0"/>
              </a:rPr>
              <a:t>» из репертуара А. </a:t>
            </a:r>
            <a:r>
              <a:rPr lang="ru-RU" sz="1600" dirty="0" err="1" smtClean="0">
                <a:latin typeface="Times New Roman" pitchFamily="18" charset="0"/>
                <a:cs typeface="Times New Roman" pitchFamily="18" charset="0"/>
              </a:rPr>
              <a:t>Зариповой</a:t>
            </a:r>
            <a:r>
              <a:rPr lang="ru-RU" sz="1600" dirty="0" smtClean="0">
                <a:latin typeface="Times New Roman" pitchFamily="18" charset="0"/>
                <a:cs typeface="Times New Roman" pitchFamily="18" charset="0"/>
              </a:rPr>
              <a:t> 3</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Онытмагыз</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безне</a:t>
            </a:r>
            <a:r>
              <a:rPr lang="ru-RU" sz="1600" dirty="0">
                <a:latin typeface="Times New Roman" pitchFamily="18" charset="0"/>
                <a:cs typeface="Times New Roman" pitchFamily="18" charset="0"/>
              </a:rPr>
              <a:t>» из репертуара Г. </a:t>
            </a:r>
            <a:r>
              <a:rPr lang="ru-RU" sz="1600" dirty="0" err="1" smtClean="0">
                <a:latin typeface="Times New Roman" pitchFamily="18" charset="0"/>
                <a:cs typeface="Times New Roman" pitchFamily="18" charset="0"/>
              </a:rPr>
              <a:t>Уразовой</a:t>
            </a:r>
            <a:r>
              <a:rPr lang="ru-RU" sz="1600" dirty="0">
                <a:latin typeface="Times New Roman" pitchFamily="18" charset="0"/>
                <a:cs typeface="Times New Roman" pitchFamily="18" charset="0"/>
              </a:rPr>
              <a:t> </a:t>
            </a:r>
            <a:r>
              <a:rPr lang="ru-RU" sz="1600" dirty="0" smtClean="0">
                <a:latin typeface="Times New Roman" pitchFamily="18" charset="0"/>
                <a:cs typeface="Times New Roman" pitchFamily="18" charset="0"/>
              </a:rPr>
              <a:t>4</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Уйныйк</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дулкыннардай</a:t>
            </a:r>
            <a:r>
              <a:rPr lang="ru-RU" sz="1600" dirty="0">
                <a:latin typeface="Times New Roman" pitchFamily="18" charset="0"/>
                <a:cs typeface="Times New Roman" pitchFamily="18" charset="0"/>
              </a:rPr>
              <a:t>» муз. Ф. Ахметова, сл. Р. </a:t>
            </a:r>
            <a:r>
              <a:rPr lang="ru-RU" sz="1600" dirty="0" err="1" smtClean="0">
                <a:latin typeface="Times New Roman" pitchFamily="18" charset="0"/>
                <a:cs typeface="Times New Roman" pitchFamily="18" charset="0"/>
              </a:rPr>
              <a:t>Мингалимова</a:t>
            </a:r>
            <a:r>
              <a:rPr lang="ru-RU" sz="1600" dirty="0" smtClean="0">
                <a:latin typeface="Times New Roman" pitchFamily="18" charset="0"/>
                <a:cs typeface="Times New Roman" pitchFamily="18" charset="0"/>
              </a:rPr>
              <a:t> 5</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Бер</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генә</a:t>
            </a:r>
            <a:r>
              <a:rPr lang="ru-RU" sz="1600" dirty="0">
                <a:latin typeface="Times New Roman" pitchFamily="18" charset="0"/>
                <a:cs typeface="Times New Roman" pitchFamily="18" charset="0"/>
              </a:rPr>
              <a:t> минутка» муз. Ф. </a:t>
            </a:r>
            <a:r>
              <a:rPr lang="ru-RU" sz="1600" dirty="0" err="1">
                <a:latin typeface="Times New Roman" pitchFamily="18" charset="0"/>
                <a:cs typeface="Times New Roman" pitchFamily="18" charset="0"/>
              </a:rPr>
              <a:t>Муртазина</a:t>
            </a:r>
            <a:r>
              <a:rPr lang="ru-RU" sz="1600" dirty="0">
                <a:latin typeface="Times New Roman" pitchFamily="18" charset="0"/>
                <a:cs typeface="Times New Roman" pitchFamily="18" charset="0"/>
              </a:rPr>
              <a:t>, сл. Д. </a:t>
            </a:r>
            <a:r>
              <a:rPr lang="ru-RU" sz="1600" dirty="0" err="1" smtClean="0">
                <a:latin typeface="Times New Roman" pitchFamily="18" charset="0"/>
                <a:cs typeface="Times New Roman" pitchFamily="18" charset="0"/>
              </a:rPr>
              <a:t>Калямутдиновой</a:t>
            </a:r>
            <a:r>
              <a:rPr lang="ru-RU" sz="1600" dirty="0" smtClean="0">
                <a:latin typeface="Times New Roman" pitchFamily="18" charset="0"/>
                <a:cs typeface="Times New Roman" pitchFamily="18" charset="0"/>
              </a:rPr>
              <a:t> 6</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Поппури</a:t>
            </a:r>
            <a:r>
              <a:rPr lang="ru-RU" sz="1600" dirty="0">
                <a:latin typeface="Times New Roman" pitchFamily="18" charset="0"/>
                <a:cs typeface="Times New Roman" pitchFamily="18" charset="0"/>
              </a:rPr>
              <a:t> на песни Сары Садыковой </a:t>
            </a:r>
            <a:endParaRPr lang="ru-RU" sz="1600" dirty="0" smtClean="0">
              <a:latin typeface="Times New Roman" pitchFamily="18" charset="0"/>
              <a:cs typeface="Times New Roman" pitchFamily="18" charset="0"/>
            </a:endParaRPr>
          </a:p>
          <a:p>
            <a:pPr algn="just"/>
            <a:endParaRPr lang="ru-RU" dirty="0" smtClean="0">
              <a:latin typeface="Times New Roman" pitchFamily="18" charset="0"/>
              <a:cs typeface="Times New Roman" pitchFamily="18" charset="0"/>
            </a:endParaRPr>
          </a:p>
          <a:p>
            <a:pPr algn="just"/>
            <a:r>
              <a:rPr lang="ru-RU" sz="1600" dirty="0">
                <a:latin typeface="Times New Roman" pitchFamily="18" charset="0"/>
                <a:cs typeface="Times New Roman" pitchFamily="18" charset="0"/>
              </a:rPr>
              <a:t>Международный фестиваль конкурса им. </a:t>
            </a:r>
            <a:r>
              <a:rPr lang="ru-RU" sz="1600" dirty="0" err="1">
                <a:latin typeface="Times New Roman" pitchFamily="18" charset="0"/>
                <a:cs typeface="Times New Roman" pitchFamily="18" charset="0"/>
              </a:rPr>
              <a:t>А.Авзаловой</a:t>
            </a:r>
            <a:r>
              <a:rPr lang="ru-RU" sz="1600" dirty="0">
                <a:latin typeface="Times New Roman" pitchFamily="18" charset="0"/>
                <a:cs typeface="Times New Roman" pitchFamily="18" charset="0"/>
              </a:rPr>
              <a:t>, г</a:t>
            </a:r>
            <a:r>
              <a:rPr lang="ru-RU" sz="1600" dirty="0" smtClean="0">
                <a:latin typeface="Times New Roman" pitchFamily="18" charset="0"/>
                <a:cs typeface="Times New Roman" pitchFamily="18" charset="0"/>
              </a:rPr>
              <a:t>. Казань-дипломант</a:t>
            </a:r>
            <a:r>
              <a:rPr lang="ru-RU" sz="1600" dirty="0">
                <a:latin typeface="Times New Roman" pitchFamily="18" charset="0"/>
                <a:cs typeface="Times New Roman" pitchFamily="18" charset="0"/>
              </a:rPr>
              <a:t>, 2021г, Республиканский этнокультурный фестиваль «Наш дом –Татарстан. Россия» -дипломант, </a:t>
            </a:r>
            <a:r>
              <a:rPr lang="ru-RU" sz="1600" dirty="0" smtClean="0">
                <a:latin typeface="Times New Roman" pitchFamily="18" charset="0"/>
                <a:cs typeface="Times New Roman" pitchFamily="18" charset="0"/>
              </a:rPr>
              <a:t>2022г</a:t>
            </a:r>
          </a:p>
          <a:p>
            <a:pPr algn="just"/>
            <a:r>
              <a:rPr lang="en-US" sz="1600" dirty="0">
                <a:latin typeface="Times New Roman" pitchFamily="18" charset="0"/>
                <a:cs typeface="Times New Roman" pitchFamily="18" charset="0"/>
                <a:hlinkClick r:id="rId3"/>
              </a:rPr>
              <a:t>https://youtu.be/g3AOXgPgf0Y </a:t>
            </a:r>
            <a:endParaRPr lang="ru-RU" sz="1600" dirty="0" smtClean="0">
              <a:latin typeface="Times New Roman" pitchFamily="18" charset="0"/>
              <a:cs typeface="Times New Roman" pitchFamily="18" charset="0"/>
            </a:endParaRPr>
          </a:p>
          <a:p>
            <a:pPr algn="just"/>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28066457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СО ЗВАНИЕМ  «ОБРАЗЦОВЫЙ»</a:t>
            </a:r>
            <a:endParaRPr lang="ru-RU" b="1" dirty="0">
              <a:latin typeface="Times New Roman" pitchFamily="18" charset="0"/>
              <a:cs typeface="Times New Roman" pitchFamily="18" charset="0"/>
            </a:endParaRPr>
          </a:p>
        </p:txBody>
      </p:sp>
      <p:sp>
        <p:nvSpPr>
          <p:cNvPr id="3" name="TextBox 2"/>
          <p:cNvSpPr txBox="1"/>
          <p:nvPr/>
        </p:nvSpPr>
        <p:spPr>
          <a:xfrm>
            <a:off x="-456" y="750803"/>
            <a:ext cx="3545651"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Вокальный ансамбль "</a:t>
            </a:r>
            <a:r>
              <a:rPr lang="ru-RU" b="1" dirty="0" err="1">
                <a:solidFill>
                  <a:schemeClr val="bg1"/>
                </a:solidFill>
                <a:latin typeface="Times New Roman" pitchFamily="18" charset="0"/>
                <a:cs typeface="Times New Roman" pitchFamily="18" charset="0"/>
              </a:rPr>
              <a:t>Тамчы</a:t>
            </a:r>
            <a:r>
              <a:rPr lang="ru-RU" b="1" dirty="0">
                <a:solidFill>
                  <a:schemeClr val="bg1"/>
                </a:solidFill>
                <a:latin typeface="Times New Roman" pitchFamily="18" charset="0"/>
                <a:cs typeface="Times New Roman" pitchFamily="18" charset="0"/>
              </a:rPr>
              <a:t>" </a:t>
            </a:r>
          </a:p>
        </p:txBody>
      </p:sp>
      <p:sp>
        <p:nvSpPr>
          <p:cNvPr id="4" name="Прямоугольник 3"/>
          <p:cNvSpPr/>
          <p:nvPr/>
        </p:nvSpPr>
        <p:spPr>
          <a:xfrm>
            <a:off x="107504" y="1556792"/>
            <a:ext cx="5328592" cy="5293757"/>
          </a:xfrm>
          <a:prstGeom prst="rect">
            <a:avLst/>
          </a:prstGeom>
        </p:spPr>
        <p:txBody>
          <a:bodyPr wrap="square">
            <a:spAutoFit/>
          </a:bodyPr>
          <a:lstStyle/>
          <a:p>
            <a:r>
              <a:rPr lang="ru-RU" sz="1600" dirty="0">
                <a:latin typeface="Times New Roman" pitchFamily="18" charset="0"/>
                <a:cs typeface="Times New Roman" pitchFamily="18" charset="0"/>
              </a:rPr>
              <a:t>Вокальный ансамбль "</a:t>
            </a:r>
            <a:r>
              <a:rPr lang="ru-RU" sz="1600" dirty="0" err="1">
                <a:latin typeface="Times New Roman" pitchFamily="18" charset="0"/>
                <a:cs typeface="Times New Roman" pitchFamily="18" charset="0"/>
              </a:rPr>
              <a:t>Тамчы</a:t>
            </a:r>
            <a:r>
              <a:rPr lang="ru-RU" sz="1600" dirty="0">
                <a:latin typeface="Times New Roman" pitchFamily="18" charset="0"/>
                <a:cs typeface="Times New Roman" pitchFamily="18" charset="0"/>
              </a:rPr>
              <a:t>" был создан в 2005 году при МБОУ ДО ДШИ в с. Актаныш, руководителем которого является Заслуженный работник культуры Республики Татарстан, преподаватель вокала высшей квалификационной категории Мустафина Лилия </a:t>
            </a:r>
            <a:r>
              <a:rPr lang="ru-RU" sz="1600" dirty="0" err="1">
                <a:latin typeface="Times New Roman" pitchFamily="18" charset="0"/>
                <a:cs typeface="Times New Roman" pitchFamily="18" charset="0"/>
              </a:rPr>
              <a:t>Ревалевна</a:t>
            </a:r>
            <a:r>
              <a:rPr lang="ru-RU" sz="1600" dirty="0">
                <a:latin typeface="Times New Roman" pitchFamily="18" charset="0"/>
                <a:cs typeface="Times New Roman" pitchFamily="18" charset="0"/>
              </a:rPr>
              <a:t>.</a:t>
            </a:r>
          </a:p>
          <a:p>
            <a:r>
              <a:rPr lang="ru-RU" sz="1600" dirty="0">
                <a:latin typeface="Times New Roman" pitchFamily="18" charset="0"/>
                <a:cs typeface="Times New Roman" pitchFamily="18" charset="0"/>
              </a:rPr>
              <a:t>     Коллективное пение - один из любимых видов музыкальной деятельности воспитанников ансамбля. В процессе обучения и общения учащихся с педагогом и в группе у детей воспитывается умение эмоционально и творческий оценивать окружающую действительность, формируется система эстетических и нравственных ценностей</a:t>
            </a:r>
            <a:r>
              <a:rPr lang="ru-RU" sz="1600" dirty="0" smtClean="0">
                <a:latin typeface="Times New Roman" pitchFamily="18" charset="0"/>
                <a:cs typeface="Times New Roman" pitchFamily="18" charset="0"/>
              </a:rPr>
              <a:t>.</a:t>
            </a:r>
          </a:p>
          <a:p>
            <a:r>
              <a:rPr lang="ru-RU" sz="1600" dirty="0">
                <a:latin typeface="Times New Roman" pitchFamily="18" charset="0"/>
                <a:cs typeface="Times New Roman" pitchFamily="18" charset="0"/>
              </a:rPr>
              <a:t>Коллектив можно охарактеризовать как дружный и сплочённый, учащиеся ответственно относятся к занятиям и  участию в массовых мероприятиях, конкурсах, фестивалях, всегда готовы помочь друг другу и младшим товарищам. Дети с большим удовольствием занимаются вокалом, </a:t>
            </a:r>
            <a:r>
              <a:rPr lang="ru-RU" sz="1600" dirty="0" err="1">
                <a:latin typeface="Times New Roman" pitchFamily="18" charset="0"/>
                <a:cs typeface="Times New Roman" pitchFamily="18" charset="0"/>
              </a:rPr>
              <a:t>причем</a:t>
            </a:r>
            <a:r>
              <a:rPr lang="ru-RU" sz="1600" dirty="0">
                <a:latin typeface="Times New Roman" pitchFamily="18" charset="0"/>
                <a:cs typeface="Times New Roman" pitchFamily="18" charset="0"/>
              </a:rPr>
              <a:t> не только девочки, а так же мальчики. </a:t>
            </a:r>
          </a:p>
          <a:p>
            <a:endParaRPr lang="ru-RU" sz="1600" dirty="0">
              <a:latin typeface="Times New Roman" pitchFamily="18" charset="0"/>
              <a:cs typeface="Times New Roman" pitchFamily="18" charset="0"/>
            </a:endParaRPr>
          </a:p>
          <a:p>
            <a:r>
              <a:rPr lang="ru-RU" dirty="0">
                <a:latin typeface="Times New Roman" pitchFamily="18" charset="0"/>
                <a:cs typeface="Times New Roman" pitchFamily="18" charset="0"/>
              </a:rPr>
              <a:t>    </a:t>
            </a:r>
          </a:p>
        </p:txBody>
      </p:sp>
      <p:pic>
        <p:nvPicPr>
          <p:cNvPr id="9218" name="Picture 2" descr="D:\Desktop\Казан30.05.2023\Образцовый вокальный ансамбль Тамчы\16754049063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2264" y="2127016"/>
            <a:ext cx="3600400" cy="27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9106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СО ЗВАНИЕМ  «ОБРАЗЦОВЫЙ»</a:t>
            </a:r>
            <a:endParaRPr lang="ru-RU" b="1" dirty="0">
              <a:latin typeface="Times New Roman" pitchFamily="18" charset="0"/>
              <a:cs typeface="Times New Roman" pitchFamily="18" charset="0"/>
            </a:endParaRPr>
          </a:p>
        </p:txBody>
      </p:sp>
      <p:sp>
        <p:nvSpPr>
          <p:cNvPr id="3" name="TextBox 2"/>
          <p:cNvSpPr txBox="1"/>
          <p:nvPr/>
        </p:nvSpPr>
        <p:spPr>
          <a:xfrm>
            <a:off x="-456" y="750803"/>
            <a:ext cx="3545651"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Вокальный ансамбль "</a:t>
            </a:r>
            <a:r>
              <a:rPr lang="ru-RU" b="1" dirty="0" err="1">
                <a:solidFill>
                  <a:schemeClr val="bg1"/>
                </a:solidFill>
                <a:latin typeface="Times New Roman" pitchFamily="18" charset="0"/>
                <a:cs typeface="Times New Roman" pitchFamily="18" charset="0"/>
              </a:rPr>
              <a:t>Тамчы</a:t>
            </a:r>
            <a:r>
              <a:rPr lang="ru-RU" b="1" dirty="0">
                <a:solidFill>
                  <a:schemeClr val="bg1"/>
                </a:solidFill>
                <a:latin typeface="Times New Roman" pitchFamily="18" charset="0"/>
                <a:cs typeface="Times New Roman" pitchFamily="18" charset="0"/>
              </a:rPr>
              <a:t>" </a:t>
            </a:r>
          </a:p>
        </p:txBody>
      </p:sp>
      <p:sp>
        <p:nvSpPr>
          <p:cNvPr id="4" name="Прямоугольник 3"/>
          <p:cNvSpPr/>
          <p:nvPr/>
        </p:nvSpPr>
        <p:spPr>
          <a:xfrm>
            <a:off x="31555" y="1332238"/>
            <a:ext cx="5976664" cy="5047536"/>
          </a:xfrm>
          <a:prstGeom prst="rect">
            <a:avLst/>
          </a:prstGeom>
        </p:spPr>
        <p:txBody>
          <a:bodyPr wrap="square">
            <a:spAutoFit/>
          </a:bodyPr>
          <a:lstStyle/>
          <a:p>
            <a:r>
              <a:rPr lang="ru-RU" sz="1600" dirty="0" smtClean="0">
                <a:latin typeface="Times New Roman" pitchFamily="18" charset="0"/>
                <a:cs typeface="Times New Roman" pitchFamily="18" charset="0"/>
              </a:rPr>
              <a:t>В </a:t>
            </a:r>
            <a:r>
              <a:rPr lang="ru-RU" sz="1600" dirty="0">
                <a:latin typeface="Times New Roman" pitchFamily="18" charset="0"/>
                <a:cs typeface="Times New Roman" pitchFamily="18" charset="0"/>
              </a:rPr>
              <a:t>ансамбле на данный момент занимается 15 детей от 7 до 14 лет. За годы существования коллектива </a:t>
            </a:r>
            <a:r>
              <a:rPr lang="ru-RU" sz="1600" dirty="0" err="1">
                <a:latin typeface="Times New Roman" pitchFamily="18" charset="0"/>
                <a:cs typeface="Times New Roman" pitchFamily="18" charset="0"/>
              </a:rPr>
              <a:t>выпустилось</a:t>
            </a:r>
            <a:r>
              <a:rPr lang="ru-RU" sz="1600" dirty="0">
                <a:latin typeface="Times New Roman" pitchFamily="18" charset="0"/>
                <a:cs typeface="Times New Roman" pitchFamily="18" charset="0"/>
              </a:rPr>
              <a:t> около 200 детей. </a:t>
            </a:r>
          </a:p>
          <a:p>
            <a:r>
              <a:rPr lang="ru-RU" sz="1600" dirty="0">
                <a:latin typeface="Times New Roman" pitchFamily="18" charset="0"/>
                <a:cs typeface="Times New Roman" pitchFamily="18" charset="0"/>
              </a:rPr>
              <a:t>   </a:t>
            </a:r>
            <a:r>
              <a:rPr lang="ru-RU" sz="1600" dirty="0" smtClean="0">
                <a:latin typeface="Times New Roman" pitchFamily="18" charset="0"/>
                <a:cs typeface="Times New Roman" pitchFamily="18" charset="0"/>
              </a:rPr>
              <a:t>Учитывая то, что в коллектив приходят заниматься дети, не всегда имеющие музыкальную подготовку, педагог в процессе учебных занятий формирует у воспитанников основные вокальные навыки, исправляет дефект речи, развивает </a:t>
            </a:r>
            <a:r>
              <a:rPr lang="ru-RU" sz="1600" dirty="0" err="1" smtClean="0">
                <a:latin typeface="Times New Roman" pitchFamily="18" charset="0"/>
                <a:cs typeface="Times New Roman" pitchFamily="18" charset="0"/>
              </a:rPr>
              <a:t>звуковысотный</a:t>
            </a:r>
            <a:r>
              <a:rPr lang="ru-RU" sz="1600" dirty="0" smtClean="0">
                <a:latin typeface="Times New Roman" pitchFamily="18" charset="0"/>
                <a:cs typeface="Times New Roman" pitchFamily="18" charset="0"/>
              </a:rPr>
              <a:t> слух, чистоту интонирования, чувство ритма. В процессе работы дети осваивают двух и </a:t>
            </a:r>
            <a:r>
              <a:rPr lang="ru-RU" sz="1600" dirty="0" err="1" smtClean="0">
                <a:latin typeface="Times New Roman" pitchFamily="18" charset="0"/>
                <a:cs typeface="Times New Roman" pitchFamily="18" charset="0"/>
              </a:rPr>
              <a:t>трехголосное</a:t>
            </a:r>
            <a:r>
              <a:rPr lang="ru-RU" sz="1600" dirty="0" smtClean="0">
                <a:latin typeface="Times New Roman" pitchFamily="18" charset="0"/>
                <a:cs typeface="Times New Roman" pitchFamily="18" charset="0"/>
              </a:rPr>
              <a:t> пение, осознают значимость художественного образа и овладевают способами выразительного исполнения. Большое значение </a:t>
            </a:r>
            <a:r>
              <a:rPr lang="ru-RU" sz="1600" dirty="0" err="1" smtClean="0">
                <a:latin typeface="Times New Roman" pitchFamily="18" charset="0"/>
                <a:cs typeface="Times New Roman" pitchFamily="18" charset="0"/>
              </a:rPr>
              <a:t>придает</a:t>
            </a:r>
            <a:r>
              <a:rPr lang="ru-RU" sz="1600" dirty="0" smtClean="0">
                <a:latin typeface="Times New Roman" pitchFamily="18" charset="0"/>
                <a:cs typeface="Times New Roman" pitchFamily="18" charset="0"/>
              </a:rPr>
              <a:t> педагог обучению детей элементам эстрадного танца и </a:t>
            </a:r>
            <a:r>
              <a:rPr lang="ru-RU" sz="1600" dirty="0" err="1" smtClean="0">
                <a:latin typeface="Times New Roman" pitchFamily="18" charset="0"/>
                <a:cs typeface="Times New Roman" pitchFamily="18" charset="0"/>
              </a:rPr>
              <a:t>актерскому</a:t>
            </a:r>
            <a:r>
              <a:rPr lang="ru-RU" sz="1600" dirty="0" smtClean="0">
                <a:latin typeface="Times New Roman" pitchFamily="18" charset="0"/>
                <a:cs typeface="Times New Roman" pitchFamily="18" charset="0"/>
              </a:rPr>
              <a:t> мастерству с целью обогащения художественного образа вокальной композиции. </a:t>
            </a:r>
          </a:p>
          <a:p>
            <a:r>
              <a:rPr lang="ru-RU" sz="1600" dirty="0">
                <a:latin typeface="Times New Roman" pitchFamily="18" charset="0"/>
                <a:cs typeface="Times New Roman" pitchFamily="18" charset="0"/>
              </a:rPr>
              <a:t>Руководитель ансамбля тесно сотрудничает с именитыми педагогами и мастерами вокального искусства не только района, но и республики. Свои мастер-классы с коллективом провели заслуженная артистка РТ, хормейстер Государственного ансамбля песни и танца РТ - Гараева В.Х., педагог-вокалист Гарипова Г.А., заслуженный работник культуры РТ - </a:t>
            </a:r>
            <a:r>
              <a:rPr lang="ru-RU" sz="1600" dirty="0" err="1">
                <a:latin typeface="Times New Roman" pitchFamily="18" charset="0"/>
                <a:cs typeface="Times New Roman" pitchFamily="18" charset="0"/>
              </a:rPr>
              <a:t>Шарифуллина</a:t>
            </a:r>
            <a:r>
              <a:rPr lang="ru-RU" sz="1600" dirty="0">
                <a:latin typeface="Times New Roman" pitchFamily="18" charset="0"/>
                <a:cs typeface="Times New Roman" pitchFamily="18" charset="0"/>
              </a:rPr>
              <a:t> Н.С. и т.д.</a:t>
            </a:r>
            <a:endParaRPr lang="ru-RU" sz="1600"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pic>
        <p:nvPicPr>
          <p:cNvPr id="10242" name="Picture 2" descr="D:\Desktop\Казан30.05.2023\Образцовый вокальный ансамбль Тамчы\PHOTO-2023-02-09-20-58-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9039" y="2348880"/>
            <a:ext cx="3312366" cy="2391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7448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СО ЗВАНИЕМ  «ОБРАЗЦОВЫЙ»</a:t>
            </a:r>
            <a:endParaRPr lang="ru-RU" b="1" dirty="0">
              <a:latin typeface="Times New Roman" pitchFamily="18" charset="0"/>
              <a:cs typeface="Times New Roman" pitchFamily="18" charset="0"/>
            </a:endParaRPr>
          </a:p>
        </p:txBody>
      </p:sp>
      <p:sp>
        <p:nvSpPr>
          <p:cNvPr id="3" name="TextBox 2"/>
          <p:cNvSpPr txBox="1"/>
          <p:nvPr/>
        </p:nvSpPr>
        <p:spPr>
          <a:xfrm>
            <a:off x="-456" y="750803"/>
            <a:ext cx="3545651"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Вокальный ансамбль "</a:t>
            </a:r>
            <a:r>
              <a:rPr lang="ru-RU" b="1" dirty="0" err="1">
                <a:solidFill>
                  <a:schemeClr val="bg1"/>
                </a:solidFill>
                <a:latin typeface="Times New Roman" pitchFamily="18" charset="0"/>
                <a:cs typeface="Times New Roman" pitchFamily="18" charset="0"/>
              </a:rPr>
              <a:t>Тамчы</a:t>
            </a:r>
            <a:r>
              <a:rPr lang="ru-RU" b="1" dirty="0">
                <a:solidFill>
                  <a:schemeClr val="bg1"/>
                </a:solidFill>
                <a:latin typeface="Times New Roman" pitchFamily="18" charset="0"/>
                <a:cs typeface="Times New Roman" pitchFamily="18" charset="0"/>
              </a:rPr>
              <a:t>" </a:t>
            </a:r>
          </a:p>
        </p:txBody>
      </p:sp>
      <p:sp>
        <p:nvSpPr>
          <p:cNvPr id="4" name="Прямоугольник 3"/>
          <p:cNvSpPr/>
          <p:nvPr/>
        </p:nvSpPr>
        <p:spPr>
          <a:xfrm>
            <a:off x="31555" y="1332238"/>
            <a:ext cx="5976664" cy="4801314"/>
          </a:xfrm>
          <a:prstGeom prst="rect">
            <a:avLst/>
          </a:prstGeom>
        </p:spPr>
        <p:txBody>
          <a:bodyPr wrap="square">
            <a:spAutoFit/>
          </a:bodyPr>
          <a:lstStyle/>
          <a:p>
            <a:r>
              <a:rPr lang="ru-RU" sz="1600" dirty="0">
                <a:latin typeface="Times New Roman" pitchFamily="18" charset="0"/>
                <a:cs typeface="Times New Roman" pitchFamily="18" charset="0"/>
              </a:rPr>
              <a:t>В репертуаре ансамбля татарские народные песни, произведения профессиональных, а так же современных композиторов. Современные обработки и аранжировки дают неповторимый колорит, новую жизнь песням.</a:t>
            </a:r>
          </a:p>
          <a:p>
            <a:r>
              <a:rPr lang="ru-RU" sz="1600" dirty="0">
                <a:latin typeface="Times New Roman" pitchFamily="18" charset="0"/>
                <a:cs typeface="Times New Roman" pitchFamily="18" charset="0"/>
              </a:rPr>
              <a:t>   В коллективе организована разнообразная внеурочная деятельность: </a:t>
            </a:r>
          </a:p>
          <a:p>
            <a:r>
              <a:rPr lang="ru-RU" sz="1600" dirty="0">
                <a:latin typeface="Times New Roman" pitchFamily="18" charset="0"/>
                <a:cs typeface="Times New Roman" pitchFamily="18" charset="0"/>
              </a:rPr>
              <a:t>- подготовка и участие вокалистов в мероприятиях </a:t>
            </a:r>
          </a:p>
          <a:p>
            <a:r>
              <a:rPr lang="ru-RU" sz="1600" dirty="0">
                <a:latin typeface="Times New Roman" pitchFamily="18" charset="0"/>
                <a:cs typeface="Times New Roman" pitchFamily="18" charset="0"/>
              </a:rPr>
              <a:t>- сотрудничество с другими коллективами района</a:t>
            </a:r>
          </a:p>
          <a:p>
            <a:r>
              <a:rPr lang="ru-RU" sz="1600" dirty="0">
                <a:latin typeface="Times New Roman" pitchFamily="18" charset="0"/>
                <a:cs typeface="Times New Roman" pitchFamily="18" charset="0"/>
              </a:rPr>
              <a:t>- взаимодействие со школой (выступления с концертными номерами)</a:t>
            </a:r>
          </a:p>
          <a:p>
            <a:r>
              <a:rPr lang="ru-RU" sz="1600" dirty="0">
                <a:latin typeface="Times New Roman" pitchFamily="18" charset="0"/>
                <a:cs typeface="Times New Roman" pitchFamily="18" charset="0"/>
              </a:rPr>
              <a:t>- связь с родителями (приглашение на </a:t>
            </a:r>
            <a:r>
              <a:rPr lang="ru-RU" sz="1600" dirty="0" err="1">
                <a:latin typeface="Times New Roman" pitchFamily="18" charset="0"/>
                <a:cs typeface="Times New Roman" pitchFamily="18" charset="0"/>
              </a:rPr>
              <a:t>отчетные</a:t>
            </a:r>
            <a:r>
              <a:rPr lang="ru-RU" sz="1600" dirty="0">
                <a:latin typeface="Times New Roman" pitchFamily="18" charset="0"/>
                <a:cs typeface="Times New Roman" pitchFamily="18" charset="0"/>
              </a:rPr>
              <a:t> мероприятия и концерты)</a:t>
            </a:r>
          </a:p>
          <a:p>
            <a:r>
              <a:rPr lang="ru-RU" sz="1600" dirty="0">
                <a:latin typeface="Times New Roman" pitchFamily="18" charset="0"/>
                <a:cs typeface="Times New Roman" pitchFamily="18" charset="0"/>
              </a:rPr>
              <a:t>- поощрения за успехи</a:t>
            </a:r>
          </a:p>
          <a:p>
            <a:r>
              <a:rPr lang="ru-RU" sz="1600" dirty="0">
                <a:latin typeface="Times New Roman" pitchFamily="18" charset="0"/>
                <a:cs typeface="Times New Roman" pitchFamily="18" charset="0"/>
              </a:rPr>
              <a:t>- Приобщение  детей к народно-фольклорному творчеству, истории района и его традициям </a:t>
            </a:r>
            <a:r>
              <a:rPr lang="ru-RU" sz="1600" dirty="0" err="1">
                <a:latin typeface="Times New Roman" pitchFamily="18" charset="0"/>
                <a:cs typeface="Times New Roman" pitchFamily="18" charset="0"/>
              </a:rPr>
              <a:t>путем</a:t>
            </a:r>
            <a:r>
              <a:rPr lang="ru-RU" sz="1600" dirty="0">
                <a:latin typeface="Times New Roman" pitchFamily="18" charset="0"/>
                <a:cs typeface="Times New Roman" pitchFamily="18" charset="0"/>
              </a:rPr>
              <a:t> участия во всех значимых мероприятиях: ко Дню матери, 9 Мая, 1 июня, Сабантуй, ко Дню республики, ко Дню Учителя, праздник Урожая, Новый год, </a:t>
            </a:r>
            <a:r>
              <a:rPr lang="ru-RU" sz="1600" dirty="0" err="1">
                <a:latin typeface="Times New Roman" pitchFamily="18" charset="0"/>
                <a:cs typeface="Times New Roman" pitchFamily="18" charset="0"/>
              </a:rPr>
              <a:t>слет</a:t>
            </a:r>
            <a:r>
              <a:rPr lang="ru-RU" sz="1600" dirty="0">
                <a:latin typeface="Times New Roman" pitchFamily="18" charset="0"/>
                <a:cs typeface="Times New Roman" pitchFamily="18" charset="0"/>
              </a:rPr>
              <a:t> Передовиков района, </a:t>
            </a:r>
            <a:r>
              <a:rPr lang="ru-RU" sz="1600" dirty="0" err="1">
                <a:latin typeface="Times New Roman" pitchFamily="18" charset="0"/>
                <a:cs typeface="Times New Roman" pitchFamily="18" charset="0"/>
              </a:rPr>
              <a:t>Отчетный</a:t>
            </a:r>
            <a:r>
              <a:rPr lang="ru-RU" sz="1600" dirty="0">
                <a:latin typeface="Times New Roman" pitchFamily="18" charset="0"/>
                <a:cs typeface="Times New Roman" pitchFamily="18" charset="0"/>
              </a:rPr>
              <a:t> концерт района и т.д.</a:t>
            </a:r>
          </a:p>
          <a:p>
            <a:r>
              <a:rPr lang="ru-RU"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pic>
        <p:nvPicPr>
          <p:cNvPr id="11266" name="Picture 2" descr="D:\Desktop\Казан30.05.2023\Образцовый вокальный ансамбль Тамчы\PHOTO-2023-03-18-19-18-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3268" y="2060848"/>
            <a:ext cx="3429035" cy="2314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1476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СО ЗВАНИЕМ  «ОБРАЗЦОВЫЙ»</a:t>
            </a:r>
            <a:endParaRPr lang="ru-RU" b="1" dirty="0">
              <a:latin typeface="Times New Roman" pitchFamily="18" charset="0"/>
              <a:cs typeface="Times New Roman" pitchFamily="18" charset="0"/>
            </a:endParaRPr>
          </a:p>
        </p:txBody>
      </p:sp>
      <p:sp>
        <p:nvSpPr>
          <p:cNvPr id="3" name="TextBox 2"/>
          <p:cNvSpPr txBox="1"/>
          <p:nvPr/>
        </p:nvSpPr>
        <p:spPr>
          <a:xfrm>
            <a:off x="-456" y="750803"/>
            <a:ext cx="3545651"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Вокальный ансамбль "</a:t>
            </a:r>
            <a:r>
              <a:rPr lang="ru-RU" b="1" dirty="0" err="1">
                <a:solidFill>
                  <a:schemeClr val="bg1"/>
                </a:solidFill>
                <a:latin typeface="Times New Roman" pitchFamily="18" charset="0"/>
                <a:cs typeface="Times New Roman" pitchFamily="18" charset="0"/>
              </a:rPr>
              <a:t>Тамчы</a:t>
            </a:r>
            <a:r>
              <a:rPr lang="ru-RU" b="1" dirty="0">
                <a:solidFill>
                  <a:schemeClr val="bg1"/>
                </a:solidFill>
                <a:latin typeface="Times New Roman" pitchFamily="18" charset="0"/>
                <a:cs typeface="Times New Roman" pitchFamily="18" charset="0"/>
              </a:rPr>
              <a:t>" </a:t>
            </a:r>
          </a:p>
        </p:txBody>
      </p:sp>
      <p:sp>
        <p:nvSpPr>
          <p:cNvPr id="4" name="Прямоугольник 3"/>
          <p:cNvSpPr/>
          <p:nvPr/>
        </p:nvSpPr>
        <p:spPr>
          <a:xfrm>
            <a:off x="31555" y="1332238"/>
            <a:ext cx="5764582" cy="5262979"/>
          </a:xfrm>
          <a:prstGeom prst="rect">
            <a:avLst/>
          </a:prstGeom>
        </p:spPr>
        <p:txBody>
          <a:bodyPr wrap="square">
            <a:spAutoFit/>
          </a:bodyPr>
          <a:lstStyle/>
          <a:p>
            <a:r>
              <a:rPr lang="ru-RU" sz="1600" dirty="0">
                <a:latin typeface="Times New Roman" pitchFamily="18" charset="0"/>
                <a:cs typeface="Times New Roman" pitchFamily="18" charset="0"/>
              </a:rPr>
              <a:t>Образцовый вокальный ансамбль «</a:t>
            </a:r>
            <a:r>
              <a:rPr lang="ru-RU" sz="1600" dirty="0" err="1">
                <a:latin typeface="Times New Roman" pitchFamily="18" charset="0"/>
                <a:cs typeface="Times New Roman" pitchFamily="18" charset="0"/>
              </a:rPr>
              <a:t>Тамчы</a:t>
            </a:r>
            <a:r>
              <a:rPr lang="ru-RU" sz="1600" dirty="0">
                <a:latin typeface="Times New Roman" pitchFamily="18" charset="0"/>
                <a:cs typeface="Times New Roman" pitchFamily="18" charset="0"/>
              </a:rPr>
              <a:t>» является завсегдатаями и   победителями    конкурсов и фестивалей различного уровня:</a:t>
            </a:r>
          </a:p>
          <a:p>
            <a:r>
              <a:rPr lang="ru-RU" sz="1600" dirty="0">
                <a:latin typeface="Times New Roman" pitchFamily="18" charset="0"/>
                <a:cs typeface="Times New Roman" pitchFamily="18" charset="0"/>
              </a:rPr>
              <a:t>- Гала-концерт XXII открытого республиканского телевизионного </a:t>
            </a:r>
            <a:r>
              <a:rPr lang="ru-RU" sz="1600" dirty="0" err="1">
                <a:latin typeface="Times New Roman" pitchFamily="18" charset="0"/>
                <a:cs typeface="Times New Roman" pitchFamily="18" charset="0"/>
              </a:rPr>
              <a:t>молодежного</a:t>
            </a:r>
            <a:r>
              <a:rPr lang="ru-RU" sz="1600" dirty="0">
                <a:latin typeface="Times New Roman" pitchFamily="18" charset="0"/>
                <a:cs typeface="Times New Roman" pitchFamily="18" charset="0"/>
              </a:rPr>
              <a:t> фестиваля "Созвездие -</a:t>
            </a:r>
            <a:r>
              <a:rPr lang="ru-RU" sz="1600" dirty="0" err="1">
                <a:latin typeface="Times New Roman" pitchFamily="18" charset="0"/>
                <a:cs typeface="Times New Roman" pitchFamily="18" charset="0"/>
              </a:rPr>
              <a:t>Йолдызлык</a:t>
            </a:r>
            <a:r>
              <a:rPr lang="ru-RU" sz="1600" dirty="0">
                <a:latin typeface="Times New Roman" pitchFamily="18" charset="0"/>
                <a:cs typeface="Times New Roman" pitchFamily="18" charset="0"/>
              </a:rPr>
              <a:t>" - г. Казань. 2022 г., 2 место.</a:t>
            </a:r>
          </a:p>
          <a:p>
            <a:r>
              <a:rPr lang="ru-RU" sz="1600" dirty="0">
                <a:latin typeface="Times New Roman" pitchFamily="18" charset="0"/>
                <a:cs typeface="Times New Roman" pitchFamily="18" charset="0"/>
              </a:rPr>
              <a:t>- Гала-концерт XXIII открытого республиканского телевизионного </a:t>
            </a:r>
            <a:r>
              <a:rPr lang="ru-RU" sz="1600" dirty="0" err="1">
                <a:latin typeface="Times New Roman" pitchFamily="18" charset="0"/>
                <a:cs typeface="Times New Roman" pitchFamily="18" charset="0"/>
              </a:rPr>
              <a:t>молодежного</a:t>
            </a:r>
            <a:r>
              <a:rPr lang="ru-RU" sz="1600" dirty="0">
                <a:latin typeface="Times New Roman" pitchFamily="18" charset="0"/>
                <a:cs typeface="Times New Roman" pitchFamily="18" charset="0"/>
              </a:rPr>
              <a:t> фестиваля "Созвездие -</a:t>
            </a:r>
            <a:r>
              <a:rPr lang="ru-RU" sz="1600" dirty="0" err="1">
                <a:latin typeface="Times New Roman" pitchFamily="18" charset="0"/>
                <a:cs typeface="Times New Roman" pitchFamily="18" charset="0"/>
              </a:rPr>
              <a:t>Йолдызлык</a:t>
            </a:r>
            <a:r>
              <a:rPr lang="ru-RU" sz="1600" dirty="0">
                <a:latin typeface="Times New Roman" pitchFamily="18" charset="0"/>
                <a:cs typeface="Times New Roman" pitchFamily="18" charset="0"/>
              </a:rPr>
              <a:t>" - г. Казань. 2023 г., 3 место.</a:t>
            </a:r>
          </a:p>
          <a:p>
            <a:r>
              <a:rPr lang="ru-RU" sz="1600" dirty="0">
                <a:latin typeface="Times New Roman" pitchFamily="18" charset="0"/>
                <a:cs typeface="Times New Roman" pitchFamily="18" charset="0"/>
              </a:rPr>
              <a:t>- XXV региональный фестиваль детского творчества "Страна поющего соловья" - г. Альметьевск, 2022 г., 2место.</a:t>
            </a:r>
          </a:p>
          <a:p>
            <a:r>
              <a:rPr lang="ru-RU" sz="1600" dirty="0">
                <a:latin typeface="Times New Roman" pitchFamily="18" charset="0"/>
                <a:cs typeface="Times New Roman" pitchFamily="18" charset="0"/>
              </a:rPr>
              <a:t>- XXVI региональный фестиваль детского творчества "Страна поющего соловья" - г. Альметьевск, 2023г., 2место.</a:t>
            </a:r>
          </a:p>
          <a:p>
            <a:r>
              <a:rPr lang="ru-RU" sz="1600" dirty="0">
                <a:latin typeface="Times New Roman" pitchFamily="18" charset="0"/>
                <a:cs typeface="Times New Roman" pitchFamily="18" charset="0"/>
              </a:rPr>
              <a:t>- XI Международный конкурс эстрадной песни «Путь к успеху» - </a:t>
            </a:r>
            <a:r>
              <a:rPr lang="ru-RU" sz="1600" dirty="0" err="1">
                <a:latin typeface="Times New Roman" pitchFamily="18" charset="0"/>
                <a:cs typeface="Times New Roman" pitchFamily="18" charset="0"/>
              </a:rPr>
              <a:t>г.Казань</a:t>
            </a:r>
            <a:r>
              <a:rPr lang="ru-RU" sz="1600" dirty="0">
                <a:latin typeface="Times New Roman" pitchFamily="18" charset="0"/>
                <a:cs typeface="Times New Roman" pitchFamily="18" charset="0"/>
              </a:rPr>
              <a:t>, 2022 г., 1 место.</a:t>
            </a:r>
          </a:p>
          <a:p>
            <a:r>
              <a:rPr lang="ru-RU" sz="1600" dirty="0">
                <a:latin typeface="Times New Roman" pitchFamily="18" charset="0"/>
                <a:cs typeface="Times New Roman" pitchFamily="18" charset="0"/>
              </a:rPr>
              <a:t>- Всероссийский вокальный фестиваль- конкурс «</a:t>
            </a:r>
            <a:r>
              <a:rPr lang="ru-RU" sz="1600" dirty="0" err="1">
                <a:latin typeface="Times New Roman" pitchFamily="18" charset="0"/>
                <a:cs typeface="Times New Roman" pitchFamily="18" charset="0"/>
              </a:rPr>
              <a:t>Чулман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тургае</a:t>
            </a:r>
            <a:r>
              <a:rPr lang="ru-RU" sz="1600" dirty="0">
                <a:latin typeface="Times New Roman" pitchFamily="18" charset="0"/>
                <a:cs typeface="Times New Roman" pitchFamily="18" charset="0"/>
              </a:rPr>
              <a:t>- Жаворонок </a:t>
            </a:r>
            <a:r>
              <a:rPr lang="ru-RU" sz="1600" dirty="0" err="1">
                <a:latin typeface="Times New Roman" pitchFamily="18" charset="0"/>
                <a:cs typeface="Times New Roman" pitchFamily="18" charset="0"/>
              </a:rPr>
              <a:t>Закамья</a:t>
            </a:r>
            <a:r>
              <a:rPr lang="ru-RU" sz="1600" dirty="0">
                <a:latin typeface="Times New Roman" pitchFamily="18" charset="0"/>
                <a:cs typeface="Times New Roman" pitchFamily="18" charset="0"/>
              </a:rPr>
              <a:t>- 2022», </a:t>
            </a:r>
            <a:r>
              <a:rPr lang="ru-RU" sz="1600" dirty="0" err="1">
                <a:latin typeface="Times New Roman" pitchFamily="18" charset="0"/>
                <a:cs typeface="Times New Roman" pitchFamily="18" charset="0"/>
              </a:rPr>
              <a:t>г.Наб.Челны</a:t>
            </a:r>
            <a:r>
              <a:rPr lang="ru-RU" sz="1600" dirty="0">
                <a:latin typeface="Times New Roman" pitchFamily="18" charset="0"/>
                <a:cs typeface="Times New Roman" pitchFamily="18" charset="0"/>
              </a:rPr>
              <a:t>, 1 место.</a:t>
            </a:r>
          </a:p>
          <a:p>
            <a:r>
              <a:rPr lang="ru-RU" sz="1600" dirty="0">
                <a:latin typeface="Times New Roman" pitchFamily="18" charset="0"/>
                <a:cs typeface="Times New Roman" pitchFamily="18" charset="0"/>
              </a:rPr>
              <a:t>- Всероссийский вокальный фестиваль- конкурс «</a:t>
            </a:r>
            <a:r>
              <a:rPr lang="ru-RU" sz="1600" dirty="0" err="1">
                <a:latin typeface="Times New Roman" pitchFamily="18" charset="0"/>
                <a:cs typeface="Times New Roman" pitchFamily="18" charset="0"/>
              </a:rPr>
              <a:t>Чулман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тургае</a:t>
            </a:r>
            <a:r>
              <a:rPr lang="ru-RU" sz="1600" dirty="0">
                <a:latin typeface="Times New Roman" pitchFamily="18" charset="0"/>
                <a:cs typeface="Times New Roman" pitchFamily="18" charset="0"/>
              </a:rPr>
              <a:t>- Жаворонок </a:t>
            </a:r>
            <a:r>
              <a:rPr lang="ru-RU" sz="1600" dirty="0" err="1">
                <a:latin typeface="Times New Roman" pitchFamily="18" charset="0"/>
                <a:cs typeface="Times New Roman" pitchFamily="18" charset="0"/>
              </a:rPr>
              <a:t>Закамья</a:t>
            </a:r>
            <a:r>
              <a:rPr lang="ru-RU" sz="1600" dirty="0">
                <a:latin typeface="Times New Roman" pitchFamily="18" charset="0"/>
                <a:cs typeface="Times New Roman" pitchFamily="18" charset="0"/>
              </a:rPr>
              <a:t>- 2023», </a:t>
            </a:r>
            <a:r>
              <a:rPr lang="ru-RU" sz="1600" dirty="0" err="1">
                <a:latin typeface="Times New Roman" pitchFamily="18" charset="0"/>
                <a:cs typeface="Times New Roman" pitchFamily="18" charset="0"/>
              </a:rPr>
              <a:t>г.Наб.Челны</a:t>
            </a:r>
            <a:r>
              <a:rPr lang="ru-RU" sz="1600" dirty="0">
                <a:latin typeface="Times New Roman" pitchFamily="18" charset="0"/>
                <a:cs typeface="Times New Roman" pitchFamily="18" charset="0"/>
              </a:rPr>
              <a:t> , 1 место.</a:t>
            </a:r>
          </a:p>
          <a:p>
            <a:r>
              <a:rPr lang="ru-RU" sz="1600" dirty="0" smtClean="0">
                <a:latin typeface="Times New Roman" pitchFamily="18" charset="0"/>
                <a:cs typeface="Times New Roman" pitchFamily="18" charset="0"/>
              </a:rPr>
              <a:t>- III </a:t>
            </a:r>
            <a:r>
              <a:rPr lang="ru-RU" sz="1600" dirty="0">
                <a:latin typeface="Times New Roman" pitchFamily="18" charset="0"/>
                <a:cs typeface="Times New Roman" pitchFamily="18" charset="0"/>
              </a:rPr>
              <a:t>Международный фестиваль вокального искусства «</a:t>
            </a:r>
            <a:r>
              <a:rPr lang="ru-RU" sz="1600" dirty="0" err="1">
                <a:latin typeface="Times New Roman" pitchFamily="18" charset="0"/>
                <a:cs typeface="Times New Roman" pitchFamily="18" charset="0"/>
              </a:rPr>
              <a:t>Балачак</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г.Казань</a:t>
            </a:r>
            <a:r>
              <a:rPr lang="ru-RU" sz="1600" dirty="0">
                <a:latin typeface="Times New Roman" pitchFamily="18" charset="0"/>
                <a:cs typeface="Times New Roman" pitchFamily="18" charset="0"/>
              </a:rPr>
              <a:t>, 1 место</a:t>
            </a:r>
            <a:r>
              <a:rPr lang="ru-RU" sz="1600" dirty="0" smtClean="0">
                <a:latin typeface="Times New Roman" pitchFamily="18" charset="0"/>
                <a:cs typeface="Times New Roman" pitchFamily="18" charset="0"/>
              </a:rPr>
              <a:t>.</a:t>
            </a:r>
          </a:p>
        </p:txBody>
      </p:sp>
      <p:pic>
        <p:nvPicPr>
          <p:cNvPr id="12290" name="Picture 2" descr="D:\Desktop\Казан30.05.2023\Образцовый вокальный ансамбль Тамчы\Игелек марафоны. Тамчы.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7" y="2636912"/>
            <a:ext cx="3311690" cy="2483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9750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СО ЗВАНИЕМ  «ОБРАЗЦОВЫЙ»</a:t>
            </a:r>
            <a:endParaRPr lang="ru-RU" b="1" dirty="0">
              <a:latin typeface="Times New Roman" pitchFamily="18" charset="0"/>
              <a:cs typeface="Times New Roman" pitchFamily="18" charset="0"/>
            </a:endParaRPr>
          </a:p>
        </p:txBody>
      </p:sp>
      <p:sp>
        <p:nvSpPr>
          <p:cNvPr id="3" name="TextBox 2"/>
          <p:cNvSpPr txBox="1"/>
          <p:nvPr/>
        </p:nvSpPr>
        <p:spPr>
          <a:xfrm>
            <a:off x="-456" y="750803"/>
            <a:ext cx="3545651"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Вокальный ансамбль "</a:t>
            </a:r>
            <a:r>
              <a:rPr lang="ru-RU" b="1" dirty="0" err="1">
                <a:solidFill>
                  <a:schemeClr val="bg1"/>
                </a:solidFill>
                <a:latin typeface="Times New Roman" pitchFamily="18" charset="0"/>
                <a:cs typeface="Times New Roman" pitchFamily="18" charset="0"/>
              </a:rPr>
              <a:t>Тамчы</a:t>
            </a:r>
            <a:r>
              <a:rPr lang="ru-RU" b="1" dirty="0">
                <a:solidFill>
                  <a:schemeClr val="bg1"/>
                </a:solidFill>
                <a:latin typeface="Times New Roman" pitchFamily="18" charset="0"/>
                <a:cs typeface="Times New Roman" pitchFamily="18" charset="0"/>
              </a:rPr>
              <a:t>" </a:t>
            </a:r>
          </a:p>
        </p:txBody>
      </p:sp>
      <p:sp>
        <p:nvSpPr>
          <p:cNvPr id="4" name="Прямоугольник 3"/>
          <p:cNvSpPr/>
          <p:nvPr/>
        </p:nvSpPr>
        <p:spPr>
          <a:xfrm>
            <a:off x="846" y="2204864"/>
            <a:ext cx="4748870" cy="2554545"/>
          </a:xfrm>
          <a:prstGeom prst="rect">
            <a:avLst/>
          </a:prstGeom>
        </p:spPr>
        <p:txBody>
          <a:bodyPr wrap="square">
            <a:spAutoFit/>
          </a:bodyPr>
          <a:lstStyle/>
          <a:p>
            <a:r>
              <a:rPr lang="ru-RU" sz="1600" dirty="0">
                <a:latin typeface="Times New Roman" pitchFamily="18" charset="0"/>
                <a:cs typeface="Times New Roman" pitchFamily="18" charset="0"/>
              </a:rPr>
              <a:t>- III Региональный конкурс- фестиваль юных музыкантов «</a:t>
            </a:r>
            <a:r>
              <a:rPr lang="ru-RU" sz="1600" dirty="0" err="1">
                <a:latin typeface="Times New Roman" pitchFamily="18" charset="0"/>
                <a:cs typeface="Times New Roman" pitchFamily="18" charset="0"/>
              </a:rPr>
              <a:t>Моңлы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ык</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буйлары</a:t>
            </a:r>
            <a:r>
              <a:rPr lang="ru-RU" sz="1600" dirty="0">
                <a:latin typeface="Times New Roman" pitchFamily="18" charset="0"/>
                <a:cs typeface="Times New Roman" pitchFamily="18" charset="0"/>
              </a:rPr>
              <a:t>», 2023 г.,</a:t>
            </a:r>
            <a:r>
              <a:rPr lang="ru-RU" sz="1600" dirty="0" err="1">
                <a:latin typeface="Times New Roman" pitchFamily="18" charset="0"/>
                <a:cs typeface="Times New Roman" pitchFamily="18" charset="0"/>
              </a:rPr>
              <a:t>с.Муслюмово</a:t>
            </a:r>
            <a:r>
              <a:rPr lang="ru-RU" sz="1600" dirty="0">
                <a:latin typeface="Times New Roman" pitchFamily="18" charset="0"/>
                <a:cs typeface="Times New Roman" pitchFamily="18" charset="0"/>
              </a:rPr>
              <a:t>, 1 место.</a:t>
            </a:r>
          </a:p>
          <a:p>
            <a:r>
              <a:rPr lang="ru-RU" sz="1600" dirty="0">
                <a:latin typeface="Times New Roman" pitchFamily="18" charset="0"/>
                <a:cs typeface="Times New Roman" pitchFamily="18" charset="0"/>
              </a:rPr>
              <a:t>- III фестиваль- конкурс «</a:t>
            </a:r>
            <a:r>
              <a:rPr lang="ru-RU" sz="1600" dirty="0" err="1">
                <a:latin typeface="Times New Roman" pitchFamily="18" charset="0"/>
                <a:cs typeface="Times New Roman" pitchFamily="18" charset="0"/>
              </a:rPr>
              <a:t>Яңа</a:t>
            </a:r>
            <a:r>
              <a:rPr lang="ru-RU" sz="1600" dirty="0">
                <a:latin typeface="Times New Roman" pitchFamily="18" charset="0"/>
                <a:cs typeface="Times New Roman" pitchFamily="18" charset="0"/>
              </a:rPr>
              <a:t> Татар </a:t>
            </a:r>
            <a:r>
              <a:rPr lang="ru-RU" sz="1600" dirty="0" err="1">
                <a:latin typeface="Times New Roman" pitchFamily="18" charset="0"/>
                <a:cs typeface="Times New Roman" pitchFamily="18" charset="0"/>
              </a:rPr>
              <a:t>җыры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г.Казань</a:t>
            </a:r>
            <a:r>
              <a:rPr lang="ru-RU" sz="1600" dirty="0">
                <a:latin typeface="Times New Roman" pitchFamily="18" charset="0"/>
                <a:cs typeface="Times New Roman" pitchFamily="18" charset="0"/>
              </a:rPr>
              <a:t>, 2023г., 2 место.</a:t>
            </a:r>
          </a:p>
          <a:p>
            <a:r>
              <a:rPr lang="ru-RU" sz="1600" dirty="0">
                <a:latin typeface="Times New Roman" pitchFamily="18" charset="0"/>
                <a:cs typeface="Times New Roman" pitchFamily="18" charset="0"/>
              </a:rPr>
              <a:t>      Гордостью руководителя ансамбля является то, что многие выпускники коллектива, поступив в высшие учебные заведения, продолжают заниматься вокальным искусством дальше при институтах.</a:t>
            </a:r>
          </a:p>
        </p:txBody>
      </p:sp>
      <p:pic>
        <p:nvPicPr>
          <p:cNvPr id="13315" name="Picture 3" descr="D:\Desktop\Казан30.05.2023\Образцовый вокальный ансамбль Тамчы\16785371325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2217440"/>
            <a:ext cx="3845598" cy="2884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5251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СО ЗВАНИЕМ  «ОБРАЗЦОВЫЙ»</a:t>
            </a:r>
            <a:endParaRPr lang="ru-RU" b="1" dirty="0">
              <a:latin typeface="Times New Roman" pitchFamily="18" charset="0"/>
              <a:cs typeface="Times New Roman" pitchFamily="18" charset="0"/>
            </a:endParaRPr>
          </a:p>
        </p:txBody>
      </p:sp>
      <p:sp>
        <p:nvSpPr>
          <p:cNvPr id="3" name="TextBox 2"/>
          <p:cNvSpPr txBox="1"/>
          <p:nvPr/>
        </p:nvSpPr>
        <p:spPr>
          <a:xfrm>
            <a:off x="-456" y="750803"/>
            <a:ext cx="3742115"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Вокальный ансамбль </a:t>
            </a:r>
            <a:r>
              <a:rPr lang="ru-RU" b="1" dirty="0" smtClean="0">
                <a:solidFill>
                  <a:schemeClr val="bg1"/>
                </a:solidFill>
                <a:latin typeface="Times New Roman" pitchFamily="18" charset="0"/>
                <a:cs typeface="Times New Roman" pitchFamily="18" charset="0"/>
              </a:rPr>
              <a:t> «</a:t>
            </a:r>
            <a:r>
              <a:rPr lang="ru-RU" b="1" dirty="0" err="1">
                <a:solidFill>
                  <a:schemeClr val="bg1"/>
                </a:solidFill>
                <a:latin typeface="Times New Roman" pitchFamily="18" charset="0"/>
                <a:cs typeface="Times New Roman" pitchFamily="18" charset="0"/>
              </a:rPr>
              <a:t>Умырзая</a:t>
            </a:r>
            <a:r>
              <a:rPr lang="ru-RU" b="1" dirty="0">
                <a:solidFill>
                  <a:schemeClr val="bg1"/>
                </a:solidFill>
                <a:latin typeface="Times New Roman" pitchFamily="18" charset="0"/>
                <a:cs typeface="Times New Roman" pitchFamily="18" charset="0"/>
              </a:rPr>
              <a:t>»</a:t>
            </a:r>
          </a:p>
        </p:txBody>
      </p:sp>
      <p:sp>
        <p:nvSpPr>
          <p:cNvPr id="4" name="Прямоугольник 3"/>
          <p:cNvSpPr/>
          <p:nvPr/>
        </p:nvSpPr>
        <p:spPr>
          <a:xfrm>
            <a:off x="28496" y="1628800"/>
            <a:ext cx="5363242" cy="4524315"/>
          </a:xfrm>
          <a:prstGeom prst="rect">
            <a:avLst/>
          </a:prstGeom>
        </p:spPr>
        <p:txBody>
          <a:bodyPr wrap="square">
            <a:spAutoFit/>
          </a:bodyPr>
          <a:lstStyle/>
          <a:p>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Хазиева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Разида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Индусовна</a:t>
            </a:r>
            <a:r>
              <a:rPr lang="ru-RU" sz="1600" dirty="0">
                <a:latin typeface="Times New Roman" pitchFamily="18" charset="0"/>
                <a:cs typeface="Times New Roman" pitchFamily="18" charset="0"/>
              </a:rPr>
              <a:t>, свою трудовую и творческую деятельность начала после окончания  учебного заведения (Нижнекамское музыкальное училище имени </a:t>
            </a:r>
            <a:r>
              <a:rPr lang="ru-RU" sz="1600" dirty="0" err="1">
                <a:latin typeface="Times New Roman" pitchFamily="18" charset="0"/>
                <a:cs typeface="Times New Roman" pitchFamily="18" charset="0"/>
              </a:rPr>
              <a:t>С.Сайдашева</a:t>
            </a:r>
            <a:r>
              <a:rPr lang="ru-RU" sz="1600" dirty="0">
                <a:latin typeface="Times New Roman" pitchFamily="18" charset="0"/>
                <a:cs typeface="Times New Roman" pitchFamily="18" charset="0"/>
              </a:rPr>
              <a:t> – 1985 год) в должности преподавателя хоровых и музыкально-теоретических дисциплин в </a:t>
            </a:r>
            <a:r>
              <a:rPr lang="ru-RU" sz="1600" dirty="0" err="1">
                <a:latin typeface="Times New Roman" pitchFamily="18" charset="0"/>
                <a:cs typeface="Times New Roman" pitchFamily="18" charset="0"/>
              </a:rPr>
              <a:t>Актанышской</a:t>
            </a:r>
            <a:r>
              <a:rPr lang="ru-RU" sz="1600" dirty="0">
                <a:latin typeface="Times New Roman" pitchFamily="18" charset="0"/>
                <a:cs typeface="Times New Roman" pitchFamily="18" charset="0"/>
              </a:rPr>
              <a:t> детской школе искусств, где с августа 1985 года успешно работает и по сей день. В 2016 году, заочно окончила Московский государственный институт культуры. </a:t>
            </a:r>
          </a:p>
          <a:p>
            <a:r>
              <a:rPr lang="ru-RU" sz="1600" dirty="0">
                <a:latin typeface="Times New Roman" pitchFamily="18" charset="0"/>
                <a:cs typeface="Times New Roman" pitchFamily="18" charset="0"/>
              </a:rPr>
              <a:t>     За время работы проявила себя как высококвалифицированный специалист, добросовестный и исполнительный сотрудник, постоянно работающий  над своим профессиональным, творческим уровнем, совершенствуя </a:t>
            </a:r>
            <a:r>
              <a:rPr lang="ru-RU" sz="1600" dirty="0" err="1">
                <a:latin typeface="Times New Roman" pitchFamily="18" charset="0"/>
                <a:cs typeface="Times New Roman" pitchFamily="18" charset="0"/>
              </a:rPr>
              <a:t>свое</a:t>
            </a:r>
            <a:r>
              <a:rPr lang="ru-RU" sz="1600" dirty="0">
                <a:latin typeface="Times New Roman" pitchFamily="18" charset="0"/>
                <a:cs typeface="Times New Roman" pitchFamily="18" charset="0"/>
              </a:rPr>
              <a:t> мастерство посещая курсы повышения квалификации: город Казань, с 28 октября по 6 ноября 2002 года прошла краткосрочное обучение в ИДПО специалистов СКС и искусства по теме "Работа над многоголосием в хоровых коллективах ДМШ и ДШИ" (100 часов</a:t>
            </a:r>
            <a:r>
              <a:rPr lang="ru-RU" sz="1600" dirty="0" smtClean="0">
                <a:latin typeface="Times New Roman" pitchFamily="18" charset="0"/>
                <a:cs typeface="Times New Roman" pitchFamily="18" charset="0"/>
              </a:rPr>
              <a:t>).</a:t>
            </a:r>
            <a:endParaRPr lang="ru-RU" sz="1600" dirty="0">
              <a:latin typeface="Times New Roman" pitchFamily="18" charset="0"/>
              <a:cs typeface="Times New Roman" pitchFamily="18" charset="0"/>
            </a:endParaRPr>
          </a:p>
        </p:txBody>
      </p:sp>
      <p:pic>
        <p:nvPicPr>
          <p:cNvPr id="14338" name="Picture 2" descr="D:\Desktop\Казан30.05.2023\Образцовый вокальный ансамбль Умырзая\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8666" y="2492896"/>
            <a:ext cx="3687564" cy="207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00163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СО ЗВАНИЕМ  «ОБРАЗЦОВЫЙ»</a:t>
            </a:r>
            <a:endParaRPr lang="ru-RU" b="1" dirty="0">
              <a:latin typeface="Times New Roman" pitchFamily="18" charset="0"/>
              <a:cs typeface="Times New Roman" pitchFamily="18" charset="0"/>
            </a:endParaRPr>
          </a:p>
        </p:txBody>
      </p:sp>
      <p:sp>
        <p:nvSpPr>
          <p:cNvPr id="3" name="TextBox 2"/>
          <p:cNvSpPr txBox="1"/>
          <p:nvPr/>
        </p:nvSpPr>
        <p:spPr>
          <a:xfrm>
            <a:off x="-456" y="750803"/>
            <a:ext cx="3742115"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Вокальный ансамбль </a:t>
            </a:r>
            <a:r>
              <a:rPr lang="ru-RU" b="1" dirty="0" smtClean="0">
                <a:solidFill>
                  <a:schemeClr val="bg1"/>
                </a:solidFill>
                <a:latin typeface="Times New Roman" pitchFamily="18" charset="0"/>
                <a:cs typeface="Times New Roman" pitchFamily="18" charset="0"/>
              </a:rPr>
              <a:t> «</a:t>
            </a:r>
            <a:r>
              <a:rPr lang="ru-RU" b="1" dirty="0" err="1">
                <a:solidFill>
                  <a:schemeClr val="bg1"/>
                </a:solidFill>
                <a:latin typeface="Times New Roman" pitchFamily="18" charset="0"/>
                <a:cs typeface="Times New Roman" pitchFamily="18" charset="0"/>
              </a:rPr>
              <a:t>Умырзая</a:t>
            </a:r>
            <a:r>
              <a:rPr lang="ru-RU" b="1" dirty="0">
                <a:solidFill>
                  <a:schemeClr val="bg1"/>
                </a:solidFill>
                <a:latin typeface="Times New Roman" pitchFamily="18" charset="0"/>
                <a:cs typeface="Times New Roman" pitchFamily="18" charset="0"/>
              </a:rPr>
              <a:t>»</a:t>
            </a:r>
          </a:p>
        </p:txBody>
      </p:sp>
      <p:sp>
        <p:nvSpPr>
          <p:cNvPr id="4" name="Прямоугольник 3"/>
          <p:cNvSpPr/>
          <p:nvPr/>
        </p:nvSpPr>
        <p:spPr>
          <a:xfrm>
            <a:off x="21002" y="1145059"/>
            <a:ext cx="5363242" cy="5016758"/>
          </a:xfrm>
          <a:prstGeom prst="rect">
            <a:avLst/>
          </a:prstGeom>
        </p:spPr>
        <p:txBody>
          <a:bodyPr wrap="square">
            <a:spAutoFit/>
          </a:bodyPr>
          <a:lstStyle/>
          <a:p>
            <a:r>
              <a:rPr lang="ru-RU" sz="1600" dirty="0" smtClean="0">
                <a:latin typeface="Times New Roman" pitchFamily="18" charset="0"/>
                <a:cs typeface="Times New Roman" pitchFamily="18" charset="0"/>
              </a:rPr>
              <a:t>Участвовала </a:t>
            </a:r>
            <a:r>
              <a:rPr lang="ru-RU" sz="1600" dirty="0">
                <a:latin typeface="Times New Roman" pitchFamily="18" charset="0"/>
                <a:cs typeface="Times New Roman" pitchFamily="18" charset="0"/>
              </a:rPr>
              <a:t>в работе Республиканской научно-практической конференции «Актуальные проблемы совершенствования организации вокально-хоровой работы с учащимися в системе дополнительного образования детей" (2007 год); город Казань, с 1 декабря по 10 декабря 2008 года прошла краткосрочное обучение в ИДПО специалистов СКС и искусства по теме «Проблемы работы с хоровым коллективом» (72 часа); c 2012 по 2016гг. заочно обучалась в  Московском государственном институте искусств; город Казань, с 1 октября по 10 октября 2019 года прошла краткосрочное обучение в ИДПО специалистов СКС и искусства по теме «Инновационные методы преподавания музыкально-теоретических дисциплин ДМШ и ДШИ» (72 часа); город Казань, со 2 по 5 октября 2019 года прошла стажировку в рамках IV Международного конгресса Общества теории музыки «Термины, понятия и категории музыковедении».</a:t>
            </a:r>
          </a:p>
          <a:p>
            <a:r>
              <a:rPr lang="ru-RU" sz="1600" dirty="0">
                <a:latin typeface="Times New Roman" pitchFamily="18" charset="0"/>
                <a:cs typeface="Times New Roman" pitchFamily="18" charset="0"/>
              </a:rPr>
              <a:t>     С самого начала своей трудовой карьеры </a:t>
            </a:r>
            <a:r>
              <a:rPr lang="ru-RU" sz="1600" dirty="0" err="1">
                <a:latin typeface="Times New Roman" pitchFamily="18" charset="0"/>
                <a:cs typeface="Times New Roman" pitchFamily="18" charset="0"/>
              </a:rPr>
              <a:t>Разида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Хазиева</a:t>
            </a:r>
            <a:r>
              <a:rPr lang="ru-RU" sz="1600" dirty="0">
                <a:latin typeface="Times New Roman" pitchFamily="18" charset="0"/>
                <a:cs typeface="Times New Roman" pitchFamily="18" charset="0"/>
              </a:rPr>
              <a:t>  с большим энтузиазмом, с самоотдачей </a:t>
            </a:r>
            <a:r>
              <a:rPr lang="ru-RU" sz="1600" dirty="0" err="1">
                <a:latin typeface="Times New Roman" pitchFamily="18" charset="0"/>
                <a:cs typeface="Times New Roman" pitchFamily="18" charset="0"/>
              </a:rPr>
              <a:t>преподает</a:t>
            </a:r>
            <a:r>
              <a:rPr lang="ru-RU" sz="1600" dirty="0">
                <a:latin typeface="Times New Roman" pitchFamily="18" charset="0"/>
                <a:cs typeface="Times New Roman" pitchFamily="18" charset="0"/>
              </a:rPr>
              <a:t> детям навыки хорового искусства и теории музыки. </a:t>
            </a:r>
          </a:p>
        </p:txBody>
      </p:sp>
      <p:pic>
        <p:nvPicPr>
          <p:cNvPr id="15362" name="Picture 2" descr="D:\Desktop\Казан30.05.2023\Образцовый вокальный ансамбль Умырзая\I Международный фестиваль конкурс имени Альфии Авзаловой.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3697" y="2204864"/>
            <a:ext cx="3746619" cy="2678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645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СО ЗВАНИЕМ  «ОБРАЗЦОВЫЙ»</a:t>
            </a:r>
            <a:endParaRPr lang="ru-RU" b="1" dirty="0">
              <a:latin typeface="Times New Roman" pitchFamily="18" charset="0"/>
              <a:cs typeface="Times New Roman" pitchFamily="18" charset="0"/>
            </a:endParaRPr>
          </a:p>
        </p:txBody>
      </p:sp>
      <p:sp>
        <p:nvSpPr>
          <p:cNvPr id="3" name="TextBox 2"/>
          <p:cNvSpPr txBox="1"/>
          <p:nvPr/>
        </p:nvSpPr>
        <p:spPr>
          <a:xfrm>
            <a:off x="-456" y="750803"/>
            <a:ext cx="3742115"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Вокальный ансамбль </a:t>
            </a:r>
            <a:r>
              <a:rPr lang="ru-RU" b="1" dirty="0" smtClean="0">
                <a:solidFill>
                  <a:schemeClr val="bg1"/>
                </a:solidFill>
                <a:latin typeface="Times New Roman" pitchFamily="18" charset="0"/>
                <a:cs typeface="Times New Roman" pitchFamily="18" charset="0"/>
              </a:rPr>
              <a:t> «</a:t>
            </a:r>
            <a:r>
              <a:rPr lang="ru-RU" b="1" dirty="0" err="1">
                <a:solidFill>
                  <a:schemeClr val="bg1"/>
                </a:solidFill>
                <a:latin typeface="Times New Roman" pitchFamily="18" charset="0"/>
                <a:cs typeface="Times New Roman" pitchFamily="18" charset="0"/>
              </a:rPr>
              <a:t>Умырзая</a:t>
            </a:r>
            <a:r>
              <a:rPr lang="ru-RU" b="1" dirty="0">
                <a:solidFill>
                  <a:schemeClr val="bg1"/>
                </a:solidFill>
                <a:latin typeface="Times New Roman" pitchFamily="18" charset="0"/>
                <a:cs typeface="Times New Roman" pitchFamily="18" charset="0"/>
              </a:rPr>
              <a:t>»</a:t>
            </a:r>
          </a:p>
        </p:txBody>
      </p:sp>
      <p:sp>
        <p:nvSpPr>
          <p:cNvPr id="4" name="Прямоугольник 3"/>
          <p:cNvSpPr/>
          <p:nvPr/>
        </p:nvSpPr>
        <p:spPr>
          <a:xfrm>
            <a:off x="21002" y="1145059"/>
            <a:ext cx="5703126" cy="5755422"/>
          </a:xfrm>
          <a:prstGeom prst="rect">
            <a:avLst/>
          </a:prstGeom>
        </p:spPr>
        <p:txBody>
          <a:bodyPr wrap="square">
            <a:spAutoFit/>
          </a:bodyPr>
          <a:lstStyle/>
          <a:p>
            <a:r>
              <a:rPr lang="ru-RU" sz="1600" dirty="0">
                <a:latin typeface="Times New Roman" pitchFamily="18" charset="0"/>
                <a:cs typeface="Times New Roman" pitchFamily="18" charset="0"/>
              </a:rPr>
              <a:t>Преподаватель активно  участвует в круглых столах, мастер - классах  и семинарах в рамках конкурсов различного уровня, воспитанники педагога являются неоднократными победителями конкурсов и фестивалей: Всероссийский конкурс детского и юношеского творчества «Роза Ветров», Всероссийский конкурс искусств «Будущее России», Международный конкурс-фестиваль детского и </a:t>
            </a:r>
            <a:r>
              <a:rPr lang="ru-RU" sz="1600" dirty="0" err="1">
                <a:latin typeface="Times New Roman" pitchFamily="18" charset="0"/>
                <a:cs typeface="Times New Roman" pitchFamily="18" charset="0"/>
              </a:rPr>
              <a:t>молодежного</a:t>
            </a:r>
            <a:r>
              <a:rPr lang="ru-RU" sz="1600" dirty="0">
                <a:latin typeface="Times New Roman" pitchFamily="18" charset="0"/>
                <a:cs typeface="Times New Roman" pitchFamily="18" charset="0"/>
              </a:rPr>
              <a:t> творчества «Весенние выкрутасы», Международный фестиваль-конкурс молодых исполнителей «</a:t>
            </a:r>
            <a:r>
              <a:rPr lang="ru-RU" sz="1600" dirty="0" err="1">
                <a:latin typeface="Times New Roman" pitchFamily="18" charset="0"/>
                <a:cs typeface="Times New Roman" pitchFamily="18" charset="0"/>
              </a:rPr>
              <a:t>Челны</a:t>
            </a:r>
            <a:r>
              <a:rPr lang="ru-RU" sz="1600" dirty="0">
                <a:latin typeface="Times New Roman" pitchFamily="18" charset="0"/>
                <a:cs typeface="Times New Roman" pitchFamily="18" charset="0"/>
              </a:rPr>
              <a:t> собирает друзей»,  Международный фестиваль конкурс имени </a:t>
            </a:r>
            <a:r>
              <a:rPr lang="ru-RU" sz="1600" dirty="0" err="1">
                <a:latin typeface="Times New Roman" pitchFamily="18" charset="0"/>
                <a:cs typeface="Times New Roman" pitchFamily="18" charset="0"/>
              </a:rPr>
              <a:t>Альфии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Авзаловой</a:t>
            </a:r>
            <a:r>
              <a:rPr lang="ru-RU" sz="1600" dirty="0">
                <a:latin typeface="Times New Roman" pitchFamily="18" charset="0"/>
                <a:cs typeface="Times New Roman" pitchFamily="18" charset="0"/>
              </a:rPr>
              <a:t>, Региональный фестиваль детского творчества «</a:t>
            </a:r>
            <a:r>
              <a:rPr lang="ru-RU" sz="1600" dirty="0" err="1">
                <a:latin typeface="Times New Roman" pitchFamily="18" charset="0"/>
                <a:cs typeface="Times New Roman" pitchFamily="18" charset="0"/>
              </a:rPr>
              <a:t>Сандугач</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сайрар</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илем</a:t>
            </a:r>
            <a:r>
              <a:rPr lang="ru-RU" sz="1600" dirty="0">
                <a:latin typeface="Times New Roman" pitchFamily="18" charset="0"/>
                <a:cs typeface="Times New Roman" pitchFamily="18" charset="0"/>
              </a:rPr>
              <a:t>», Межрегиональный фестиваль-конкурс молодых исполнителей имени </a:t>
            </a:r>
            <a:r>
              <a:rPr lang="ru-RU" sz="1600" dirty="0" err="1">
                <a:latin typeface="Times New Roman" pitchFamily="18" charset="0"/>
                <a:cs typeface="Times New Roman" pitchFamily="18" charset="0"/>
              </a:rPr>
              <a:t>Альфии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Авзаловой</a:t>
            </a:r>
            <a:r>
              <a:rPr lang="ru-RU" sz="1600" dirty="0">
                <a:latin typeface="Times New Roman" pitchFamily="18" charset="0"/>
                <a:cs typeface="Times New Roman" pitchFamily="18" charset="0"/>
              </a:rPr>
              <a:t>, Открытый республиканский фестиваль конкурс вокального искусства «Музыкальный звездопад», Республиканский конкурс юных музыкантов «Малые города», Республиканский этнокультурный фестиваль «Наш дом – Татарстан», Открытый республиканский телевизионный </a:t>
            </a:r>
            <a:r>
              <a:rPr lang="ru-RU" sz="1600" dirty="0" err="1">
                <a:latin typeface="Times New Roman" pitchFamily="18" charset="0"/>
                <a:cs typeface="Times New Roman" pitchFamily="18" charset="0"/>
              </a:rPr>
              <a:t>молодежный</a:t>
            </a:r>
            <a:r>
              <a:rPr lang="ru-RU" sz="1600" dirty="0">
                <a:latin typeface="Times New Roman" pitchFamily="18" charset="0"/>
                <a:cs typeface="Times New Roman" pitchFamily="18" charset="0"/>
              </a:rPr>
              <a:t> фестиваль эстрадного искусства «Созвездие -</a:t>
            </a:r>
            <a:r>
              <a:rPr lang="ru-RU" sz="1600" dirty="0" err="1">
                <a:latin typeface="Times New Roman" pitchFamily="18" charset="0"/>
                <a:cs typeface="Times New Roman" pitchFamily="18" charset="0"/>
              </a:rPr>
              <a:t>Йолдызлык</a:t>
            </a:r>
            <a:r>
              <a:rPr lang="ru-RU" sz="1600" dirty="0">
                <a:latin typeface="Times New Roman" pitchFamily="18" charset="0"/>
                <a:cs typeface="Times New Roman" pitchFamily="18" charset="0"/>
              </a:rPr>
              <a:t>», Республиканский фестиваль конкурс «Без </a:t>
            </a:r>
            <a:r>
              <a:rPr lang="ru-RU" sz="1600" dirty="0" err="1">
                <a:latin typeface="Times New Roman" pitchFamily="18" charset="0"/>
                <a:cs typeface="Times New Roman" pitchFamily="18" charset="0"/>
              </a:rPr>
              <a:t>бергә</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Разида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Индусовна</a:t>
            </a:r>
            <a:r>
              <a:rPr lang="ru-RU" sz="1600" dirty="0">
                <a:latin typeface="Times New Roman" pitchFamily="18" charset="0"/>
                <a:cs typeface="Times New Roman" pitchFamily="18" charset="0"/>
              </a:rPr>
              <a:t> творческий квалифицированный педагог, уделяющий большое внимание развитию личности  и выявлению </a:t>
            </a:r>
            <a:r>
              <a:rPr lang="ru-RU" sz="1600" dirty="0" smtClean="0">
                <a:latin typeface="Times New Roman" pitchFamily="18" charset="0"/>
                <a:cs typeface="Times New Roman" pitchFamily="18" charset="0"/>
              </a:rPr>
              <a:t>одарённых </a:t>
            </a:r>
            <a:r>
              <a:rPr lang="ru-RU" sz="1600" dirty="0">
                <a:latin typeface="Times New Roman" pitchFamily="18" charset="0"/>
                <a:cs typeface="Times New Roman" pitchFamily="18" charset="0"/>
              </a:rPr>
              <a:t>детей.</a:t>
            </a:r>
          </a:p>
        </p:txBody>
      </p:sp>
      <p:pic>
        <p:nvPicPr>
          <p:cNvPr id="16386" name="Picture 2" descr="D:\Desktop\Казан30.05.2023\Образцовый вокальный ансамбль Умырзая\III Яна Татар жыры 20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0460" y="2204864"/>
            <a:ext cx="3458901" cy="263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537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1533690"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Образование</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7504" y="1340768"/>
            <a:ext cx="8856984" cy="5078313"/>
          </a:xfrm>
          <a:prstGeom prst="rect">
            <a:avLst/>
          </a:prstGeom>
        </p:spPr>
        <p:txBody>
          <a:bodyPr wrap="square">
            <a:spAutoFit/>
          </a:bodyPr>
          <a:lstStyle/>
          <a:p>
            <a:pPr algn="just"/>
            <a:r>
              <a:rPr lang="ru-RU" b="1" dirty="0">
                <a:latin typeface="Times New Roman" pitchFamily="18" charset="0"/>
                <a:cs typeface="Times New Roman" pitchFamily="18" charset="0"/>
              </a:rPr>
              <a:t>35. </a:t>
            </a:r>
            <a:r>
              <a:rPr lang="ru-RU" b="1" dirty="0" err="1">
                <a:latin typeface="Times New Roman" pitchFamily="18" charset="0"/>
                <a:cs typeface="Times New Roman" pitchFamily="18" charset="0"/>
              </a:rPr>
              <a:t>Сарварова</a:t>
            </a:r>
            <a:r>
              <a:rPr lang="ru-RU" b="1" dirty="0">
                <a:latin typeface="Times New Roman" pitchFamily="18" charset="0"/>
                <a:cs typeface="Times New Roman" pitchFamily="18" charset="0"/>
              </a:rPr>
              <a:t> Роза </a:t>
            </a:r>
            <a:r>
              <a:rPr lang="ru-RU" b="1" dirty="0" err="1">
                <a:latin typeface="Times New Roman" pitchFamily="18" charset="0"/>
                <a:cs typeface="Times New Roman" pitchFamily="18" charset="0"/>
              </a:rPr>
              <a:t>Закиевна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(1952) - кандидат педагогических наук, сотрудник </a:t>
            </a:r>
            <a:r>
              <a:rPr lang="ru-RU" dirty="0" err="1">
                <a:latin typeface="Times New Roman" pitchFamily="18" charset="0"/>
                <a:cs typeface="Times New Roman" pitchFamily="18" charset="0"/>
              </a:rPr>
              <a:t>Набережночелнинского</a:t>
            </a:r>
            <a:r>
              <a:rPr lang="ru-RU" dirty="0">
                <a:latin typeface="Times New Roman" pitchFamily="18" charset="0"/>
                <a:cs typeface="Times New Roman" pitchFamily="18" charset="0"/>
              </a:rPr>
              <a:t> института непрерывного образования.</a:t>
            </a:r>
          </a:p>
          <a:p>
            <a:pPr algn="just"/>
            <a:r>
              <a:rPr lang="ru-RU" b="1" dirty="0">
                <a:latin typeface="Times New Roman" pitchFamily="18" charset="0"/>
                <a:cs typeface="Times New Roman" pitchFamily="18" charset="0"/>
              </a:rPr>
              <a:t>36. Сафиуллина </a:t>
            </a:r>
            <a:r>
              <a:rPr lang="ru-RU" b="1" dirty="0" err="1">
                <a:latin typeface="Times New Roman" pitchFamily="18" charset="0"/>
                <a:cs typeface="Times New Roman" pitchFamily="18" charset="0"/>
              </a:rPr>
              <a:t>Гульгена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Флуновна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(1966) - кандидат биологических наук, старший научный сотрудник НИИ “Поле Татарстана", автор более 30 научных трудов.</a:t>
            </a:r>
          </a:p>
          <a:p>
            <a:pPr algn="just"/>
            <a:r>
              <a:rPr lang="ru-RU" b="1" dirty="0">
                <a:latin typeface="Times New Roman" pitchFamily="18" charset="0"/>
                <a:cs typeface="Times New Roman" pitchFamily="18" charset="0"/>
              </a:rPr>
              <a:t>37. Фаттахов Энгель </a:t>
            </a:r>
            <a:r>
              <a:rPr lang="ru-RU" b="1" dirty="0" err="1">
                <a:latin typeface="Times New Roman" pitchFamily="18" charset="0"/>
                <a:cs typeface="Times New Roman" pitchFamily="18" charset="0"/>
              </a:rPr>
              <a:t>Навапович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(1961) - Заслуженный работник сельского хозяйства РТ, министр образования и науки РТ, кандидат технических </a:t>
            </a:r>
            <a:r>
              <a:rPr lang="ru-RU" dirty="0" err="1">
                <a:latin typeface="Times New Roman" pitchFamily="18" charset="0"/>
                <a:cs typeface="Times New Roman" pitchFamily="18" charset="0"/>
              </a:rPr>
              <a:t>наук.Глава</a:t>
            </a:r>
            <a:r>
              <a:rPr lang="ru-RU" dirty="0">
                <a:latin typeface="Times New Roman" pitchFamily="18" charset="0"/>
                <a:cs typeface="Times New Roman" pitchFamily="18" charset="0"/>
              </a:rPr>
              <a:t> администрации Актанышского района. Народный депутат РТ. Автор 9 научных трудов и двух изобретений.</a:t>
            </a:r>
          </a:p>
          <a:p>
            <a:pPr algn="just"/>
            <a:r>
              <a:rPr lang="ru-RU" b="1" dirty="0">
                <a:latin typeface="Times New Roman" pitchFamily="18" charset="0"/>
                <a:cs typeface="Times New Roman" pitchFamily="18" charset="0"/>
              </a:rPr>
              <a:t>38. </a:t>
            </a:r>
            <a:r>
              <a:rPr lang="ru-RU" b="1" dirty="0" err="1">
                <a:latin typeface="Times New Roman" pitchFamily="18" charset="0"/>
                <a:cs typeface="Times New Roman" pitchFamily="18" charset="0"/>
              </a:rPr>
              <a:t>Фатхи</a:t>
            </a:r>
            <a:r>
              <a:rPr lang="ru-RU" b="1" dirty="0">
                <a:latin typeface="Times New Roman" pitchFamily="18" charset="0"/>
                <a:cs typeface="Times New Roman" pitchFamily="18" charset="0"/>
              </a:rPr>
              <a:t> Альберт </a:t>
            </a:r>
            <a:r>
              <a:rPr lang="ru-RU" b="1" dirty="0" err="1">
                <a:latin typeface="Times New Roman" pitchFamily="18" charset="0"/>
                <a:cs typeface="Times New Roman" pitchFamily="18" charset="0"/>
              </a:rPr>
              <a:t>Саетович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(1937-1992) - литературовед. В течение 32 лет преподавал в КГУ им. Н. И. Лобачевского. Исполнял обязанности заведующего отделом рукописей и редких книг научной библиотеки.</a:t>
            </a:r>
          </a:p>
          <a:p>
            <a:pPr algn="just"/>
            <a:r>
              <a:rPr lang="ru-RU" b="1" dirty="0">
                <a:latin typeface="Times New Roman" pitchFamily="18" charset="0"/>
                <a:cs typeface="Times New Roman" pitchFamily="18" charset="0"/>
              </a:rPr>
              <a:t>39. </a:t>
            </a:r>
            <a:r>
              <a:rPr lang="ru-RU" b="1" dirty="0" err="1">
                <a:latin typeface="Times New Roman" pitchFamily="18" charset="0"/>
                <a:cs typeface="Times New Roman" pitchFamily="18" charset="0"/>
              </a:rPr>
              <a:t>Хадиев</a:t>
            </a:r>
            <a:r>
              <a:rPr lang="ru-RU" b="1" dirty="0">
                <a:latin typeface="Times New Roman" pitchFamily="18" charset="0"/>
                <a:cs typeface="Times New Roman" pitchFamily="18" charset="0"/>
              </a:rPr>
              <a:t> В. Х.</a:t>
            </a:r>
            <a:r>
              <a:rPr lang="ru-RU" dirty="0">
                <a:latin typeface="Times New Roman" pitchFamily="18" charset="0"/>
                <a:cs typeface="Times New Roman" pitchFamily="18" charset="0"/>
              </a:rPr>
              <a:t> (1929-1996) - Заслуженный учитель ТАССР, Отличник народного просвещения РФ.</a:t>
            </a:r>
          </a:p>
          <a:p>
            <a:pPr algn="just"/>
            <a:r>
              <a:rPr lang="ru-RU" b="1" dirty="0">
                <a:latin typeface="Times New Roman" pitchFamily="18" charset="0"/>
                <a:cs typeface="Times New Roman" pitchFamily="18" charset="0"/>
              </a:rPr>
              <a:t>40. Ханов Алмаз </a:t>
            </a:r>
            <a:r>
              <a:rPr lang="ru-RU" b="1" dirty="0" err="1">
                <a:latin typeface="Times New Roman" pitchFamily="18" charset="0"/>
                <a:cs typeface="Times New Roman" pitchFamily="18" charset="0"/>
              </a:rPr>
              <a:t>Муллаянович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(1949) - доктор технических наук, профессор,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медалями “За трудовое отличие”, “За воинскую доблесть”. Заведующий кафедрой в Пермском техническом университете. Выдающийся спортсмен, мастер спорта по самбо</a:t>
            </a:r>
            <a:r>
              <a:rPr lang="ru-RU" dirty="0" smtClean="0">
                <a:latin typeface="Times New Roman" pitchFamily="18" charset="0"/>
                <a:cs typeface="Times New Roman" pitchFamily="18" charset="0"/>
              </a:rPr>
              <a:t>.</a:t>
            </a:r>
          </a:p>
          <a:p>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25371631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2398" y="1124744"/>
            <a:ext cx="5507714" cy="5632311"/>
          </a:xfrm>
          <a:prstGeom prst="rect">
            <a:avLst/>
          </a:prstGeom>
        </p:spPr>
        <p:txBody>
          <a:bodyPr wrap="square">
            <a:spAutoFit/>
          </a:bodyPr>
          <a:lstStyle/>
          <a:p>
            <a:r>
              <a:rPr lang="ru-RU" dirty="0">
                <a:latin typeface="Times New Roman" pitchFamily="18" charset="0"/>
                <a:cs typeface="Times New Roman" pitchFamily="18" charset="0"/>
              </a:rPr>
              <a:t>Опытный и талантливый организатор, сумевший сформировать стабильный коллектив - вокальный ансамбль «</a:t>
            </a:r>
            <a:r>
              <a:rPr lang="ru-RU" dirty="0" err="1">
                <a:latin typeface="Times New Roman" pitchFamily="18" charset="0"/>
                <a:cs typeface="Times New Roman" pitchFamily="18" charset="0"/>
              </a:rPr>
              <a:t>Умырзая</a:t>
            </a:r>
            <a:r>
              <a:rPr lang="ru-RU" dirty="0">
                <a:latin typeface="Times New Roman" pitchFamily="18" charset="0"/>
                <a:cs typeface="Times New Roman" pitchFamily="18" charset="0"/>
              </a:rPr>
              <a:t>», который на протяжении 22 лет </a:t>
            </a:r>
            <a:r>
              <a:rPr lang="ru-RU" dirty="0" err="1">
                <a:latin typeface="Times New Roman" pitchFamily="18" charset="0"/>
                <a:cs typeface="Times New Roman" pitchFamily="18" charset="0"/>
              </a:rPr>
              <a:t>ведет</a:t>
            </a:r>
            <a:r>
              <a:rPr lang="ru-RU" dirty="0">
                <a:latin typeface="Times New Roman" pitchFamily="18" charset="0"/>
                <a:cs typeface="Times New Roman" pitchFamily="18" charset="0"/>
              </a:rPr>
              <a:t> активную  творческую концертную деятельность, а  в октябре 2018 года  был удостоен звания «Образцовый». Благодаря целенаправленному и </a:t>
            </a:r>
            <a:r>
              <a:rPr lang="ru-RU" dirty="0" err="1">
                <a:latin typeface="Times New Roman" pitchFamily="18" charset="0"/>
                <a:cs typeface="Times New Roman" pitchFamily="18" charset="0"/>
              </a:rPr>
              <a:t>скрупулезно</a:t>
            </a:r>
            <a:r>
              <a:rPr lang="ru-RU" dirty="0">
                <a:latin typeface="Times New Roman" pitchFamily="18" charset="0"/>
                <a:cs typeface="Times New Roman" pitchFamily="18" charset="0"/>
              </a:rPr>
              <a:t> работающему педагогу,  Образцовый вокальный ансамбль «</a:t>
            </a:r>
            <a:r>
              <a:rPr lang="ru-RU" dirty="0" err="1">
                <a:latin typeface="Times New Roman" pitchFamily="18" charset="0"/>
                <a:cs typeface="Times New Roman" pitchFamily="18" charset="0"/>
              </a:rPr>
              <a:t>Умырзая</a:t>
            </a:r>
            <a:r>
              <a:rPr lang="ru-RU" dirty="0">
                <a:latin typeface="Times New Roman" pitchFamily="18" charset="0"/>
                <a:cs typeface="Times New Roman" pitchFamily="18" charset="0"/>
              </a:rPr>
              <a:t>» добился высоких результатов и стал победителем  в фестиваль - конкурсах  различного уровня: </a:t>
            </a:r>
          </a:p>
          <a:p>
            <a:r>
              <a:rPr lang="ru-RU" dirty="0">
                <a:latin typeface="Times New Roman" pitchFamily="18" charset="0"/>
                <a:cs typeface="Times New Roman" pitchFamily="18" charset="0"/>
              </a:rPr>
              <a:t>-2017г. Международный конкурс «</a:t>
            </a:r>
            <a:r>
              <a:rPr lang="ru-RU" dirty="0" err="1">
                <a:latin typeface="Times New Roman" pitchFamily="18" charset="0"/>
                <a:cs typeface="Times New Roman" pitchFamily="18" charset="0"/>
              </a:rPr>
              <a:t>Веселый</a:t>
            </a:r>
            <a:r>
              <a:rPr lang="ru-RU" dirty="0">
                <a:latin typeface="Times New Roman" pitchFamily="18" charset="0"/>
                <a:cs typeface="Times New Roman" pitchFamily="18" charset="0"/>
              </a:rPr>
              <a:t> калейдоскоп», лауреат I степени;</a:t>
            </a:r>
          </a:p>
          <a:p>
            <a:r>
              <a:rPr lang="ru-RU" dirty="0">
                <a:latin typeface="Times New Roman" pitchFamily="18" charset="0"/>
                <a:cs typeface="Times New Roman" pitchFamily="18" charset="0"/>
              </a:rPr>
              <a:t>-2017г.  Международный фестиваль-конкурс молодых исполнителей «</a:t>
            </a:r>
            <a:r>
              <a:rPr lang="ru-RU" dirty="0" err="1">
                <a:latin typeface="Times New Roman" pitchFamily="18" charset="0"/>
                <a:cs typeface="Times New Roman" pitchFamily="18" charset="0"/>
              </a:rPr>
              <a:t>Челны</a:t>
            </a:r>
            <a:r>
              <a:rPr lang="ru-RU" dirty="0">
                <a:latin typeface="Times New Roman" pitchFamily="18" charset="0"/>
                <a:cs typeface="Times New Roman" pitchFamily="18" charset="0"/>
              </a:rPr>
              <a:t> собирает друзей», лауреат I степени;</a:t>
            </a:r>
          </a:p>
          <a:p>
            <a:r>
              <a:rPr lang="ru-RU" dirty="0">
                <a:latin typeface="Times New Roman" pitchFamily="18" charset="0"/>
                <a:cs typeface="Times New Roman" pitchFamily="18" charset="0"/>
              </a:rPr>
              <a:t>-2017г. XVII Открытый республиканский телевизионный </a:t>
            </a:r>
            <a:r>
              <a:rPr lang="ru-RU" dirty="0" err="1">
                <a:latin typeface="Times New Roman" pitchFamily="18" charset="0"/>
                <a:cs typeface="Times New Roman" pitchFamily="18" charset="0"/>
              </a:rPr>
              <a:t>молодежный</a:t>
            </a:r>
            <a:r>
              <a:rPr lang="ru-RU" dirty="0">
                <a:latin typeface="Times New Roman" pitchFamily="18" charset="0"/>
                <a:cs typeface="Times New Roman" pitchFamily="18" charset="0"/>
              </a:rPr>
              <a:t> фестиваль эстрадного искусства «Созвездие- </a:t>
            </a:r>
            <a:r>
              <a:rPr lang="ru-RU" dirty="0" err="1">
                <a:latin typeface="Times New Roman" pitchFamily="18" charset="0"/>
                <a:cs typeface="Times New Roman" pitchFamily="18" charset="0"/>
              </a:rPr>
              <a:t>Йолдызлык</a:t>
            </a:r>
            <a:r>
              <a:rPr lang="ru-RU" dirty="0">
                <a:latin typeface="Times New Roman" pitchFamily="18" charset="0"/>
                <a:cs typeface="Times New Roman" pitchFamily="18" charset="0"/>
              </a:rPr>
              <a:t>», III место; -2017г. Зональный Республиканский этнокультурный фестиваль «Наш дом – Татарстан», лауреат</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1026" name="Picture 2" descr="D:\Desktop\Казан30.05.2023\Образцовый вокальный ансамбль Умырзая\IMG_51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2470268"/>
            <a:ext cx="3600400" cy="27003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СО ЗВАНИЕМ  «ОБРАЗЦОВЫЙ»</a:t>
            </a:r>
            <a:endParaRPr lang="ru-RU" b="1" dirty="0">
              <a:latin typeface="Times New Roman" pitchFamily="18" charset="0"/>
              <a:cs typeface="Times New Roman" pitchFamily="18" charset="0"/>
            </a:endParaRPr>
          </a:p>
        </p:txBody>
      </p:sp>
      <p:sp>
        <p:nvSpPr>
          <p:cNvPr id="5" name="TextBox 4"/>
          <p:cNvSpPr txBox="1"/>
          <p:nvPr/>
        </p:nvSpPr>
        <p:spPr>
          <a:xfrm>
            <a:off x="-456" y="750803"/>
            <a:ext cx="3742115"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Вокальный ансамбль </a:t>
            </a:r>
            <a:r>
              <a:rPr lang="ru-RU" b="1" dirty="0" smtClean="0">
                <a:solidFill>
                  <a:schemeClr val="bg1"/>
                </a:solidFill>
                <a:latin typeface="Times New Roman" pitchFamily="18" charset="0"/>
                <a:cs typeface="Times New Roman" pitchFamily="18" charset="0"/>
              </a:rPr>
              <a:t> «</a:t>
            </a:r>
            <a:r>
              <a:rPr lang="ru-RU" b="1" dirty="0" err="1">
                <a:solidFill>
                  <a:schemeClr val="bg1"/>
                </a:solidFill>
                <a:latin typeface="Times New Roman" pitchFamily="18" charset="0"/>
                <a:cs typeface="Times New Roman" pitchFamily="18" charset="0"/>
              </a:rPr>
              <a:t>Умырзая</a:t>
            </a:r>
            <a:r>
              <a:rPr lang="ru-RU"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261239003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1124744"/>
            <a:ext cx="6264696" cy="5632311"/>
          </a:xfrm>
          <a:prstGeom prst="rect">
            <a:avLst/>
          </a:prstGeom>
        </p:spPr>
        <p:txBody>
          <a:bodyPr wrap="square">
            <a:spAutoFit/>
          </a:bodyPr>
          <a:lstStyle/>
          <a:p>
            <a:r>
              <a:rPr lang="ru-RU" dirty="0">
                <a:latin typeface="Times New Roman" pitchFamily="18" charset="0"/>
                <a:cs typeface="Times New Roman" pitchFamily="18" charset="0"/>
              </a:rPr>
              <a:t>-2017г. XIV Республиканский конкурс юных исполнителей «Малые города», лауреат II степени;</a:t>
            </a:r>
          </a:p>
          <a:p>
            <a:r>
              <a:rPr lang="ru-RU" dirty="0">
                <a:latin typeface="Times New Roman" pitchFamily="18" charset="0"/>
                <a:cs typeface="Times New Roman" pitchFamily="18" charset="0"/>
              </a:rPr>
              <a:t>-2017г. Республиканский этнокультурный фестиваль «Наш дом – Татарстан», лауреат;</a:t>
            </a:r>
          </a:p>
          <a:p>
            <a:r>
              <a:rPr lang="ru-RU" dirty="0">
                <a:latin typeface="Times New Roman" pitchFamily="18" charset="0"/>
                <a:cs typeface="Times New Roman" pitchFamily="18" charset="0"/>
              </a:rPr>
              <a:t>-2018г. Международный фестиваль-конкурс молодых исполнителей «</a:t>
            </a:r>
            <a:r>
              <a:rPr lang="ru-RU" dirty="0" err="1">
                <a:latin typeface="Times New Roman" pitchFamily="18" charset="0"/>
                <a:cs typeface="Times New Roman" pitchFamily="18" charset="0"/>
              </a:rPr>
              <a:t>Челны</a:t>
            </a:r>
            <a:r>
              <a:rPr lang="ru-RU" dirty="0">
                <a:latin typeface="Times New Roman" pitchFamily="18" charset="0"/>
                <a:cs typeface="Times New Roman" pitchFamily="18" charset="0"/>
              </a:rPr>
              <a:t> собирает друзей», лауреат I степени;</a:t>
            </a:r>
          </a:p>
          <a:p>
            <a:r>
              <a:rPr lang="ru-RU" dirty="0">
                <a:latin typeface="Times New Roman" pitchFamily="18" charset="0"/>
                <a:cs typeface="Times New Roman" pitchFamily="18" charset="0"/>
              </a:rPr>
              <a:t>-2018г. XXI Региональный фестиваль детского творчества «Страна поющего соловья», лауреат III степени;</a:t>
            </a:r>
          </a:p>
          <a:p>
            <a:r>
              <a:rPr lang="ru-RU" dirty="0">
                <a:latin typeface="Times New Roman" pitchFamily="18" charset="0"/>
                <a:cs typeface="Times New Roman" pitchFamily="18" charset="0"/>
              </a:rPr>
              <a:t>-2018г. XVIII Открытый республиканский телевизионный </a:t>
            </a:r>
            <a:r>
              <a:rPr lang="ru-RU" dirty="0" err="1">
                <a:latin typeface="Times New Roman" pitchFamily="18" charset="0"/>
                <a:cs typeface="Times New Roman" pitchFamily="18" charset="0"/>
              </a:rPr>
              <a:t>молодежный</a:t>
            </a:r>
            <a:r>
              <a:rPr lang="ru-RU" dirty="0">
                <a:latin typeface="Times New Roman" pitchFamily="18" charset="0"/>
                <a:cs typeface="Times New Roman" pitchFamily="18" charset="0"/>
              </a:rPr>
              <a:t> фестиваль эстрадного искусства «Созвездие- </a:t>
            </a:r>
            <a:r>
              <a:rPr lang="ru-RU" dirty="0" err="1">
                <a:latin typeface="Times New Roman" pitchFamily="18" charset="0"/>
                <a:cs typeface="Times New Roman" pitchFamily="18" charset="0"/>
              </a:rPr>
              <a:t>Йолдызлык</a:t>
            </a:r>
            <a:r>
              <a:rPr lang="ru-RU" dirty="0">
                <a:latin typeface="Times New Roman" pitchFamily="18" charset="0"/>
                <a:cs typeface="Times New Roman" pitchFamily="18" charset="0"/>
              </a:rPr>
              <a:t>», II место;</a:t>
            </a:r>
          </a:p>
          <a:p>
            <a:r>
              <a:rPr lang="ru-RU" dirty="0">
                <a:latin typeface="Times New Roman" pitchFamily="18" charset="0"/>
                <a:cs typeface="Times New Roman" pitchFamily="18" charset="0"/>
              </a:rPr>
              <a:t>-2018г. I Межрегиональный Фестиваль-конкурс молодых исполнителей имени </a:t>
            </a:r>
            <a:r>
              <a:rPr lang="ru-RU" dirty="0" err="1">
                <a:latin typeface="Times New Roman" pitchFamily="18" charset="0"/>
                <a:cs typeface="Times New Roman" pitchFamily="18" charset="0"/>
              </a:rPr>
              <a:t>Альфии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Авзаловой</a:t>
            </a:r>
            <a:r>
              <a:rPr lang="ru-RU" dirty="0">
                <a:latin typeface="Times New Roman" pitchFamily="18" charset="0"/>
                <a:cs typeface="Times New Roman" pitchFamily="18" charset="0"/>
              </a:rPr>
              <a:t>, лауреат II степени;</a:t>
            </a:r>
          </a:p>
          <a:p>
            <a:r>
              <a:rPr lang="ru-RU" dirty="0">
                <a:latin typeface="Times New Roman" pitchFamily="18" charset="0"/>
                <a:cs typeface="Times New Roman" pitchFamily="18" charset="0"/>
              </a:rPr>
              <a:t>-2018г. I Международный фестиваль- конкурс имени </a:t>
            </a:r>
            <a:r>
              <a:rPr lang="ru-RU" dirty="0" err="1">
                <a:latin typeface="Times New Roman" pitchFamily="18" charset="0"/>
                <a:cs typeface="Times New Roman" pitchFamily="18" charset="0"/>
              </a:rPr>
              <a:t>Альфии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Авзаловой</a:t>
            </a:r>
            <a:r>
              <a:rPr lang="ru-RU" dirty="0">
                <a:latin typeface="Times New Roman" pitchFamily="18" charset="0"/>
                <a:cs typeface="Times New Roman" pitchFamily="18" charset="0"/>
              </a:rPr>
              <a:t>, диплом II степени;</a:t>
            </a:r>
          </a:p>
          <a:p>
            <a:r>
              <a:rPr lang="ru-RU" dirty="0">
                <a:latin typeface="Times New Roman" pitchFamily="18" charset="0"/>
                <a:cs typeface="Times New Roman" pitchFamily="18" charset="0"/>
              </a:rPr>
              <a:t>-2019г. XXII Региональный фестиваль детского творчества «Страна поющего соловья», лауреат I степени;</a:t>
            </a:r>
          </a:p>
          <a:p>
            <a:r>
              <a:rPr lang="ru-RU" dirty="0">
                <a:latin typeface="Times New Roman" pitchFamily="18" charset="0"/>
                <a:cs typeface="Times New Roman" pitchFamily="18" charset="0"/>
              </a:rPr>
              <a:t>-2019г. XIX Открытый республиканский телевизионный </a:t>
            </a:r>
            <a:r>
              <a:rPr lang="ru-RU" dirty="0" err="1">
                <a:latin typeface="Times New Roman" pitchFamily="18" charset="0"/>
                <a:cs typeface="Times New Roman" pitchFamily="18" charset="0"/>
              </a:rPr>
              <a:t>молодежный</a:t>
            </a:r>
            <a:r>
              <a:rPr lang="ru-RU" dirty="0">
                <a:latin typeface="Times New Roman" pitchFamily="18" charset="0"/>
                <a:cs typeface="Times New Roman" pitchFamily="18" charset="0"/>
              </a:rPr>
              <a:t> фестиваль эстрадного искусства «Созвездие- </a:t>
            </a:r>
            <a:r>
              <a:rPr lang="ru-RU" dirty="0" err="1">
                <a:latin typeface="Times New Roman" pitchFamily="18" charset="0"/>
                <a:cs typeface="Times New Roman" pitchFamily="18" charset="0"/>
              </a:rPr>
              <a:t>Йолдызлык</a:t>
            </a:r>
            <a:r>
              <a:rPr lang="ru-RU" dirty="0">
                <a:latin typeface="Times New Roman" pitchFamily="18" charset="0"/>
                <a:cs typeface="Times New Roman" pitchFamily="18" charset="0"/>
              </a:rPr>
              <a:t>», I место</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
        <p:nvSpPr>
          <p:cNvPr id="3" name="Прямоугольник 2"/>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СО ЗВАНИЕМ  «ОБРАЗЦОВЫЙ»</a:t>
            </a:r>
            <a:endParaRPr lang="ru-RU" b="1" dirty="0">
              <a:latin typeface="Times New Roman" pitchFamily="18" charset="0"/>
              <a:cs typeface="Times New Roman" pitchFamily="18" charset="0"/>
            </a:endParaRPr>
          </a:p>
        </p:txBody>
      </p:sp>
      <p:sp>
        <p:nvSpPr>
          <p:cNvPr id="4" name="TextBox 3"/>
          <p:cNvSpPr txBox="1"/>
          <p:nvPr/>
        </p:nvSpPr>
        <p:spPr>
          <a:xfrm>
            <a:off x="-456" y="750803"/>
            <a:ext cx="3742115"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Вокальный ансамбль </a:t>
            </a:r>
            <a:r>
              <a:rPr lang="ru-RU" b="1" dirty="0" smtClean="0">
                <a:solidFill>
                  <a:schemeClr val="bg1"/>
                </a:solidFill>
                <a:latin typeface="Times New Roman" pitchFamily="18" charset="0"/>
                <a:cs typeface="Times New Roman" pitchFamily="18" charset="0"/>
              </a:rPr>
              <a:t> «</a:t>
            </a:r>
            <a:r>
              <a:rPr lang="ru-RU" b="1" dirty="0" err="1">
                <a:solidFill>
                  <a:schemeClr val="bg1"/>
                </a:solidFill>
                <a:latin typeface="Times New Roman" pitchFamily="18" charset="0"/>
                <a:cs typeface="Times New Roman" pitchFamily="18" charset="0"/>
              </a:rPr>
              <a:t>Умырзая</a:t>
            </a:r>
            <a:r>
              <a:rPr lang="ru-RU" b="1" dirty="0">
                <a:solidFill>
                  <a:schemeClr val="bg1"/>
                </a:solidFill>
                <a:latin typeface="Times New Roman" pitchFamily="18" charset="0"/>
                <a:cs typeface="Times New Roman" pitchFamily="18" charset="0"/>
              </a:rPr>
              <a:t>»</a:t>
            </a:r>
          </a:p>
        </p:txBody>
      </p:sp>
      <p:pic>
        <p:nvPicPr>
          <p:cNvPr id="2050" name="Picture 2" descr="D:\Desktop\Казан30.05.2023\Образцовый вокальный ансамбль Умырзая\IMG-20200227-WA0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2702" y="2132856"/>
            <a:ext cx="3072340"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6251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454" y="1107750"/>
            <a:ext cx="5621516" cy="5632311"/>
          </a:xfrm>
          <a:prstGeom prst="rect">
            <a:avLst/>
          </a:prstGeom>
        </p:spPr>
        <p:txBody>
          <a:bodyPr wrap="square">
            <a:spAutoFit/>
          </a:bodyPr>
          <a:lstStyle/>
          <a:p>
            <a:r>
              <a:rPr lang="ru-RU" dirty="0">
                <a:latin typeface="Times New Roman" pitchFamily="18" charset="0"/>
                <a:cs typeface="Times New Roman" pitchFamily="18" charset="0"/>
              </a:rPr>
              <a:t>-2019г. Международный фестиваль-конкурс молодых исполнителей «</a:t>
            </a:r>
            <a:r>
              <a:rPr lang="ru-RU" dirty="0" err="1">
                <a:latin typeface="Times New Roman" pitchFamily="18" charset="0"/>
                <a:cs typeface="Times New Roman" pitchFamily="18" charset="0"/>
              </a:rPr>
              <a:t>Челны</a:t>
            </a:r>
            <a:r>
              <a:rPr lang="ru-RU" dirty="0">
                <a:latin typeface="Times New Roman" pitchFamily="18" charset="0"/>
                <a:cs typeface="Times New Roman" pitchFamily="18" charset="0"/>
              </a:rPr>
              <a:t> собирает друзей», лауреат I степени;</a:t>
            </a:r>
          </a:p>
          <a:p>
            <a:r>
              <a:rPr lang="ru-RU" dirty="0">
                <a:latin typeface="Times New Roman" pitchFamily="18" charset="0"/>
                <a:cs typeface="Times New Roman" pitchFamily="18" charset="0"/>
              </a:rPr>
              <a:t>-2019г. Республиканский фестиваль конкурс «Без </a:t>
            </a:r>
            <a:r>
              <a:rPr lang="ru-RU" dirty="0" err="1">
                <a:latin typeface="Times New Roman" pitchFamily="18" charset="0"/>
                <a:cs typeface="Times New Roman" pitchFamily="18" charset="0"/>
              </a:rPr>
              <a:t>бергә</a:t>
            </a:r>
            <a:r>
              <a:rPr lang="ru-RU" dirty="0">
                <a:latin typeface="Times New Roman" pitchFamily="18" charset="0"/>
                <a:cs typeface="Times New Roman" pitchFamily="18" charset="0"/>
              </a:rPr>
              <a:t>», лауреат I степени;</a:t>
            </a:r>
          </a:p>
          <a:p>
            <a:r>
              <a:rPr lang="ru-RU" dirty="0">
                <a:latin typeface="Times New Roman" pitchFamily="18" charset="0"/>
                <a:cs typeface="Times New Roman" pitchFamily="18" charset="0"/>
              </a:rPr>
              <a:t>-2019г. XIX Открытый республиканский телевизионный </a:t>
            </a:r>
            <a:r>
              <a:rPr lang="ru-RU" dirty="0" err="1">
                <a:latin typeface="Times New Roman" pitchFamily="18" charset="0"/>
                <a:cs typeface="Times New Roman" pitchFamily="18" charset="0"/>
              </a:rPr>
              <a:t>молодежный</a:t>
            </a:r>
            <a:r>
              <a:rPr lang="ru-RU" dirty="0">
                <a:latin typeface="Times New Roman" pitchFamily="18" charset="0"/>
                <a:cs typeface="Times New Roman" pitchFamily="18" charset="0"/>
              </a:rPr>
              <a:t> фестиваль эстрадного искусства «Созвездие- </a:t>
            </a:r>
            <a:r>
              <a:rPr lang="ru-RU" dirty="0" err="1">
                <a:latin typeface="Times New Roman" pitchFamily="18" charset="0"/>
                <a:cs typeface="Times New Roman" pitchFamily="18" charset="0"/>
              </a:rPr>
              <a:t>Йолдызлык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г.Казань,II</a:t>
            </a:r>
            <a:r>
              <a:rPr lang="ru-RU" dirty="0">
                <a:latin typeface="Times New Roman" pitchFamily="18" charset="0"/>
                <a:cs typeface="Times New Roman" pitchFamily="18" charset="0"/>
              </a:rPr>
              <a:t> место;</a:t>
            </a:r>
          </a:p>
          <a:p>
            <a:r>
              <a:rPr lang="ru-RU" dirty="0">
                <a:latin typeface="Times New Roman" pitchFamily="18" charset="0"/>
                <a:cs typeface="Times New Roman" pitchFamily="18" charset="0"/>
              </a:rPr>
              <a:t>-2020г. XX Открытый республиканский телевизионный </a:t>
            </a:r>
            <a:r>
              <a:rPr lang="ru-RU" dirty="0" err="1">
                <a:latin typeface="Times New Roman" pitchFamily="18" charset="0"/>
                <a:cs typeface="Times New Roman" pitchFamily="18" charset="0"/>
              </a:rPr>
              <a:t>молодежный</a:t>
            </a:r>
            <a:r>
              <a:rPr lang="ru-RU" dirty="0">
                <a:latin typeface="Times New Roman" pitchFamily="18" charset="0"/>
                <a:cs typeface="Times New Roman" pitchFamily="18" charset="0"/>
              </a:rPr>
              <a:t> фестиваль эстрадного искусства «Созвездие- </a:t>
            </a:r>
            <a:r>
              <a:rPr lang="ru-RU" dirty="0" err="1">
                <a:latin typeface="Times New Roman" pitchFamily="18" charset="0"/>
                <a:cs typeface="Times New Roman" pitchFamily="18" charset="0"/>
              </a:rPr>
              <a:t>Йолдызлык</a:t>
            </a:r>
            <a:r>
              <a:rPr lang="ru-RU" dirty="0">
                <a:latin typeface="Times New Roman" pitchFamily="18" charset="0"/>
                <a:cs typeface="Times New Roman" pitchFamily="18" charset="0"/>
              </a:rPr>
              <a:t>», I место;</a:t>
            </a:r>
          </a:p>
          <a:p>
            <a:r>
              <a:rPr lang="ru-RU" dirty="0">
                <a:latin typeface="Times New Roman" pitchFamily="18" charset="0"/>
                <a:cs typeface="Times New Roman" pitchFamily="18" charset="0"/>
              </a:rPr>
              <a:t>-2020г. II Международный фестиваль - конкурс имени </a:t>
            </a:r>
            <a:r>
              <a:rPr lang="ru-RU" dirty="0" err="1">
                <a:latin typeface="Times New Roman" pitchFamily="18" charset="0"/>
                <a:cs typeface="Times New Roman" pitchFamily="18" charset="0"/>
              </a:rPr>
              <a:t>Альфии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Авзаловой</a:t>
            </a:r>
            <a:r>
              <a:rPr lang="ru-RU" dirty="0">
                <a:latin typeface="Times New Roman" pitchFamily="18" charset="0"/>
                <a:cs typeface="Times New Roman" pitchFamily="18" charset="0"/>
              </a:rPr>
              <a:t>, сертификат о прохождении на II тур;</a:t>
            </a:r>
          </a:p>
          <a:p>
            <a:r>
              <a:rPr lang="ru-RU" dirty="0">
                <a:latin typeface="Times New Roman" pitchFamily="18" charset="0"/>
                <a:cs typeface="Times New Roman" pitchFamily="18" charset="0"/>
              </a:rPr>
              <a:t>-2021г. XXIII Региональный фестиваль детского творчества «Страна поющего соловья», лауреат II степени;</a:t>
            </a:r>
          </a:p>
          <a:p>
            <a:r>
              <a:rPr lang="ru-RU" dirty="0">
                <a:latin typeface="Times New Roman" pitchFamily="18" charset="0"/>
                <a:cs typeface="Times New Roman" pitchFamily="18" charset="0"/>
              </a:rPr>
              <a:t>-2021г. XXI Открытый республиканский телевизионный </a:t>
            </a:r>
            <a:r>
              <a:rPr lang="ru-RU" dirty="0" err="1">
                <a:latin typeface="Times New Roman" pitchFamily="18" charset="0"/>
                <a:cs typeface="Times New Roman" pitchFamily="18" charset="0"/>
              </a:rPr>
              <a:t>молодежный</a:t>
            </a:r>
            <a:r>
              <a:rPr lang="ru-RU" dirty="0">
                <a:latin typeface="Times New Roman" pitchFamily="18" charset="0"/>
                <a:cs typeface="Times New Roman" pitchFamily="18" charset="0"/>
              </a:rPr>
              <a:t> фестиваль эстрадного искусства «Созвездие- </a:t>
            </a:r>
            <a:r>
              <a:rPr lang="ru-RU" dirty="0" err="1">
                <a:latin typeface="Times New Roman" pitchFamily="18" charset="0"/>
                <a:cs typeface="Times New Roman" pitchFamily="18" charset="0"/>
              </a:rPr>
              <a:t>Йолдызлык</a:t>
            </a:r>
            <a:r>
              <a:rPr lang="ru-RU" dirty="0">
                <a:latin typeface="Times New Roman" pitchFamily="18" charset="0"/>
                <a:cs typeface="Times New Roman" pitchFamily="18" charset="0"/>
              </a:rPr>
              <a:t>», I место</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
        <p:nvSpPr>
          <p:cNvPr id="3" name="Прямоугольник 2"/>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СО ЗВАНИЕМ  «ОБРАЗЦОВЫЙ»</a:t>
            </a:r>
            <a:endParaRPr lang="ru-RU" b="1" dirty="0">
              <a:latin typeface="Times New Roman" pitchFamily="18" charset="0"/>
              <a:cs typeface="Times New Roman" pitchFamily="18" charset="0"/>
            </a:endParaRPr>
          </a:p>
        </p:txBody>
      </p:sp>
      <p:sp>
        <p:nvSpPr>
          <p:cNvPr id="4" name="TextBox 3"/>
          <p:cNvSpPr txBox="1"/>
          <p:nvPr/>
        </p:nvSpPr>
        <p:spPr>
          <a:xfrm>
            <a:off x="-456" y="750803"/>
            <a:ext cx="3742115"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Вокальный ансамбль </a:t>
            </a:r>
            <a:r>
              <a:rPr lang="ru-RU" b="1" dirty="0" smtClean="0">
                <a:solidFill>
                  <a:schemeClr val="bg1"/>
                </a:solidFill>
                <a:latin typeface="Times New Roman" pitchFamily="18" charset="0"/>
                <a:cs typeface="Times New Roman" pitchFamily="18" charset="0"/>
              </a:rPr>
              <a:t> «</a:t>
            </a:r>
            <a:r>
              <a:rPr lang="ru-RU" b="1" dirty="0" err="1">
                <a:solidFill>
                  <a:schemeClr val="bg1"/>
                </a:solidFill>
                <a:latin typeface="Times New Roman" pitchFamily="18" charset="0"/>
                <a:cs typeface="Times New Roman" pitchFamily="18" charset="0"/>
              </a:rPr>
              <a:t>Умырзая</a:t>
            </a:r>
            <a:r>
              <a:rPr lang="ru-RU" b="1" dirty="0">
                <a:solidFill>
                  <a:schemeClr val="bg1"/>
                </a:solidFill>
                <a:latin typeface="Times New Roman" pitchFamily="18" charset="0"/>
                <a:cs typeface="Times New Roman" pitchFamily="18" charset="0"/>
              </a:rPr>
              <a:t>»</a:t>
            </a:r>
          </a:p>
        </p:txBody>
      </p:sp>
      <p:pic>
        <p:nvPicPr>
          <p:cNvPr id="3074" name="Picture 2" descr="D:\Desktop\Казан30.05.2023\Образцовый вокальный ансамбль Умырзая\IMG-20200227-WA0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3351" y="2113237"/>
            <a:ext cx="3484300" cy="261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4268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7607" y="1556792"/>
            <a:ext cx="4968552" cy="4801314"/>
          </a:xfrm>
          <a:prstGeom prst="rect">
            <a:avLst/>
          </a:prstGeom>
        </p:spPr>
        <p:txBody>
          <a:bodyPr wrap="square">
            <a:spAutoFit/>
          </a:bodyPr>
          <a:lstStyle/>
          <a:p>
            <a:r>
              <a:rPr lang="ru-RU" dirty="0">
                <a:latin typeface="Times New Roman" pitchFamily="18" charset="0"/>
                <a:cs typeface="Times New Roman" pitchFamily="18" charset="0"/>
              </a:rPr>
              <a:t>-2021г. XIII Всероссийский конкурс детского и юношеского творчества «Роза Ветров», лауреат I премии;</a:t>
            </a:r>
          </a:p>
          <a:p>
            <a:r>
              <a:rPr lang="ru-RU" dirty="0">
                <a:latin typeface="Times New Roman" pitchFamily="18" charset="0"/>
                <a:cs typeface="Times New Roman" pitchFamily="18" charset="0"/>
              </a:rPr>
              <a:t>-2021г. Всероссийский конкурс искусств «Будущее России», лауреат I степени;</a:t>
            </a:r>
          </a:p>
          <a:p>
            <a:r>
              <a:rPr lang="ru-RU" dirty="0">
                <a:latin typeface="Times New Roman" pitchFamily="18" charset="0"/>
                <a:cs typeface="Times New Roman" pitchFamily="18" charset="0"/>
              </a:rPr>
              <a:t>-2021г. XXI Открытый республиканский телевизионный </a:t>
            </a:r>
            <a:r>
              <a:rPr lang="ru-RU" dirty="0" err="1">
                <a:latin typeface="Times New Roman" pitchFamily="18" charset="0"/>
                <a:cs typeface="Times New Roman" pitchFamily="18" charset="0"/>
              </a:rPr>
              <a:t>молодежный</a:t>
            </a:r>
            <a:r>
              <a:rPr lang="ru-RU" dirty="0">
                <a:latin typeface="Times New Roman" pitchFamily="18" charset="0"/>
                <a:cs typeface="Times New Roman" pitchFamily="18" charset="0"/>
              </a:rPr>
              <a:t> фестиваль эстрадного искусства «Созвездие- </a:t>
            </a:r>
            <a:r>
              <a:rPr lang="ru-RU" dirty="0" err="1">
                <a:latin typeface="Times New Roman" pitchFamily="18" charset="0"/>
                <a:cs typeface="Times New Roman" pitchFamily="18" charset="0"/>
              </a:rPr>
              <a:t>Йолдызлык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г.Казань,II</a:t>
            </a:r>
            <a:r>
              <a:rPr lang="ru-RU" dirty="0">
                <a:latin typeface="Times New Roman" pitchFamily="18" charset="0"/>
                <a:cs typeface="Times New Roman" pitchFamily="18" charset="0"/>
              </a:rPr>
              <a:t> место;</a:t>
            </a:r>
          </a:p>
          <a:p>
            <a:r>
              <a:rPr lang="ru-RU" dirty="0">
                <a:latin typeface="Times New Roman" pitchFamily="18" charset="0"/>
                <a:cs typeface="Times New Roman" pitchFamily="18" charset="0"/>
              </a:rPr>
              <a:t>-2021г. II Международный фестиваль- конкурс имени </a:t>
            </a:r>
            <a:r>
              <a:rPr lang="ru-RU" dirty="0" err="1">
                <a:latin typeface="Times New Roman" pitchFamily="18" charset="0"/>
                <a:cs typeface="Times New Roman" pitchFamily="18" charset="0"/>
              </a:rPr>
              <a:t>Альфии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Авзаловой</a:t>
            </a:r>
            <a:r>
              <a:rPr lang="ru-RU" dirty="0">
                <a:latin typeface="Times New Roman" pitchFamily="18" charset="0"/>
                <a:cs typeface="Times New Roman" pitchFamily="18" charset="0"/>
              </a:rPr>
              <a:t>, Лауреат;</a:t>
            </a:r>
          </a:p>
          <a:p>
            <a:r>
              <a:rPr lang="ru-RU" dirty="0">
                <a:latin typeface="Times New Roman" pitchFamily="18" charset="0"/>
                <a:cs typeface="Times New Roman" pitchFamily="18" charset="0"/>
              </a:rPr>
              <a:t>-2022г.XXV  Региональный фестиваль детского творчества «Страна поющего соловья», лауреат I степени;</a:t>
            </a:r>
          </a:p>
          <a:p>
            <a:r>
              <a:rPr lang="ru-RU" dirty="0">
                <a:latin typeface="Times New Roman" pitchFamily="18" charset="0"/>
                <a:cs typeface="Times New Roman" pitchFamily="18" charset="0"/>
              </a:rPr>
              <a:t> -2022г. Открытый Всероссийский вокальный фестиваль-конкурс «</a:t>
            </a:r>
            <a:r>
              <a:rPr lang="ru-RU" dirty="0" err="1">
                <a:latin typeface="Times New Roman" pitchFamily="18" charset="0"/>
                <a:cs typeface="Times New Roman" pitchFamily="18" charset="0"/>
              </a:rPr>
              <a:t>Чулман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тургае</a:t>
            </a:r>
            <a:r>
              <a:rPr lang="ru-RU" dirty="0">
                <a:latin typeface="Times New Roman" pitchFamily="18" charset="0"/>
                <a:cs typeface="Times New Roman" pitchFamily="18" charset="0"/>
              </a:rPr>
              <a:t>», лауреат I степени; </a:t>
            </a:r>
          </a:p>
        </p:txBody>
      </p:sp>
      <p:sp>
        <p:nvSpPr>
          <p:cNvPr id="3" name="Прямоугольник 2"/>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СО ЗВАНИЕМ  «ОБРАЗЦОВЫЙ»</a:t>
            </a:r>
            <a:endParaRPr lang="ru-RU" b="1" dirty="0">
              <a:latin typeface="Times New Roman" pitchFamily="18" charset="0"/>
              <a:cs typeface="Times New Roman" pitchFamily="18" charset="0"/>
            </a:endParaRPr>
          </a:p>
        </p:txBody>
      </p:sp>
      <p:sp>
        <p:nvSpPr>
          <p:cNvPr id="4" name="TextBox 3"/>
          <p:cNvSpPr txBox="1"/>
          <p:nvPr/>
        </p:nvSpPr>
        <p:spPr>
          <a:xfrm>
            <a:off x="-456" y="750803"/>
            <a:ext cx="3742115"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Вокальный ансамбль </a:t>
            </a:r>
            <a:r>
              <a:rPr lang="ru-RU" b="1" dirty="0" smtClean="0">
                <a:solidFill>
                  <a:schemeClr val="bg1"/>
                </a:solidFill>
                <a:latin typeface="Times New Roman" pitchFamily="18" charset="0"/>
                <a:cs typeface="Times New Roman" pitchFamily="18" charset="0"/>
              </a:rPr>
              <a:t> «</a:t>
            </a:r>
            <a:r>
              <a:rPr lang="ru-RU" b="1" dirty="0" err="1">
                <a:solidFill>
                  <a:schemeClr val="bg1"/>
                </a:solidFill>
                <a:latin typeface="Times New Roman" pitchFamily="18" charset="0"/>
                <a:cs typeface="Times New Roman" pitchFamily="18" charset="0"/>
              </a:rPr>
              <a:t>Умырзая</a:t>
            </a:r>
            <a:r>
              <a:rPr lang="ru-RU" b="1" dirty="0">
                <a:solidFill>
                  <a:schemeClr val="bg1"/>
                </a:solidFill>
                <a:latin typeface="Times New Roman" pitchFamily="18" charset="0"/>
                <a:cs typeface="Times New Roman" pitchFamily="18" charset="0"/>
              </a:rPr>
              <a:t>»</a:t>
            </a:r>
          </a:p>
        </p:txBody>
      </p:sp>
      <p:pic>
        <p:nvPicPr>
          <p:cNvPr id="4098" name="Picture 2" descr="D:\Desktop\Казан30.05.2023\Образцовый вокальный ансамбль Умырзая\IMG-20210419-WA00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6159" y="2556218"/>
            <a:ext cx="3744416" cy="2802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296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СО ЗВАНИЕМ  «ОБРАЗЦОВЫЙ»</a:t>
            </a:r>
            <a:endParaRPr lang="ru-RU" b="1" dirty="0">
              <a:latin typeface="Times New Roman" pitchFamily="18" charset="0"/>
              <a:cs typeface="Times New Roman" pitchFamily="18" charset="0"/>
            </a:endParaRPr>
          </a:p>
        </p:txBody>
      </p:sp>
      <p:sp>
        <p:nvSpPr>
          <p:cNvPr id="3" name="TextBox 2"/>
          <p:cNvSpPr txBox="1"/>
          <p:nvPr/>
        </p:nvSpPr>
        <p:spPr>
          <a:xfrm>
            <a:off x="-456" y="750803"/>
            <a:ext cx="3742115"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Вокальный ансамбль </a:t>
            </a:r>
            <a:r>
              <a:rPr lang="ru-RU" b="1" dirty="0" smtClean="0">
                <a:solidFill>
                  <a:schemeClr val="bg1"/>
                </a:solidFill>
                <a:latin typeface="Times New Roman" pitchFamily="18" charset="0"/>
                <a:cs typeface="Times New Roman" pitchFamily="18" charset="0"/>
              </a:rPr>
              <a:t> «</a:t>
            </a:r>
            <a:r>
              <a:rPr lang="ru-RU" b="1" dirty="0" err="1">
                <a:solidFill>
                  <a:schemeClr val="bg1"/>
                </a:solidFill>
                <a:latin typeface="Times New Roman" pitchFamily="18" charset="0"/>
                <a:cs typeface="Times New Roman" pitchFamily="18" charset="0"/>
              </a:rPr>
              <a:t>Умырзая</a:t>
            </a:r>
            <a:r>
              <a:rPr lang="ru-RU" b="1" dirty="0">
                <a:solidFill>
                  <a:schemeClr val="bg1"/>
                </a:solidFill>
                <a:latin typeface="Times New Roman" pitchFamily="18" charset="0"/>
                <a:cs typeface="Times New Roman" pitchFamily="18" charset="0"/>
              </a:rPr>
              <a:t>»</a:t>
            </a:r>
          </a:p>
        </p:txBody>
      </p:sp>
      <p:sp>
        <p:nvSpPr>
          <p:cNvPr id="4" name="Прямоугольник 3"/>
          <p:cNvSpPr/>
          <p:nvPr/>
        </p:nvSpPr>
        <p:spPr>
          <a:xfrm>
            <a:off x="107504" y="1340768"/>
            <a:ext cx="5760640" cy="5355312"/>
          </a:xfrm>
          <a:prstGeom prst="rect">
            <a:avLst/>
          </a:prstGeom>
        </p:spPr>
        <p:txBody>
          <a:bodyPr wrap="square">
            <a:spAutoFit/>
          </a:bodyPr>
          <a:lstStyle/>
          <a:p>
            <a:r>
              <a:rPr lang="ru-RU" dirty="0">
                <a:latin typeface="Times New Roman" pitchFamily="18" charset="0"/>
                <a:cs typeface="Times New Roman" pitchFamily="18" charset="0"/>
              </a:rPr>
              <a:t>-2022г. XXII Открытый республиканский телевизионный </a:t>
            </a:r>
            <a:r>
              <a:rPr lang="ru-RU" dirty="0" err="1">
                <a:latin typeface="Times New Roman" pitchFamily="18" charset="0"/>
                <a:cs typeface="Times New Roman" pitchFamily="18" charset="0"/>
              </a:rPr>
              <a:t>молодежный</a:t>
            </a:r>
            <a:r>
              <a:rPr lang="ru-RU" dirty="0">
                <a:latin typeface="Times New Roman" pitchFamily="18" charset="0"/>
                <a:cs typeface="Times New Roman" pitchFamily="18" charset="0"/>
              </a:rPr>
              <a:t> фестиваль эстрадного искусства «Созвездие- </a:t>
            </a:r>
            <a:r>
              <a:rPr lang="ru-RU" dirty="0" err="1">
                <a:latin typeface="Times New Roman" pitchFamily="18" charset="0"/>
                <a:cs typeface="Times New Roman" pitchFamily="18" charset="0"/>
              </a:rPr>
              <a:t>Йолдызлык</a:t>
            </a:r>
            <a:r>
              <a:rPr lang="ru-RU" dirty="0">
                <a:latin typeface="Times New Roman" pitchFamily="18" charset="0"/>
                <a:cs typeface="Times New Roman" pitchFamily="18" charset="0"/>
              </a:rPr>
              <a:t>», I место; </a:t>
            </a:r>
          </a:p>
          <a:p>
            <a:r>
              <a:rPr lang="ru-RU" dirty="0">
                <a:latin typeface="Times New Roman" pitchFamily="18" charset="0"/>
                <a:cs typeface="Times New Roman" pitchFamily="18" charset="0"/>
              </a:rPr>
              <a:t>-2022г. XIМ Всероссийский конкурс детского и юношеского творчества «Роза Ветров», лауреат I премии;</a:t>
            </a:r>
          </a:p>
          <a:p>
            <a:r>
              <a:rPr lang="ru-RU" dirty="0">
                <a:latin typeface="Times New Roman" pitchFamily="18" charset="0"/>
                <a:cs typeface="Times New Roman" pitchFamily="18" charset="0"/>
              </a:rPr>
              <a:t>-2022г.Международный конкурс-фестиваль инструментального, вокального, хореографического и театрального искусства «</a:t>
            </a:r>
            <a:r>
              <a:rPr lang="ru-RU" dirty="0" err="1">
                <a:latin typeface="Times New Roman" pitchFamily="18" charset="0"/>
                <a:cs typeface="Times New Roman" pitchFamily="18" charset="0"/>
              </a:rPr>
              <a:t>Tatar-Stars</a:t>
            </a:r>
            <a:r>
              <a:rPr lang="ru-RU" dirty="0">
                <a:latin typeface="Times New Roman" pitchFamily="18" charset="0"/>
                <a:cs typeface="Times New Roman" pitchFamily="18" charset="0"/>
              </a:rPr>
              <a:t>», Гран-При; </a:t>
            </a:r>
          </a:p>
          <a:p>
            <a:r>
              <a:rPr lang="ru-RU" dirty="0">
                <a:latin typeface="Times New Roman" pitchFamily="18" charset="0"/>
                <a:cs typeface="Times New Roman" pitchFamily="18" charset="0"/>
              </a:rPr>
              <a:t>-2023г. XXVI  Региональный фестиваль детского творчества «Страна поющего соловья», лауреат II степени;</a:t>
            </a:r>
          </a:p>
          <a:p>
            <a:r>
              <a:rPr lang="ru-RU" dirty="0">
                <a:latin typeface="Times New Roman" pitchFamily="18" charset="0"/>
                <a:cs typeface="Times New Roman" pitchFamily="18" charset="0"/>
              </a:rPr>
              <a:t>-2023г.Открытый Всероссийский вокальный фестиваль-конкурс «</a:t>
            </a:r>
            <a:r>
              <a:rPr lang="ru-RU" dirty="0" err="1">
                <a:latin typeface="Times New Roman" pitchFamily="18" charset="0"/>
                <a:cs typeface="Times New Roman" pitchFamily="18" charset="0"/>
              </a:rPr>
              <a:t>Чулман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тургае</a:t>
            </a:r>
            <a:r>
              <a:rPr lang="ru-RU" dirty="0">
                <a:latin typeface="Times New Roman" pitchFamily="18" charset="0"/>
                <a:cs typeface="Times New Roman" pitchFamily="18" charset="0"/>
              </a:rPr>
              <a:t>», лауреат II степени; </a:t>
            </a:r>
          </a:p>
          <a:p>
            <a:r>
              <a:rPr lang="ru-RU" dirty="0">
                <a:latin typeface="Times New Roman" pitchFamily="18" charset="0"/>
                <a:cs typeface="Times New Roman" pitchFamily="18" charset="0"/>
              </a:rPr>
              <a:t>-2023г. X Международный конкурс вокалистов «</a:t>
            </a:r>
            <a:r>
              <a:rPr lang="ru-RU" dirty="0" err="1">
                <a:latin typeface="Times New Roman" pitchFamily="18" charset="0"/>
                <a:cs typeface="Times New Roman" pitchFamily="18" charset="0"/>
              </a:rPr>
              <a:t>Сандугач</a:t>
            </a:r>
            <a:r>
              <a:rPr lang="ru-RU" dirty="0">
                <a:latin typeface="Times New Roman" pitchFamily="18" charset="0"/>
                <a:cs typeface="Times New Roman" pitchFamily="18" charset="0"/>
              </a:rPr>
              <a:t>-Соловей», лауреат I степени; </a:t>
            </a:r>
          </a:p>
          <a:p>
            <a:r>
              <a:rPr lang="ru-RU" dirty="0">
                <a:latin typeface="Times New Roman" pitchFamily="18" charset="0"/>
                <a:cs typeface="Times New Roman" pitchFamily="18" charset="0"/>
              </a:rPr>
              <a:t>-2023г. XXIII Открытый республиканский телевизионный </a:t>
            </a:r>
            <a:r>
              <a:rPr lang="ru-RU" dirty="0" err="1">
                <a:latin typeface="Times New Roman" pitchFamily="18" charset="0"/>
                <a:cs typeface="Times New Roman" pitchFamily="18" charset="0"/>
              </a:rPr>
              <a:t>молодежный</a:t>
            </a:r>
            <a:r>
              <a:rPr lang="ru-RU" dirty="0">
                <a:latin typeface="Times New Roman" pitchFamily="18" charset="0"/>
                <a:cs typeface="Times New Roman" pitchFamily="18" charset="0"/>
              </a:rPr>
              <a:t> фестиваль эстрадного искусства «Созвездие- </a:t>
            </a:r>
            <a:r>
              <a:rPr lang="ru-RU" dirty="0" err="1">
                <a:latin typeface="Times New Roman" pitchFamily="18" charset="0"/>
                <a:cs typeface="Times New Roman" pitchFamily="18" charset="0"/>
              </a:rPr>
              <a:t>Йолдызлык</a:t>
            </a:r>
            <a:r>
              <a:rPr lang="ru-RU" dirty="0">
                <a:latin typeface="Times New Roman" pitchFamily="18" charset="0"/>
                <a:cs typeface="Times New Roman" pitchFamily="18" charset="0"/>
              </a:rPr>
              <a:t>», II место</a:t>
            </a:r>
          </a:p>
        </p:txBody>
      </p:sp>
      <p:pic>
        <p:nvPicPr>
          <p:cNvPr id="5122" name="Picture 2" descr="D:\Desktop\Казан30.05.2023\Образцовый вокальный ансамбль Умырзая\IMG-20210421-WA0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1597184"/>
            <a:ext cx="3306880" cy="2474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8444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СО ЗВАНИЕМ  «ОБРАЗЦОВЫЙ»</a:t>
            </a:r>
            <a:endParaRPr lang="ru-RU" b="1" dirty="0">
              <a:latin typeface="Times New Roman" pitchFamily="18" charset="0"/>
              <a:cs typeface="Times New Roman" pitchFamily="18" charset="0"/>
            </a:endParaRPr>
          </a:p>
        </p:txBody>
      </p:sp>
      <p:sp>
        <p:nvSpPr>
          <p:cNvPr id="3" name="TextBox 2"/>
          <p:cNvSpPr txBox="1"/>
          <p:nvPr/>
        </p:nvSpPr>
        <p:spPr>
          <a:xfrm>
            <a:off x="-456" y="750803"/>
            <a:ext cx="3742115"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Вокальный ансамбль </a:t>
            </a:r>
            <a:r>
              <a:rPr lang="ru-RU" b="1" dirty="0" smtClean="0">
                <a:solidFill>
                  <a:schemeClr val="bg1"/>
                </a:solidFill>
                <a:latin typeface="Times New Roman" pitchFamily="18" charset="0"/>
                <a:cs typeface="Times New Roman" pitchFamily="18" charset="0"/>
              </a:rPr>
              <a:t> «</a:t>
            </a:r>
            <a:r>
              <a:rPr lang="ru-RU" b="1" dirty="0" err="1">
                <a:solidFill>
                  <a:schemeClr val="bg1"/>
                </a:solidFill>
                <a:latin typeface="Times New Roman" pitchFamily="18" charset="0"/>
                <a:cs typeface="Times New Roman" pitchFamily="18" charset="0"/>
              </a:rPr>
              <a:t>Умырзая</a:t>
            </a:r>
            <a:r>
              <a:rPr lang="ru-RU" b="1" dirty="0">
                <a:solidFill>
                  <a:schemeClr val="bg1"/>
                </a:solidFill>
                <a:latin typeface="Times New Roman" pitchFamily="18" charset="0"/>
                <a:cs typeface="Times New Roman" pitchFamily="18" charset="0"/>
              </a:rPr>
              <a:t>»</a:t>
            </a:r>
          </a:p>
        </p:txBody>
      </p:sp>
      <p:sp>
        <p:nvSpPr>
          <p:cNvPr id="4" name="Прямоугольник 3"/>
          <p:cNvSpPr/>
          <p:nvPr/>
        </p:nvSpPr>
        <p:spPr>
          <a:xfrm>
            <a:off x="164210" y="1268760"/>
            <a:ext cx="4968552" cy="5355312"/>
          </a:xfrm>
          <a:prstGeom prst="rect">
            <a:avLst/>
          </a:prstGeom>
        </p:spPr>
        <p:txBody>
          <a:bodyPr wrap="square">
            <a:spAutoFit/>
          </a:bodyPr>
          <a:lstStyle/>
          <a:p>
            <a:r>
              <a:rPr lang="ru-RU" dirty="0"/>
              <a:t> </a:t>
            </a:r>
            <a:r>
              <a:rPr lang="ru-RU" dirty="0" err="1">
                <a:latin typeface="Times New Roman" pitchFamily="18" charset="0"/>
                <a:cs typeface="Times New Roman" pitchFamily="18" charset="0"/>
              </a:rPr>
              <a:t>Разида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Хазиева</a:t>
            </a:r>
            <a:r>
              <a:rPr lang="ru-RU" dirty="0">
                <a:latin typeface="Times New Roman" pitchFamily="18" charset="0"/>
                <a:cs typeface="Times New Roman" pitchFamily="18" charset="0"/>
              </a:rPr>
              <a:t> активно и тесно работает с талантливыми детьми, с их родителями, </a:t>
            </a:r>
            <a:r>
              <a:rPr lang="ru-RU" dirty="0" err="1">
                <a:latin typeface="Times New Roman" pitchFamily="18" charset="0"/>
                <a:cs typeface="Times New Roman" pitchFamily="18" charset="0"/>
              </a:rPr>
              <a:t>одаренной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молодежью</a:t>
            </a:r>
            <a:r>
              <a:rPr lang="ru-RU" dirty="0">
                <a:latin typeface="Times New Roman" pitchFamily="18" charset="0"/>
                <a:cs typeface="Times New Roman" pitchFamily="18" charset="0"/>
              </a:rPr>
              <a:t>, систематически оказывает методическую, практическую помощь коллегам. </a:t>
            </a:r>
            <a:r>
              <a:rPr lang="ru-RU" dirty="0" err="1">
                <a:latin typeface="Times New Roman" pitchFamily="18" charset="0"/>
                <a:cs typeface="Times New Roman" pitchFamily="18" charset="0"/>
              </a:rPr>
              <a:t>Хазиева</a:t>
            </a:r>
            <a:r>
              <a:rPr lang="ru-RU" dirty="0">
                <a:latin typeface="Times New Roman" pitchFamily="18" charset="0"/>
                <a:cs typeface="Times New Roman" pitchFamily="18" charset="0"/>
              </a:rPr>
              <a:t> Р.И. активно внедряет в свою работу творческие встречи, мастер классы с именитыми мастерами по вокалу, постоянно воспитывая глубокую любовь, уважение к татарскому искусству, культуре исполнения татарских народных, классических, песен у своих  маленьких, молодых и «больших» учеников. Для развития, расширения репертуарного, исполнительского мастерства, для творческого роста  своих учеников, активно ищет, контактирует, поддерживает связь с известными исполнителями, педагогами, деятелями культуры и искусств Республики Татарстан, активно участвует в конкурсных программах района, </a:t>
            </a:r>
            <a:r>
              <a:rPr lang="ru-RU" dirty="0" smtClean="0">
                <a:latin typeface="Times New Roman" pitchFamily="18" charset="0"/>
                <a:cs typeface="Times New Roman" pitchFamily="18" charset="0"/>
              </a:rPr>
              <a:t>республики.</a:t>
            </a:r>
            <a:endParaRPr lang="ru-RU" dirty="0">
              <a:latin typeface="Times New Roman" pitchFamily="18" charset="0"/>
              <a:cs typeface="Times New Roman" pitchFamily="18" charset="0"/>
            </a:endParaRPr>
          </a:p>
        </p:txBody>
      </p:sp>
      <p:pic>
        <p:nvPicPr>
          <p:cNvPr id="6146" name="Picture 2" descr="D:\Desktop\Казан30.05.2023\Образцовый вокальный ансамбль Умырзая\День Победы 09.05.20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4061" y="2476084"/>
            <a:ext cx="3920886" cy="2940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73773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СО ЗВАНИЕМ  «ОБРАЗЦОВЫЙ»</a:t>
            </a:r>
            <a:endParaRPr lang="ru-RU" b="1" dirty="0">
              <a:latin typeface="Times New Roman" pitchFamily="18" charset="0"/>
              <a:cs typeface="Times New Roman" pitchFamily="18" charset="0"/>
            </a:endParaRPr>
          </a:p>
        </p:txBody>
      </p:sp>
      <p:sp>
        <p:nvSpPr>
          <p:cNvPr id="3" name="TextBox 2"/>
          <p:cNvSpPr txBox="1"/>
          <p:nvPr/>
        </p:nvSpPr>
        <p:spPr>
          <a:xfrm>
            <a:off x="-456" y="750803"/>
            <a:ext cx="3742115"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Вокальный ансамбль </a:t>
            </a:r>
            <a:r>
              <a:rPr lang="ru-RU" b="1" dirty="0" smtClean="0">
                <a:solidFill>
                  <a:schemeClr val="bg1"/>
                </a:solidFill>
                <a:latin typeface="Times New Roman" pitchFamily="18" charset="0"/>
                <a:cs typeface="Times New Roman" pitchFamily="18" charset="0"/>
              </a:rPr>
              <a:t> «</a:t>
            </a:r>
            <a:r>
              <a:rPr lang="ru-RU" b="1" dirty="0" err="1">
                <a:solidFill>
                  <a:schemeClr val="bg1"/>
                </a:solidFill>
                <a:latin typeface="Times New Roman" pitchFamily="18" charset="0"/>
                <a:cs typeface="Times New Roman" pitchFamily="18" charset="0"/>
              </a:rPr>
              <a:t>Умырзая</a:t>
            </a:r>
            <a:r>
              <a:rPr lang="ru-RU" b="1" dirty="0">
                <a:solidFill>
                  <a:schemeClr val="bg1"/>
                </a:solidFill>
                <a:latin typeface="Times New Roman" pitchFamily="18" charset="0"/>
                <a:cs typeface="Times New Roman" pitchFamily="18" charset="0"/>
              </a:rPr>
              <a:t>»</a:t>
            </a:r>
          </a:p>
        </p:txBody>
      </p:sp>
      <p:sp>
        <p:nvSpPr>
          <p:cNvPr id="4" name="Прямоугольник 3"/>
          <p:cNvSpPr/>
          <p:nvPr/>
        </p:nvSpPr>
        <p:spPr>
          <a:xfrm>
            <a:off x="24555" y="1268760"/>
            <a:ext cx="5339533" cy="5632311"/>
          </a:xfrm>
          <a:prstGeom prst="rect">
            <a:avLst/>
          </a:prstGeom>
        </p:spPr>
        <p:txBody>
          <a:bodyPr wrap="square">
            <a:spAutoFit/>
          </a:bodyPr>
          <a:lstStyle/>
          <a:p>
            <a:r>
              <a:rPr lang="ru-RU" dirty="0">
                <a:latin typeface="Times New Roman" pitchFamily="18" charset="0"/>
                <a:cs typeface="Times New Roman" pitchFamily="18" charset="0"/>
              </a:rPr>
              <a:t>Она тесно сотрудничает с  педагогами и мастерами вокального искусства не только района, но и республики. Свои мастер-классы с коллективом преподавателя </a:t>
            </a:r>
            <a:r>
              <a:rPr lang="ru-RU" dirty="0" err="1">
                <a:latin typeface="Times New Roman" pitchFamily="18" charset="0"/>
                <a:cs typeface="Times New Roman" pitchFamily="18" charset="0"/>
              </a:rPr>
              <a:t>Хазиевой</a:t>
            </a:r>
            <a:r>
              <a:rPr lang="ru-RU" dirty="0">
                <a:latin typeface="Times New Roman" pitchFamily="18" charset="0"/>
                <a:cs typeface="Times New Roman" pitchFamily="18" charset="0"/>
              </a:rPr>
              <a:t> Р.И. провели заслуженная артистка Республики Татарстан, хормейстер Государственного ансамбля песни и танца Республики Татарстан - Гараева В.Х.(город Казань), педагог-вокалист Гарипова Г.А., заслуженный работник культуры Республики Татарстан - </a:t>
            </a:r>
            <a:r>
              <a:rPr lang="ru-RU" dirty="0" err="1">
                <a:latin typeface="Times New Roman" pitchFamily="18" charset="0"/>
                <a:cs typeface="Times New Roman" pitchFamily="18" charset="0"/>
              </a:rPr>
              <a:t>Шарифуллина</a:t>
            </a:r>
            <a:r>
              <a:rPr lang="ru-RU" dirty="0">
                <a:latin typeface="Times New Roman" pitchFamily="18" charset="0"/>
                <a:cs typeface="Times New Roman" pitchFamily="18" charset="0"/>
              </a:rPr>
              <a:t> Н.С.(город Азнакаево)</a:t>
            </a:r>
          </a:p>
          <a:p>
            <a:r>
              <a:rPr lang="ru-RU" dirty="0">
                <a:latin typeface="Times New Roman" pitchFamily="18" charset="0"/>
                <a:cs typeface="Times New Roman" pitchFamily="18" charset="0"/>
              </a:rPr>
              <a:t>     Среди коллег, родителей и общественности района она пользуется большим уважением. За свои успехи в работе она неоднократно награждалась дипломами и </a:t>
            </a:r>
            <a:r>
              <a:rPr lang="ru-RU" dirty="0" err="1">
                <a:latin typeface="Times New Roman" pitchFamily="18" charset="0"/>
                <a:cs typeface="Times New Roman" pitchFamily="18" charset="0"/>
              </a:rPr>
              <a:t>почетными</a:t>
            </a:r>
            <a:r>
              <a:rPr lang="ru-RU" dirty="0">
                <a:latin typeface="Times New Roman" pitchFamily="18" charset="0"/>
                <a:cs typeface="Times New Roman" pitchFamily="18" charset="0"/>
              </a:rPr>
              <a:t> грамотами вышестоящих органов:</a:t>
            </a:r>
          </a:p>
          <a:p>
            <a:r>
              <a:rPr lang="ru-RU" dirty="0">
                <a:latin typeface="Times New Roman" pitchFamily="18" charset="0"/>
                <a:cs typeface="Times New Roman" pitchFamily="18" charset="0"/>
              </a:rPr>
              <a:t>-2017 г. Благодарственное письмо Международного конкурса «</a:t>
            </a:r>
            <a:r>
              <a:rPr lang="ru-RU" dirty="0" err="1">
                <a:latin typeface="Times New Roman" pitchFamily="18" charset="0"/>
                <a:cs typeface="Times New Roman" pitchFamily="18" charset="0"/>
              </a:rPr>
              <a:t>Веселый</a:t>
            </a:r>
            <a:r>
              <a:rPr lang="ru-RU" dirty="0">
                <a:latin typeface="Times New Roman" pitchFamily="18" charset="0"/>
                <a:cs typeface="Times New Roman" pitchFamily="18" charset="0"/>
              </a:rPr>
              <a:t> калейдоскоп»;</a:t>
            </a:r>
          </a:p>
          <a:p>
            <a:r>
              <a:rPr lang="ru-RU" dirty="0">
                <a:latin typeface="Times New Roman" pitchFamily="18" charset="0"/>
                <a:cs typeface="Times New Roman" pitchFamily="18" charset="0"/>
              </a:rPr>
              <a:t>-2017г.Благодарственные письма  от редакции Всероссийского издания СМИ «Альманах педагога»;</a:t>
            </a:r>
          </a:p>
        </p:txBody>
      </p:sp>
      <p:pic>
        <p:nvPicPr>
          <p:cNvPr id="7170" name="Picture 2" descr="D:\Desktop\Казан30.05.2023\Образцовый вокальный ансамбль Умырзая\Созвездие - Йолдызлык 07.03.2023.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2615421"/>
            <a:ext cx="3540087" cy="2359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6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СО ЗВАНИЕМ  «ОБРАЗЦОВЫЙ»</a:t>
            </a:r>
            <a:endParaRPr lang="ru-RU" b="1" dirty="0">
              <a:latin typeface="Times New Roman" pitchFamily="18" charset="0"/>
              <a:cs typeface="Times New Roman" pitchFamily="18" charset="0"/>
            </a:endParaRPr>
          </a:p>
        </p:txBody>
      </p:sp>
      <p:sp>
        <p:nvSpPr>
          <p:cNvPr id="3" name="TextBox 2"/>
          <p:cNvSpPr txBox="1"/>
          <p:nvPr/>
        </p:nvSpPr>
        <p:spPr>
          <a:xfrm>
            <a:off x="-456" y="750803"/>
            <a:ext cx="3742115"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Вокальный ансамбль </a:t>
            </a:r>
            <a:r>
              <a:rPr lang="ru-RU" b="1" dirty="0" smtClean="0">
                <a:solidFill>
                  <a:schemeClr val="bg1"/>
                </a:solidFill>
                <a:latin typeface="Times New Roman" pitchFamily="18" charset="0"/>
                <a:cs typeface="Times New Roman" pitchFamily="18" charset="0"/>
              </a:rPr>
              <a:t> «</a:t>
            </a:r>
            <a:r>
              <a:rPr lang="ru-RU" b="1" dirty="0" err="1">
                <a:solidFill>
                  <a:schemeClr val="bg1"/>
                </a:solidFill>
                <a:latin typeface="Times New Roman" pitchFamily="18" charset="0"/>
                <a:cs typeface="Times New Roman" pitchFamily="18" charset="0"/>
              </a:rPr>
              <a:t>Умырзая</a:t>
            </a:r>
            <a:r>
              <a:rPr lang="ru-RU" b="1" dirty="0">
                <a:solidFill>
                  <a:schemeClr val="bg1"/>
                </a:solidFill>
                <a:latin typeface="Times New Roman" pitchFamily="18" charset="0"/>
                <a:cs typeface="Times New Roman" pitchFamily="18" charset="0"/>
              </a:rPr>
              <a:t>»</a:t>
            </a:r>
          </a:p>
        </p:txBody>
      </p:sp>
      <p:sp>
        <p:nvSpPr>
          <p:cNvPr id="4" name="Прямоугольник 3"/>
          <p:cNvSpPr/>
          <p:nvPr/>
        </p:nvSpPr>
        <p:spPr>
          <a:xfrm>
            <a:off x="107504" y="1484784"/>
            <a:ext cx="5238328" cy="4801314"/>
          </a:xfrm>
          <a:prstGeom prst="rect">
            <a:avLst/>
          </a:prstGeom>
        </p:spPr>
        <p:txBody>
          <a:bodyPr wrap="square">
            <a:spAutoFit/>
          </a:bodyPr>
          <a:lstStyle/>
          <a:p>
            <a:r>
              <a:rPr lang="ru-RU" dirty="0">
                <a:latin typeface="Times New Roman" pitchFamily="18" charset="0"/>
                <a:cs typeface="Times New Roman" pitchFamily="18" charset="0"/>
              </a:rPr>
              <a:t>-2017г.Благодарственные письма Международного фестиваль– конкурса молодых исполнителей «</a:t>
            </a:r>
            <a:r>
              <a:rPr lang="ru-RU" dirty="0" err="1">
                <a:latin typeface="Times New Roman" pitchFamily="18" charset="0"/>
                <a:cs typeface="Times New Roman" pitchFamily="18" charset="0"/>
              </a:rPr>
              <a:t>Челны</a:t>
            </a:r>
            <a:r>
              <a:rPr lang="ru-RU" dirty="0">
                <a:latin typeface="Times New Roman" pitchFamily="18" charset="0"/>
                <a:cs typeface="Times New Roman" pitchFamily="18" charset="0"/>
              </a:rPr>
              <a:t> собирает друзей»;</a:t>
            </a:r>
          </a:p>
          <a:p>
            <a:r>
              <a:rPr lang="ru-RU" dirty="0">
                <a:latin typeface="Times New Roman" pitchFamily="18" charset="0"/>
                <a:cs typeface="Times New Roman" pitchFamily="18" charset="0"/>
              </a:rPr>
              <a:t>-2018г.Благодарственные письма Международного фестиваль– конкурса молодых исполнителей «</a:t>
            </a:r>
            <a:r>
              <a:rPr lang="ru-RU" dirty="0" err="1">
                <a:latin typeface="Times New Roman" pitchFamily="18" charset="0"/>
                <a:cs typeface="Times New Roman" pitchFamily="18" charset="0"/>
              </a:rPr>
              <a:t>Челны</a:t>
            </a:r>
            <a:r>
              <a:rPr lang="ru-RU" dirty="0">
                <a:latin typeface="Times New Roman" pitchFamily="18" charset="0"/>
                <a:cs typeface="Times New Roman" pitchFamily="18" charset="0"/>
              </a:rPr>
              <a:t> собирает друзей»; </a:t>
            </a:r>
          </a:p>
          <a:p>
            <a:r>
              <a:rPr lang="ru-RU" dirty="0">
                <a:latin typeface="Times New Roman" pitchFamily="18" charset="0"/>
                <a:cs typeface="Times New Roman" pitchFamily="18" charset="0"/>
              </a:rPr>
              <a:t>-2018г.Благодарственное письмо I Международного фестиваль конкурса имени </a:t>
            </a:r>
            <a:r>
              <a:rPr lang="ru-RU" dirty="0" err="1">
                <a:latin typeface="Times New Roman" pitchFamily="18" charset="0"/>
                <a:cs typeface="Times New Roman" pitchFamily="18" charset="0"/>
              </a:rPr>
              <a:t>Альфии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Авзаловой</a:t>
            </a:r>
            <a:r>
              <a:rPr lang="ru-RU" dirty="0">
                <a:latin typeface="Times New Roman" pitchFamily="18" charset="0"/>
                <a:cs typeface="Times New Roman" pitchFamily="18" charset="0"/>
              </a:rPr>
              <a:t>;</a:t>
            </a:r>
          </a:p>
          <a:p>
            <a:r>
              <a:rPr lang="ru-RU" dirty="0">
                <a:latin typeface="Times New Roman" pitchFamily="18" charset="0"/>
                <a:cs typeface="Times New Roman" pitchFamily="18" charset="0"/>
              </a:rPr>
              <a:t>-2018 </a:t>
            </a:r>
            <a:r>
              <a:rPr lang="ru-RU" dirty="0" err="1">
                <a:latin typeface="Times New Roman" pitchFamily="18" charset="0"/>
                <a:cs typeface="Times New Roman" pitchFamily="18" charset="0"/>
              </a:rPr>
              <a:t>г.Почетная</a:t>
            </a:r>
            <a:r>
              <a:rPr lang="ru-RU" dirty="0">
                <a:latin typeface="Times New Roman" pitchFamily="18" charset="0"/>
                <a:cs typeface="Times New Roman" pitchFamily="18" charset="0"/>
              </a:rPr>
              <a:t> грамота, МБОУДО ДШИ;</a:t>
            </a:r>
          </a:p>
          <a:p>
            <a:r>
              <a:rPr lang="ru-RU" dirty="0">
                <a:latin typeface="Times New Roman" pitchFamily="18" charset="0"/>
                <a:cs typeface="Times New Roman" pitchFamily="18" charset="0"/>
              </a:rPr>
              <a:t>-2019 </a:t>
            </a:r>
            <a:r>
              <a:rPr lang="ru-RU" dirty="0" err="1">
                <a:latin typeface="Times New Roman" pitchFamily="18" charset="0"/>
                <a:cs typeface="Times New Roman" pitchFamily="18" charset="0"/>
              </a:rPr>
              <a:t>г.Диплом</a:t>
            </a:r>
            <a:r>
              <a:rPr lang="ru-RU" dirty="0">
                <a:latin typeface="Times New Roman" pitchFamily="18" charset="0"/>
                <a:cs typeface="Times New Roman" pitchFamily="18" charset="0"/>
              </a:rPr>
              <a:t> « Лучшему педагогу» Международного фестиваль–конкурса «</a:t>
            </a:r>
            <a:r>
              <a:rPr lang="ru-RU" dirty="0" err="1">
                <a:latin typeface="Times New Roman" pitchFamily="18" charset="0"/>
                <a:cs typeface="Times New Roman" pitchFamily="18" charset="0"/>
              </a:rPr>
              <a:t>Челны</a:t>
            </a:r>
            <a:r>
              <a:rPr lang="ru-RU" dirty="0">
                <a:latin typeface="Times New Roman" pitchFamily="18" charset="0"/>
                <a:cs typeface="Times New Roman" pitchFamily="18" charset="0"/>
              </a:rPr>
              <a:t> собирает друзей»;</a:t>
            </a:r>
          </a:p>
          <a:p>
            <a:r>
              <a:rPr lang="ru-RU" dirty="0">
                <a:latin typeface="Times New Roman" pitchFamily="18" charset="0"/>
                <a:cs typeface="Times New Roman" pitchFamily="18" charset="0"/>
              </a:rPr>
              <a:t>-2019 </a:t>
            </a:r>
            <a:r>
              <a:rPr lang="ru-RU" dirty="0" err="1">
                <a:latin typeface="Times New Roman" pitchFamily="18" charset="0"/>
                <a:cs typeface="Times New Roman" pitchFamily="18" charset="0"/>
              </a:rPr>
              <a:t>г.Благодарственное</a:t>
            </a:r>
            <a:r>
              <a:rPr lang="ru-RU" dirty="0">
                <a:latin typeface="Times New Roman" pitchFamily="18" charset="0"/>
                <a:cs typeface="Times New Roman" pitchFamily="18" charset="0"/>
              </a:rPr>
              <a:t> письмо Фонда духовного возрождения «</a:t>
            </a:r>
            <a:r>
              <a:rPr lang="ru-RU" dirty="0" err="1">
                <a:latin typeface="Times New Roman" pitchFamily="18" charset="0"/>
                <a:cs typeface="Times New Roman" pitchFamily="18" charset="0"/>
              </a:rPr>
              <a:t>Рухият</a:t>
            </a:r>
            <a:r>
              <a:rPr lang="ru-RU" dirty="0">
                <a:latin typeface="Times New Roman" pitchFamily="18" charset="0"/>
                <a:cs typeface="Times New Roman" pitchFamily="18" charset="0"/>
              </a:rPr>
              <a:t>»;</a:t>
            </a:r>
          </a:p>
          <a:p>
            <a:r>
              <a:rPr lang="ru-RU" dirty="0">
                <a:latin typeface="Times New Roman" pitchFamily="18" charset="0"/>
                <a:cs typeface="Times New Roman" pitchFamily="18" charset="0"/>
              </a:rPr>
              <a:t>-2019г.Благодарственные письма Международного фестиваль– конкурса молодых исполнителей «</a:t>
            </a:r>
            <a:r>
              <a:rPr lang="ru-RU" dirty="0" err="1">
                <a:latin typeface="Times New Roman" pitchFamily="18" charset="0"/>
                <a:cs typeface="Times New Roman" pitchFamily="18" charset="0"/>
              </a:rPr>
              <a:t>Челны</a:t>
            </a:r>
            <a:r>
              <a:rPr lang="ru-RU" dirty="0">
                <a:latin typeface="Times New Roman" pitchFamily="18" charset="0"/>
                <a:cs typeface="Times New Roman" pitchFamily="18" charset="0"/>
              </a:rPr>
              <a:t> собирает друзей»;</a:t>
            </a:r>
          </a:p>
        </p:txBody>
      </p:sp>
      <p:pic>
        <p:nvPicPr>
          <p:cNvPr id="8194" name="Picture 2" descr="D:\Desktop\Казан30.05.2023\Образцовый вокальный ансамбль Умырзая\Созвездие - Йолдызлык 2023.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5287" y="2276872"/>
            <a:ext cx="3709350" cy="278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41474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057" y="1201278"/>
            <a:ext cx="8568952" cy="5632311"/>
          </a:xfrm>
          <a:prstGeom prst="rect">
            <a:avLst/>
          </a:prstGeom>
        </p:spPr>
        <p:txBody>
          <a:bodyPr wrap="square">
            <a:spAutoFit/>
          </a:bodyPr>
          <a:lstStyle/>
          <a:p>
            <a:pPr algn="just"/>
            <a:r>
              <a:rPr lang="ru-RU" dirty="0">
                <a:latin typeface="Times New Roman" pitchFamily="18" charset="0"/>
                <a:cs typeface="Times New Roman" pitchFamily="18" charset="0"/>
              </a:rPr>
              <a:t>-2020г</a:t>
            </a:r>
            <a:r>
              <a:rPr lang="ru-RU" dirty="0" smtClean="0">
                <a:latin typeface="Times New Roman" pitchFamily="18" charset="0"/>
                <a:cs typeface="Times New Roman" pitchFamily="18" charset="0"/>
              </a:rPr>
              <a:t>. Благодарственное </a:t>
            </a:r>
            <a:r>
              <a:rPr lang="ru-RU" dirty="0">
                <a:latin typeface="Times New Roman" pitchFamily="18" charset="0"/>
                <a:cs typeface="Times New Roman" pitchFamily="18" charset="0"/>
              </a:rPr>
              <a:t>письмо II Международного фестиваль конкурса имени </a:t>
            </a:r>
            <a:r>
              <a:rPr lang="ru-RU" dirty="0" err="1">
                <a:latin typeface="Times New Roman" pitchFamily="18" charset="0"/>
                <a:cs typeface="Times New Roman" pitchFamily="18" charset="0"/>
              </a:rPr>
              <a:t>Альфии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Авзаловой</a:t>
            </a:r>
            <a:r>
              <a:rPr lang="ru-RU"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-2021г</a:t>
            </a:r>
            <a:r>
              <a:rPr lang="ru-RU" dirty="0" smtClean="0">
                <a:latin typeface="Times New Roman" pitchFamily="18" charset="0"/>
                <a:cs typeface="Times New Roman" pitchFamily="18" charset="0"/>
              </a:rPr>
              <a:t>. Благодарственное </a:t>
            </a:r>
            <a:r>
              <a:rPr lang="ru-RU" dirty="0">
                <a:latin typeface="Times New Roman" pitchFamily="18" charset="0"/>
                <a:cs typeface="Times New Roman" pitchFamily="18" charset="0"/>
              </a:rPr>
              <a:t>письмо XIII Всероссийского конкурса детского и юношеского «Роза Ветров»; </a:t>
            </a:r>
          </a:p>
          <a:p>
            <a:pPr algn="just"/>
            <a:r>
              <a:rPr lang="ru-RU" dirty="0">
                <a:latin typeface="Times New Roman" pitchFamily="18" charset="0"/>
                <a:cs typeface="Times New Roman" pitchFamily="18" charset="0"/>
              </a:rPr>
              <a:t>-2021г</a:t>
            </a:r>
            <a:r>
              <a:rPr lang="ru-RU" dirty="0" smtClean="0">
                <a:latin typeface="Times New Roman" pitchFamily="18" charset="0"/>
                <a:cs typeface="Times New Roman" pitchFamily="18" charset="0"/>
              </a:rPr>
              <a:t>. Благодарственное </a:t>
            </a:r>
            <a:r>
              <a:rPr lang="ru-RU" dirty="0">
                <a:latin typeface="Times New Roman" pitchFamily="18" charset="0"/>
                <a:cs typeface="Times New Roman" pitchFamily="18" charset="0"/>
              </a:rPr>
              <a:t>письмо Всероссийского конкурса искусств «Будущее России»; </a:t>
            </a:r>
          </a:p>
          <a:p>
            <a:pPr algn="just"/>
            <a:r>
              <a:rPr lang="ru-RU" dirty="0">
                <a:latin typeface="Times New Roman" pitchFamily="18" charset="0"/>
                <a:cs typeface="Times New Roman" pitchFamily="18" charset="0"/>
              </a:rPr>
              <a:t>-2021г</a:t>
            </a:r>
            <a:r>
              <a:rPr lang="ru-RU" dirty="0" smtClean="0">
                <a:latin typeface="Times New Roman" pitchFamily="18" charset="0"/>
                <a:cs typeface="Times New Roman" pitchFamily="18" charset="0"/>
              </a:rPr>
              <a:t>. Благодарственное </a:t>
            </a:r>
            <a:r>
              <a:rPr lang="ru-RU" dirty="0">
                <a:latin typeface="Times New Roman" pitchFamily="18" charset="0"/>
                <a:cs typeface="Times New Roman" pitchFamily="18" charset="0"/>
              </a:rPr>
              <a:t>письмо II Международного фестиваль конкурса имени </a:t>
            </a:r>
            <a:r>
              <a:rPr lang="ru-RU" dirty="0" err="1">
                <a:latin typeface="Times New Roman" pitchFamily="18" charset="0"/>
                <a:cs typeface="Times New Roman" pitchFamily="18" charset="0"/>
              </a:rPr>
              <a:t>Альфии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Авзаловой</a:t>
            </a:r>
            <a:r>
              <a:rPr lang="ru-RU"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-2022г</a:t>
            </a:r>
            <a:r>
              <a:rPr lang="ru-RU" dirty="0" smtClean="0">
                <a:latin typeface="Times New Roman" pitchFamily="18" charset="0"/>
                <a:cs typeface="Times New Roman" pitchFamily="18" charset="0"/>
              </a:rPr>
              <a:t>. Благодарственное </a:t>
            </a:r>
            <a:r>
              <a:rPr lang="ru-RU" dirty="0">
                <a:latin typeface="Times New Roman" pitchFamily="18" charset="0"/>
                <a:cs typeface="Times New Roman" pitchFamily="18" charset="0"/>
              </a:rPr>
              <a:t>письмо Фонда духовного возрождения «</a:t>
            </a:r>
            <a:r>
              <a:rPr lang="ru-RU" dirty="0" err="1">
                <a:latin typeface="Times New Roman" pitchFamily="18" charset="0"/>
                <a:cs typeface="Times New Roman" pitchFamily="18" charset="0"/>
              </a:rPr>
              <a:t>Рухият</a:t>
            </a:r>
            <a:r>
              <a:rPr lang="ru-RU"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-2022г</a:t>
            </a:r>
            <a:r>
              <a:rPr lang="ru-RU" dirty="0" smtClean="0">
                <a:latin typeface="Times New Roman" pitchFamily="18" charset="0"/>
                <a:cs typeface="Times New Roman" pitchFamily="18" charset="0"/>
              </a:rPr>
              <a:t>. Благодарственное </a:t>
            </a:r>
            <a:r>
              <a:rPr lang="ru-RU" dirty="0">
                <a:latin typeface="Times New Roman" pitchFamily="18" charset="0"/>
                <a:cs typeface="Times New Roman" pitchFamily="18" charset="0"/>
              </a:rPr>
              <a:t>письмо Открытого Всероссийского вокального фестиваль-конкурса «</a:t>
            </a:r>
            <a:r>
              <a:rPr lang="ru-RU" dirty="0" err="1">
                <a:latin typeface="Times New Roman" pitchFamily="18" charset="0"/>
                <a:cs typeface="Times New Roman" pitchFamily="18" charset="0"/>
              </a:rPr>
              <a:t>Чулман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тургае</a:t>
            </a:r>
            <a:r>
              <a:rPr lang="ru-RU" dirty="0">
                <a:latin typeface="Times New Roman" pitchFamily="18" charset="0"/>
                <a:cs typeface="Times New Roman" pitchFamily="18" charset="0"/>
              </a:rPr>
              <a:t>»; </a:t>
            </a:r>
          </a:p>
          <a:p>
            <a:pPr algn="just"/>
            <a:r>
              <a:rPr lang="ru-RU" dirty="0">
                <a:latin typeface="Times New Roman" pitchFamily="18" charset="0"/>
                <a:cs typeface="Times New Roman" pitchFamily="18" charset="0"/>
              </a:rPr>
              <a:t>-2022г</a:t>
            </a:r>
            <a:r>
              <a:rPr lang="ru-RU" dirty="0" smtClean="0">
                <a:latin typeface="Times New Roman" pitchFamily="18" charset="0"/>
                <a:cs typeface="Times New Roman" pitchFamily="18" charset="0"/>
              </a:rPr>
              <a:t>. Благодарственное </a:t>
            </a:r>
            <a:r>
              <a:rPr lang="ru-RU" dirty="0">
                <a:latin typeface="Times New Roman" pitchFamily="18" charset="0"/>
                <a:cs typeface="Times New Roman" pitchFamily="18" charset="0"/>
              </a:rPr>
              <a:t>письмо XIV Всероссийского конкурса детского и юношеского творчества «Роза Ветров»;</a:t>
            </a:r>
          </a:p>
          <a:p>
            <a:pPr algn="just"/>
            <a:r>
              <a:rPr lang="ru-RU" dirty="0">
                <a:latin typeface="Times New Roman" pitchFamily="18" charset="0"/>
                <a:cs typeface="Times New Roman" pitchFamily="18" charset="0"/>
              </a:rPr>
              <a:t>-2022г</a:t>
            </a:r>
            <a:r>
              <a:rPr lang="ru-RU" dirty="0" smtClean="0">
                <a:latin typeface="Times New Roman" pitchFamily="18" charset="0"/>
                <a:cs typeface="Times New Roman" pitchFamily="18" charset="0"/>
              </a:rPr>
              <a:t>. Благодарственное </a:t>
            </a:r>
            <a:r>
              <a:rPr lang="ru-RU" dirty="0">
                <a:latin typeface="Times New Roman" pitchFamily="18" charset="0"/>
                <a:cs typeface="Times New Roman" pitchFamily="18" charset="0"/>
              </a:rPr>
              <a:t>письмо Международного конкурса-фестиваля инструментального, вокального, хореографического и театрального искусства  «</a:t>
            </a:r>
            <a:r>
              <a:rPr lang="ru-RU" dirty="0" err="1">
                <a:latin typeface="Times New Roman" pitchFamily="18" charset="0"/>
                <a:cs typeface="Times New Roman" pitchFamily="18" charset="0"/>
              </a:rPr>
              <a:t>Tatar-Stars</a:t>
            </a:r>
            <a:r>
              <a:rPr lang="ru-RU"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-2022г.«Лучший руководитель» Международного конкурса-фестиваля инструментального, вокального, хореографического и театрального искусства  «</a:t>
            </a:r>
            <a:r>
              <a:rPr lang="ru-RU" dirty="0" err="1">
                <a:latin typeface="Times New Roman" pitchFamily="18" charset="0"/>
                <a:cs typeface="Times New Roman" pitchFamily="18" charset="0"/>
              </a:rPr>
              <a:t>Tatar-Stars</a:t>
            </a:r>
            <a:r>
              <a:rPr lang="ru-RU" dirty="0">
                <a:latin typeface="Times New Roman" pitchFamily="18" charset="0"/>
                <a:cs typeface="Times New Roman" pitchFamily="18" charset="0"/>
              </a:rPr>
              <a:t>»;</a:t>
            </a:r>
          </a:p>
          <a:p>
            <a:r>
              <a:rPr lang="ru-RU" dirty="0">
                <a:latin typeface="Times New Roman" pitchFamily="18" charset="0"/>
                <a:cs typeface="Times New Roman" pitchFamily="18" charset="0"/>
              </a:rPr>
              <a:t> </a:t>
            </a:r>
          </a:p>
        </p:txBody>
      </p:sp>
      <p:sp>
        <p:nvSpPr>
          <p:cNvPr id="3" name="Прямоугольник 2"/>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СО ЗВАНИЕМ  «ОБРАЗЦОВЫЙ»</a:t>
            </a:r>
            <a:endParaRPr lang="ru-RU" b="1" dirty="0">
              <a:latin typeface="Times New Roman" pitchFamily="18" charset="0"/>
              <a:cs typeface="Times New Roman" pitchFamily="18" charset="0"/>
            </a:endParaRPr>
          </a:p>
        </p:txBody>
      </p:sp>
      <p:sp>
        <p:nvSpPr>
          <p:cNvPr id="4" name="TextBox 3"/>
          <p:cNvSpPr txBox="1"/>
          <p:nvPr/>
        </p:nvSpPr>
        <p:spPr>
          <a:xfrm>
            <a:off x="-456" y="750803"/>
            <a:ext cx="3742115"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Вокальный ансамбль </a:t>
            </a:r>
            <a:r>
              <a:rPr lang="ru-RU" b="1" dirty="0" smtClean="0">
                <a:solidFill>
                  <a:schemeClr val="bg1"/>
                </a:solidFill>
                <a:latin typeface="Times New Roman" pitchFamily="18" charset="0"/>
                <a:cs typeface="Times New Roman" pitchFamily="18" charset="0"/>
              </a:rPr>
              <a:t> «</a:t>
            </a:r>
            <a:r>
              <a:rPr lang="ru-RU" b="1" dirty="0" err="1">
                <a:solidFill>
                  <a:schemeClr val="bg1"/>
                </a:solidFill>
                <a:latin typeface="Times New Roman" pitchFamily="18" charset="0"/>
                <a:cs typeface="Times New Roman" pitchFamily="18" charset="0"/>
              </a:rPr>
              <a:t>Умырзая</a:t>
            </a:r>
            <a:r>
              <a:rPr lang="ru-RU"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37543897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СО ЗВАНИЕМ  «ОБРАЗЦОВЫЙ»</a:t>
            </a:r>
            <a:endParaRPr lang="ru-RU" b="1" dirty="0">
              <a:latin typeface="Times New Roman" pitchFamily="18" charset="0"/>
              <a:cs typeface="Times New Roman" pitchFamily="18" charset="0"/>
            </a:endParaRPr>
          </a:p>
        </p:txBody>
      </p:sp>
      <p:sp>
        <p:nvSpPr>
          <p:cNvPr id="3" name="TextBox 2"/>
          <p:cNvSpPr txBox="1"/>
          <p:nvPr/>
        </p:nvSpPr>
        <p:spPr>
          <a:xfrm>
            <a:off x="-456" y="750803"/>
            <a:ext cx="3742115"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Вокальный ансамбль </a:t>
            </a:r>
            <a:r>
              <a:rPr lang="ru-RU" b="1" dirty="0" smtClean="0">
                <a:solidFill>
                  <a:schemeClr val="bg1"/>
                </a:solidFill>
                <a:latin typeface="Times New Roman" pitchFamily="18" charset="0"/>
                <a:cs typeface="Times New Roman" pitchFamily="18" charset="0"/>
              </a:rPr>
              <a:t> «</a:t>
            </a:r>
            <a:r>
              <a:rPr lang="ru-RU" b="1" dirty="0" err="1">
                <a:solidFill>
                  <a:schemeClr val="bg1"/>
                </a:solidFill>
                <a:latin typeface="Times New Roman" pitchFamily="18" charset="0"/>
                <a:cs typeface="Times New Roman" pitchFamily="18" charset="0"/>
              </a:rPr>
              <a:t>Умырзая</a:t>
            </a:r>
            <a:r>
              <a:rPr lang="ru-RU" b="1" dirty="0">
                <a:solidFill>
                  <a:schemeClr val="bg1"/>
                </a:solidFill>
                <a:latin typeface="Times New Roman" pitchFamily="18" charset="0"/>
                <a:cs typeface="Times New Roman" pitchFamily="18" charset="0"/>
              </a:rPr>
              <a:t>»</a:t>
            </a:r>
          </a:p>
        </p:txBody>
      </p:sp>
      <p:sp>
        <p:nvSpPr>
          <p:cNvPr id="4" name="Прямоугольник 3"/>
          <p:cNvSpPr/>
          <p:nvPr/>
        </p:nvSpPr>
        <p:spPr>
          <a:xfrm>
            <a:off x="251520" y="1412776"/>
            <a:ext cx="8640960" cy="4247317"/>
          </a:xfrm>
          <a:prstGeom prst="rect">
            <a:avLst/>
          </a:prstGeom>
        </p:spPr>
        <p:txBody>
          <a:bodyPr wrap="square">
            <a:spAutoFit/>
          </a:bodyPr>
          <a:lstStyle/>
          <a:p>
            <a:r>
              <a:rPr lang="ru-RU" dirty="0">
                <a:latin typeface="Times New Roman" pitchFamily="18" charset="0"/>
                <a:cs typeface="Times New Roman" pitchFamily="18" charset="0"/>
              </a:rPr>
              <a:t>-2022г.«Лучший руководитель» Международного конкурса-фестиваля инструментального, вокального, хореографического и театрального искусства  «</a:t>
            </a:r>
            <a:r>
              <a:rPr lang="ru-RU" dirty="0" err="1">
                <a:latin typeface="Times New Roman" pitchFamily="18" charset="0"/>
                <a:cs typeface="Times New Roman" pitchFamily="18" charset="0"/>
              </a:rPr>
              <a:t>Tatar-Stars</a:t>
            </a:r>
            <a:r>
              <a:rPr lang="ru-RU" dirty="0">
                <a:latin typeface="Times New Roman" pitchFamily="18" charset="0"/>
                <a:cs typeface="Times New Roman" pitchFamily="18" charset="0"/>
              </a:rPr>
              <a:t>»;</a:t>
            </a:r>
          </a:p>
          <a:p>
            <a:r>
              <a:rPr lang="ru-RU" dirty="0">
                <a:latin typeface="Times New Roman" pitchFamily="18" charset="0"/>
                <a:cs typeface="Times New Roman" pitchFamily="18" charset="0"/>
              </a:rPr>
              <a:t> -2023г.Благодарственное письмо X  Международного конкурса вокалистов «</a:t>
            </a:r>
            <a:r>
              <a:rPr lang="ru-RU" dirty="0" err="1">
                <a:latin typeface="Times New Roman" pitchFamily="18" charset="0"/>
                <a:cs typeface="Times New Roman" pitchFamily="18" charset="0"/>
              </a:rPr>
              <a:t>Сандугач</a:t>
            </a:r>
            <a:r>
              <a:rPr lang="ru-RU" dirty="0">
                <a:latin typeface="Times New Roman" pitchFamily="18" charset="0"/>
                <a:cs typeface="Times New Roman" pitchFamily="18" charset="0"/>
              </a:rPr>
              <a:t>-Соловей»;</a:t>
            </a:r>
          </a:p>
          <a:p>
            <a:r>
              <a:rPr lang="ru-RU" dirty="0">
                <a:latin typeface="Times New Roman" pitchFamily="18" charset="0"/>
                <a:cs typeface="Times New Roman" pitchFamily="18" charset="0"/>
              </a:rPr>
              <a:t>-2023 </a:t>
            </a:r>
            <a:r>
              <a:rPr lang="ru-RU" dirty="0" err="1">
                <a:latin typeface="Times New Roman" pitchFamily="18" charset="0"/>
                <a:cs typeface="Times New Roman" pitchFamily="18" charset="0"/>
              </a:rPr>
              <a:t>г.Благодарственное</a:t>
            </a:r>
            <a:r>
              <a:rPr lang="ru-RU" dirty="0">
                <a:latin typeface="Times New Roman" pitchFamily="18" charset="0"/>
                <a:cs typeface="Times New Roman" pitchFamily="18" charset="0"/>
              </a:rPr>
              <a:t> письмо Открытого Всероссийского вокального фестиваль-конкурса «</a:t>
            </a:r>
            <a:r>
              <a:rPr lang="ru-RU" dirty="0" err="1">
                <a:latin typeface="Times New Roman" pitchFamily="18" charset="0"/>
                <a:cs typeface="Times New Roman" pitchFamily="18" charset="0"/>
              </a:rPr>
              <a:t>Чулман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тургае</a:t>
            </a:r>
            <a:r>
              <a:rPr lang="ru-RU" dirty="0">
                <a:latin typeface="Times New Roman" pitchFamily="18" charset="0"/>
                <a:cs typeface="Times New Roman" pitchFamily="18" charset="0"/>
              </a:rPr>
              <a:t>».</a:t>
            </a:r>
          </a:p>
          <a:p>
            <a:r>
              <a:rPr lang="ru-RU" dirty="0">
                <a:latin typeface="Times New Roman" pitchFamily="18" charset="0"/>
                <a:cs typeface="Times New Roman" pitchFamily="18" charset="0"/>
              </a:rPr>
              <a:t>     Талант преподавателя и творческого работника </a:t>
            </a:r>
            <a:r>
              <a:rPr lang="ru-RU" dirty="0" err="1">
                <a:latin typeface="Times New Roman" pitchFamily="18" charset="0"/>
                <a:cs typeface="Times New Roman" pitchFamily="18" charset="0"/>
              </a:rPr>
              <a:t>Разиды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Индусовны</a:t>
            </a:r>
            <a:r>
              <a:rPr lang="ru-RU" dirty="0">
                <a:latin typeface="Times New Roman" pitchFamily="18" charset="0"/>
                <a:cs typeface="Times New Roman" pitchFamily="18" charset="0"/>
              </a:rPr>
              <a:t> многогранен. Обладая хорошими организаторскими, творческими способностями активно участвует во всех мероприятиях школы, района и республики. В свободное от работы время активно участвует в художественной самодеятельности районного дома культуры, готовит творческие коллективы организаций района, райцентра к различным конкурсам, фестивалям и смотрам. Результатом целенаправленной работы , является стабильное поступление выпускников детской школы искусств в средние и высшие специальные  учебные заведения. </a:t>
            </a:r>
          </a:p>
        </p:txBody>
      </p:sp>
    </p:spTree>
    <p:extLst>
      <p:ext uri="{BB962C8B-B14F-4D97-AF65-F5344CB8AC3E}">
        <p14:creationId xmlns:p14="http://schemas.microsoft.com/office/powerpoint/2010/main" val="4091232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1533690"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Образование</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62310" y="1107750"/>
            <a:ext cx="8784976" cy="5909310"/>
          </a:xfrm>
          <a:prstGeom prst="rect">
            <a:avLst/>
          </a:prstGeom>
        </p:spPr>
        <p:txBody>
          <a:bodyPr wrap="square">
            <a:spAutoFit/>
          </a:bodyPr>
          <a:lstStyle/>
          <a:p>
            <a:pPr algn="just"/>
            <a:r>
              <a:rPr lang="ru-RU" sz="1750" b="1" dirty="0">
                <a:latin typeface="Times New Roman" pitchFamily="18" charset="0"/>
                <a:cs typeface="Times New Roman" pitchFamily="18" charset="0"/>
              </a:rPr>
              <a:t>41. </a:t>
            </a:r>
            <a:r>
              <a:rPr lang="ru-RU" sz="1750" b="1" dirty="0" err="1">
                <a:latin typeface="Times New Roman" pitchFamily="18" charset="0"/>
                <a:cs typeface="Times New Roman" pitchFamily="18" charset="0"/>
              </a:rPr>
              <a:t>Хаертдинов</a:t>
            </a:r>
            <a:r>
              <a:rPr lang="ru-RU" sz="1750" b="1" dirty="0">
                <a:latin typeface="Times New Roman" pitchFamily="18" charset="0"/>
                <a:cs typeface="Times New Roman" pitchFamily="18" charset="0"/>
              </a:rPr>
              <a:t> Равиль </a:t>
            </a:r>
            <a:r>
              <a:rPr lang="ru-RU" sz="1750" b="1" dirty="0" err="1">
                <a:latin typeface="Times New Roman" pitchFamily="18" charset="0"/>
                <a:cs typeface="Times New Roman" pitchFamily="18" charset="0"/>
              </a:rPr>
              <a:t>Анварович</a:t>
            </a:r>
            <a:r>
              <a:rPr lang="ru-RU" sz="1750" b="1" dirty="0">
                <a:latin typeface="Times New Roman" pitchFamily="18" charset="0"/>
                <a:cs typeface="Times New Roman" pitchFamily="18" charset="0"/>
              </a:rPr>
              <a:t> </a:t>
            </a:r>
            <a:r>
              <a:rPr lang="ru-RU" sz="1750" dirty="0">
                <a:latin typeface="Times New Roman" pitchFamily="18" charset="0"/>
                <a:cs typeface="Times New Roman" pitchFamily="18" charset="0"/>
              </a:rPr>
              <a:t>(1948) - доктор биологических наук по генетике и селекции, профессор, академик Международной академии информатизации, Заслуженный деятель науки Татарстана и России. Автор более 130 научных работ, среди которых 6 авторских свидетельств, патентов, “ноу - </a:t>
            </a:r>
            <a:r>
              <a:rPr lang="ru-RU" sz="1750" dirty="0" err="1">
                <a:latin typeface="Times New Roman" pitchFamily="18" charset="0"/>
                <a:cs typeface="Times New Roman" pitchFamily="18" charset="0"/>
              </a:rPr>
              <a:t>хау”и</a:t>
            </a:r>
            <a:r>
              <a:rPr lang="ru-RU" sz="1750" dirty="0">
                <a:latin typeface="Times New Roman" pitchFamily="18" charset="0"/>
                <a:cs typeface="Times New Roman" pitchFamily="18" charset="0"/>
              </a:rPr>
              <a:t> 8 научных монографий. Заведующий кафедрой генетики и селекции Казанской ветеринарной академии.</a:t>
            </a:r>
          </a:p>
          <a:p>
            <a:pPr algn="just"/>
            <a:r>
              <a:rPr lang="ru-RU" sz="1750" b="1" dirty="0">
                <a:latin typeface="Times New Roman" pitchFamily="18" charset="0"/>
                <a:cs typeface="Times New Roman" pitchFamily="18" charset="0"/>
              </a:rPr>
              <a:t>42. </a:t>
            </a:r>
            <a:r>
              <a:rPr lang="ru-RU" sz="1750" b="1" dirty="0" err="1">
                <a:latin typeface="Times New Roman" pitchFamily="18" charset="0"/>
                <a:cs typeface="Times New Roman" pitchFamily="18" charset="0"/>
              </a:rPr>
              <a:t>Хайдарова</a:t>
            </a:r>
            <a:r>
              <a:rPr lang="ru-RU" sz="1750" b="1" dirty="0">
                <a:latin typeface="Times New Roman" pitchFamily="18" charset="0"/>
                <a:cs typeface="Times New Roman" pitchFamily="18" charset="0"/>
              </a:rPr>
              <a:t> Роза </a:t>
            </a:r>
            <a:r>
              <a:rPr lang="ru-RU" sz="1750" b="1" dirty="0" err="1">
                <a:latin typeface="Times New Roman" pitchFamily="18" charset="0"/>
                <a:cs typeface="Times New Roman" pitchFamily="18" charset="0"/>
              </a:rPr>
              <a:t>Закиевна</a:t>
            </a:r>
            <a:r>
              <a:rPr lang="ru-RU" sz="1750" b="1" dirty="0">
                <a:latin typeface="Times New Roman" pitchFamily="18" charset="0"/>
                <a:cs typeface="Times New Roman" pitchFamily="18" charset="0"/>
              </a:rPr>
              <a:t> </a:t>
            </a:r>
            <a:r>
              <a:rPr lang="ru-RU" sz="1750" dirty="0">
                <a:latin typeface="Times New Roman" pitchFamily="18" charset="0"/>
                <a:cs typeface="Times New Roman" pitchFamily="18" charset="0"/>
              </a:rPr>
              <a:t>- кандидат педагогических наук, доцент, заслуженный учитель Республики Татарстан, член - корреспондент Международной академии наук - ассоциированный член ООН.</a:t>
            </a:r>
          </a:p>
          <a:p>
            <a:pPr algn="just"/>
            <a:r>
              <a:rPr lang="ru-RU" sz="1750" b="1" dirty="0">
                <a:latin typeface="Times New Roman" pitchFamily="18" charset="0"/>
                <a:cs typeface="Times New Roman" pitchFamily="18" charset="0"/>
              </a:rPr>
              <a:t>43. Хамитов </a:t>
            </a:r>
            <a:r>
              <a:rPr lang="ru-RU" sz="1750" b="1" dirty="0" err="1">
                <a:latin typeface="Times New Roman" pitchFamily="18" charset="0"/>
                <a:cs typeface="Times New Roman" pitchFamily="18" charset="0"/>
              </a:rPr>
              <a:t>Фирдавис</a:t>
            </a:r>
            <a:r>
              <a:rPr lang="ru-RU" sz="1750" b="1" dirty="0">
                <a:latin typeface="Times New Roman" pitchFamily="18" charset="0"/>
                <a:cs typeface="Times New Roman" pitchFamily="18" charset="0"/>
              </a:rPr>
              <a:t> </a:t>
            </a:r>
            <a:r>
              <a:rPr lang="ru-RU" sz="1750" b="1" dirty="0" err="1">
                <a:latin typeface="Times New Roman" pitchFamily="18" charset="0"/>
                <a:cs typeface="Times New Roman" pitchFamily="18" charset="0"/>
              </a:rPr>
              <a:t>Махдумович</a:t>
            </a:r>
            <a:r>
              <a:rPr lang="ru-RU" sz="1750" b="1" dirty="0">
                <a:latin typeface="Times New Roman" pitchFamily="18" charset="0"/>
                <a:cs typeface="Times New Roman" pitchFamily="18" charset="0"/>
              </a:rPr>
              <a:t> </a:t>
            </a:r>
            <a:r>
              <a:rPr lang="ru-RU" sz="1750" dirty="0">
                <a:latin typeface="Times New Roman" pitchFamily="18" charset="0"/>
                <a:cs typeface="Times New Roman" pitchFamily="18" charset="0"/>
              </a:rPr>
              <a:t>(1946) - Заслуженный учитель Татарстана, директор </a:t>
            </a:r>
            <a:r>
              <a:rPr lang="ru-RU" sz="1750" dirty="0" err="1">
                <a:latin typeface="Times New Roman" pitchFamily="18" charset="0"/>
                <a:cs typeface="Times New Roman" pitchFamily="18" charset="0"/>
              </a:rPr>
              <a:t>Мензелинского</a:t>
            </a:r>
            <a:r>
              <a:rPr lang="ru-RU" sz="1750" dirty="0">
                <a:latin typeface="Times New Roman" pitchFamily="18" charset="0"/>
                <a:cs typeface="Times New Roman" pitchFamily="18" charset="0"/>
              </a:rPr>
              <a:t> сельскохозяйственного техникума.</a:t>
            </a:r>
          </a:p>
          <a:p>
            <a:pPr algn="just"/>
            <a:r>
              <a:rPr lang="ru-RU" sz="1750" b="1" dirty="0">
                <a:latin typeface="Times New Roman" pitchFamily="18" charset="0"/>
                <a:cs typeface="Times New Roman" pitchFamily="18" charset="0"/>
              </a:rPr>
              <a:t>44. Шакиров </a:t>
            </a:r>
            <a:r>
              <a:rPr lang="ru-RU" sz="1750" b="1" dirty="0" err="1">
                <a:latin typeface="Times New Roman" pitchFamily="18" charset="0"/>
                <a:cs typeface="Times New Roman" pitchFamily="18" charset="0"/>
              </a:rPr>
              <a:t>Ахсан</a:t>
            </a:r>
            <a:r>
              <a:rPr lang="ru-RU" sz="1750" b="1" dirty="0">
                <a:latin typeface="Times New Roman" pitchFamily="18" charset="0"/>
                <a:cs typeface="Times New Roman" pitchFamily="18" charset="0"/>
              </a:rPr>
              <a:t> </a:t>
            </a:r>
            <a:r>
              <a:rPr lang="ru-RU" sz="1750" b="1" dirty="0" err="1">
                <a:latin typeface="Times New Roman" pitchFamily="18" charset="0"/>
                <a:cs typeface="Times New Roman" pitchFamily="18" charset="0"/>
              </a:rPr>
              <a:t>Шакирович</a:t>
            </a:r>
            <a:r>
              <a:rPr lang="ru-RU" sz="1750" b="1" dirty="0">
                <a:latin typeface="Times New Roman" pitchFamily="18" charset="0"/>
                <a:cs typeface="Times New Roman" pitchFamily="18" charset="0"/>
              </a:rPr>
              <a:t> </a:t>
            </a:r>
            <a:r>
              <a:rPr lang="ru-RU" sz="1750" dirty="0">
                <a:latin typeface="Times New Roman" pitchFamily="18" charset="0"/>
                <a:cs typeface="Times New Roman" pitchFamily="18" charset="0"/>
              </a:rPr>
              <a:t>(1924) - Заслуженный учитель Республики Татарстан и Российской Федерации, </a:t>
            </a:r>
            <a:r>
              <a:rPr lang="ru-RU" sz="1750" dirty="0" err="1">
                <a:latin typeface="Times New Roman" pitchFamily="18" charset="0"/>
                <a:cs typeface="Times New Roman" pitchFamily="18" charset="0"/>
              </a:rPr>
              <a:t>награжден</a:t>
            </a:r>
            <a:r>
              <a:rPr lang="ru-RU" sz="1750" dirty="0">
                <a:latin typeface="Times New Roman" pitchFamily="18" charset="0"/>
                <a:cs typeface="Times New Roman" pitchFamily="18" charset="0"/>
              </a:rPr>
              <a:t> 9 медалями, орденами Трудового Красного Знамени, Красной Звезды, Отечественной войны второй степени. В последние годы работал заведующим отделом образования.</a:t>
            </a:r>
          </a:p>
          <a:p>
            <a:pPr algn="just"/>
            <a:r>
              <a:rPr lang="ru-RU" sz="1750" b="1" dirty="0">
                <a:latin typeface="Times New Roman" pitchFamily="18" charset="0"/>
                <a:cs typeface="Times New Roman" pitchFamily="18" charset="0"/>
              </a:rPr>
              <a:t>45. </a:t>
            </a:r>
            <a:r>
              <a:rPr lang="ru-RU" sz="1750" b="1" dirty="0" err="1">
                <a:latin typeface="Times New Roman" pitchFamily="18" charset="0"/>
                <a:cs typeface="Times New Roman" pitchFamily="18" charset="0"/>
              </a:rPr>
              <a:t>Шарипов</a:t>
            </a:r>
            <a:r>
              <a:rPr lang="ru-RU" sz="1750" b="1" dirty="0">
                <a:latin typeface="Times New Roman" pitchFamily="18" charset="0"/>
                <a:cs typeface="Times New Roman" pitchFamily="18" charset="0"/>
              </a:rPr>
              <a:t> </a:t>
            </a:r>
            <a:r>
              <a:rPr lang="ru-RU" sz="1750" b="1" dirty="0" err="1">
                <a:latin typeface="Times New Roman" pitchFamily="18" charset="0"/>
                <a:cs typeface="Times New Roman" pitchFamily="18" charset="0"/>
              </a:rPr>
              <a:t>Дульфат</a:t>
            </a:r>
            <a:r>
              <a:rPr lang="ru-RU" sz="1750" b="1" dirty="0">
                <a:latin typeface="Times New Roman" pitchFamily="18" charset="0"/>
                <a:cs typeface="Times New Roman" pitchFamily="18" charset="0"/>
              </a:rPr>
              <a:t> </a:t>
            </a:r>
            <a:r>
              <a:rPr lang="ru-RU" sz="1750" b="1" dirty="0" err="1">
                <a:latin typeface="Times New Roman" pitchFamily="18" charset="0"/>
                <a:cs typeface="Times New Roman" pitchFamily="18" charset="0"/>
              </a:rPr>
              <a:t>Шарипович</a:t>
            </a:r>
            <a:r>
              <a:rPr lang="ru-RU" sz="1750" b="1" dirty="0">
                <a:latin typeface="Times New Roman" pitchFamily="18" charset="0"/>
                <a:cs typeface="Times New Roman" pitchFamily="18" charset="0"/>
              </a:rPr>
              <a:t> </a:t>
            </a:r>
            <a:r>
              <a:rPr lang="ru-RU" sz="1750" dirty="0">
                <a:latin typeface="Times New Roman" pitchFamily="18" charset="0"/>
                <a:cs typeface="Times New Roman" pitchFamily="18" charset="0"/>
              </a:rPr>
              <a:t>(1939) - </a:t>
            </a:r>
            <a:r>
              <a:rPr lang="ru-RU" sz="1750" dirty="0" err="1">
                <a:latin typeface="Times New Roman" pitchFamily="18" charset="0"/>
                <a:cs typeface="Times New Roman" pitchFamily="18" charset="0"/>
              </a:rPr>
              <a:t>Почетный</a:t>
            </a:r>
            <a:r>
              <a:rPr lang="ru-RU" sz="1750" dirty="0">
                <a:latin typeface="Times New Roman" pitchFamily="18" charset="0"/>
                <a:cs typeface="Times New Roman" pitchFamily="18" charset="0"/>
              </a:rPr>
              <a:t> работник высшего профессионального образования РФ, автор более 75 научных трудов, имеет 5 авторских свидетельств, профессор. В последние годы возглавлял кафедру патологической физиологии.</a:t>
            </a:r>
          </a:p>
          <a:p>
            <a:pPr algn="just"/>
            <a:r>
              <a:rPr lang="ru-RU" sz="1750" b="1" dirty="0">
                <a:latin typeface="Times New Roman" pitchFamily="18" charset="0"/>
                <a:cs typeface="Times New Roman" pitchFamily="18" charset="0"/>
              </a:rPr>
              <a:t>46. </a:t>
            </a:r>
            <a:r>
              <a:rPr lang="ru-RU" sz="1750" b="1" dirty="0" err="1">
                <a:latin typeface="Times New Roman" pitchFamily="18" charset="0"/>
                <a:cs typeface="Times New Roman" pitchFamily="18" charset="0"/>
              </a:rPr>
              <a:t>Абуярова</a:t>
            </a:r>
            <a:r>
              <a:rPr lang="ru-RU" sz="1750" b="1" dirty="0">
                <a:latin typeface="Times New Roman" pitchFamily="18" charset="0"/>
                <a:cs typeface="Times New Roman" pitchFamily="18" charset="0"/>
              </a:rPr>
              <a:t> </a:t>
            </a:r>
            <a:r>
              <a:rPr lang="ru-RU" sz="1750" b="1" dirty="0" err="1">
                <a:latin typeface="Times New Roman" pitchFamily="18" charset="0"/>
                <a:cs typeface="Times New Roman" pitchFamily="18" charset="0"/>
              </a:rPr>
              <a:t>Рамиля</a:t>
            </a:r>
            <a:r>
              <a:rPr lang="ru-RU" sz="1750" b="1" dirty="0">
                <a:latin typeface="Times New Roman" pitchFamily="18" charset="0"/>
                <a:cs typeface="Times New Roman" pitchFamily="18" charset="0"/>
              </a:rPr>
              <a:t> </a:t>
            </a:r>
            <a:r>
              <a:rPr lang="ru-RU" sz="1750" b="1" dirty="0" err="1">
                <a:latin typeface="Times New Roman" pitchFamily="18" charset="0"/>
                <a:cs typeface="Times New Roman" pitchFamily="18" charset="0"/>
              </a:rPr>
              <a:t>Зуфаровна</a:t>
            </a:r>
            <a:r>
              <a:rPr lang="ru-RU" sz="1750" b="1" dirty="0">
                <a:latin typeface="Times New Roman" pitchFamily="18" charset="0"/>
                <a:cs typeface="Times New Roman" pitchFamily="18" charset="0"/>
              </a:rPr>
              <a:t> </a:t>
            </a:r>
            <a:r>
              <a:rPr lang="ru-RU" sz="1750" dirty="0">
                <a:latin typeface="Times New Roman" pitchFamily="18" charset="0"/>
                <a:cs typeface="Times New Roman" pitchFamily="18" charset="0"/>
              </a:rPr>
              <a:t>(1954) - кандидат педагогических наук, декан факультета дошкольного и начального образования </a:t>
            </a:r>
            <a:r>
              <a:rPr lang="ru-RU" sz="1750" dirty="0" err="1">
                <a:latin typeface="Times New Roman" pitchFamily="18" charset="0"/>
                <a:cs typeface="Times New Roman" pitchFamily="18" charset="0"/>
              </a:rPr>
              <a:t>Набережночелнинского</a:t>
            </a:r>
            <a:r>
              <a:rPr lang="ru-RU" sz="1750" dirty="0">
                <a:latin typeface="Times New Roman" pitchFamily="18" charset="0"/>
                <a:cs typeface="Times New Roman" pitchFamily="18" charset="0"/>
              </a:rPr>
              <a:t> института непрерывного педагогического образования.</a:t>
            </a:r>
          </a:p>
        </p:txBody>
      </p:sp>
    </p:spTree>
    <p:extLst>
      <p:ext uri="{BB962C8B-B14F-4D97-AF65-F5344CB8AC3E}">
        <p14:creationId xmlns:p14="http://schemas.microsoft.com/office/powerpoint/2010/main" val="56636461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ФОЛЬКЛОРНЫЕ  КОЛЛЕКТИВЫ</a:t>
            </a:r>
            <a:endParaRPr lang="ru-RU" b="1" dirty="0">
              <a:latin typeface="Times New Roman" pitchFamily="18" charset="0"/>
              <a:cs typeface="Times New Roman" pitchFamily="18" charset="0"/>
            </a:endParaRPr>
          </a:p>
        </p:txBody>
      </p:sp>
      <p:sp>
        <p:nvSpPr>
          <p:cNvPr id="4" name="Прямоугольник 3"/>
          <p:cNvSpPr/>
          <p:nvPr/>
        </p:nvSpPr>
        <p:spPr>
          <a:xfrm>
            <a:off x="1767159" y="1297225"/>
            <a:ext cx="5919852" cy="330860"/>
          </a:xfrm>
          <a:prstGeom prst="rect">
            <a:avLst/>
          </a:prstGeom>
        </p:spPr>
        <p:txBody>
          <a:bodyPr wrap="square">
            <a:spAutoFit/>
          </a:bodyPr>
          <a:lstStyle/>
          <a:p>
            <a:pPr algn="ctr"/>
            <a:r>
              <a:rPr lang="ru-RU" sz="1550" b="1" dirty="0">
                <a:latin typeface="Times New Roman" pitchFamily="18" charset="0"/>
                <a:cs typeface="Times New Roman" pitchFamily="18" charset="0"/>
              </a:rPr>
              <a:t>«</a:t>
            </a:r>
            <a:r>
              <a:rPr lang="ru-RU" sz="1550" b="1" dirty="0" err="1">
                <a:latin typeface="Times New Roman" pitchFamily="18" charset="0"/>
                <a:cs typeface="Times New Roman" pitchFamily="18" charset="0"/>
              </a:rPr>
              <a:t>Мирас</a:t>
            </a:r>
            <a:r>
              <a:rPr lang="ru-RU" sz="1550" b="1" dirty="0">
                <a:latin typeface="Times New Roman" pitchFamily="18" charset="0"/>
                <a:cs typeface="Times New Roman" pitchFamily="18" charset="0"/>
              </a:rPr>
              <a:t>»</a:t>
            </a:r>
          </a:p>
        </p:txBody>
      </p:sp>
      <p:sp>
        <p:nvSpPr>
          <p:cNvPr id="9" name="Прямоугольник 8"/>
          <p:cNvSpPr/>
          <p:nvPr/>
        </p:nvSpPr>
        <p:spPr>
          <a:xfrm>
            <a:off x="3347347" y="927893"/>
            <a:ext cx="2776529" cy="369332"/>
          </a:xfrm>
          <a:prstGeom prst="rect">
            <a:avLst/>
          </a:prstGeom>
        </p:spPr>
        <p:txBody>
          <a:bodyPr wrap="none">
            <a:spAutoFit/>
          </a:bodyPr>
          <a:lstStyle/>
          <a:p>
            <a:r>
              <a:rPr lang="ru-RU" b="1" dirty="0">
                <a:latin typeface="Times New Roman" pitchFamily="18" charset="0"/>
                <a:cs typeface="Times New Roman" pitchFamily="18" charset="0"/>
              </a:rPr>
              <a:t>МБУ «</a:t>
            </a:r>
            <a:r>
              <a:rPr lang="ru-RU" b="1" dirty="0" err="1">
                <a:latin typeface="Times New Roman" pitchFamily="18" charset="0"/>
                <a:cs typeface="Times New Roman" pitchFamily="18" charset="0"/>
              </a:rPr>
              <a:t>Атясовский</a:t>
            </a:r>
            <a:r>
              <a:rPr lang="ru-RU" b="1" dirty="0">
                <a:latin typeface="Times New Roman" pitchFamily="18" charset="0"/>
                <a:cs typeface="Times New Roman" pitchFamily="18" charset="0"/>
              </a:rPr>
              <a:t> СДК»</a:t>
            </a:r>
          </a:p>
        </p:txBody>
      </p:sp>
      <p:sp>
        <p:nvSpPr>
          <p:cNvPr id="14" name="Прямоугольник 13"/>
          <p:cNvSpPr/>
          <p:nvPr/>
        </p:nvSpPr>
        <p:spPr>
          <a:xfrm>
            <a:off x="3707904" y="2101576"/>
            <a:ext cx="5196616" cy="1200329"/>
          </a:xfrm>
          <a:prstGeom prst="rect">
            <a:avLst/>
          </a:prstGeom>
        </p:spPr>
        <p:txBody>
          <a:bodyPr wrap="square">
            <a:spAutoFit/>
          </a:bodyPr>
          <a:lstStyle/>
          <a:p>
            <a:pPr algn="just"/>
            <a:r>
              <a:rPr lang="ru-RU" dirty="0" smtClean="0">
                <a:latin typeface="Times New Roman" pitchFamily="18" charset="0"/>
                <a:cs typeface="Times New Roman" pitchFamily="18" charset="0"/>
              </a:rPr>
              <a:t>Репертуар</a:t>
            </a:r>
            <a:r>
              <a:rPr lang="ru-RU" dirty="0">
                <a:latin typeface="Times New Roman" pitchFamily="18" charset="0"/>
                <a:cs typeface="Times New Roman" pitchFamily="18" charset="0"/>
              </a:rPr>
              <a:t>: «Бас, </a:t>
            </a:r>
            <a:r>
              <a:rPr lang="ru-RU" dirty="0" err="1">
                <a:latin typeface="Times New Roman" pitchFamily="18" charset="0"/>
                <a:cs typeface="Times New Roman" pitchFamily="18" charset="0"/>
              </a:rPr>
              <a:t>әйдә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Өммегөлсем</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Шәл</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бәйләдем</a:t>
            </a:r>
            <a:r>
              <a:rPr lang="ru-RU" dirty="0">
                <a:latin typeface="Times New Roman" pitchFamily="18" charset="0"/>
                <a:cs typeface="Times New Roman" pitchFamily="18" charset="0"/>
              </a:rPr>
              <a:t>» «Лимонад</a:t>
            </a:r>
            <a:r>
              <a:rPr lang="ru-RU" dirty="0" smtClean="0">
                <a:latin typeface="Times New Roman" pitchFamily="18" charset="0"/>
                <a:cs typeface="Times New Roman" pitchFamily="18" charset="0"/>
              </a:rPr>
              <a:t>»</a:t>
            </a:r>
            <a:endParaRPr lang="ru-RU" sz="2000" dirty="0" smtClean="0">
              <a:latin typeface="Times New Roman" pitchFamily="18" charset="0"/>
              <a:cs typeface="Times New Roman" pitchFamily="18" charset="0"/>
            </a:endParaRPr>
          </a:p>
          <a:p>
            <a:pPr algn="just"/>
            <a:r>
              <a:rPr lang="ru-RU" dirty="0">
                <a:latin typeface="Times New Roman" pitchFamily="18" charset="0"/>
                <a:cs typeface="Times New Roman" pitchFamily="18" charset="0"/>
              </a:rPr>
              <a:t>Районный фольклорный фестиваль «Иске Казан </a:t>
            </a:r>
            <a:r>
              <a:rPr lang="ru-RU" dirty="0" err="1">
                <a:latin typeface="Times New Roman" pitchFamily="18" charset="0"/>
                <a:cs typeface="Times New Roman" pitchFamily="18" charset="0"/>
              </a:rPr>
              <a:t>түгәрәк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уены</a:t>
            </a:r>
            <a:r>
              <a:rPr lang="ru-RU" dirty="0">
                <a:latin typeface="Times New Roman" pitchFamily="18" charset="0"/>
                <a:cs typeface="Times New Roman" pitchFamily="18" charset="0"/>
              </a:rPr>
              <a:t>»-дипломант, 2019г.</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351" y="1513609"/>
            <a:ext cx="3487850" cy="23762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347347" y="3889873"/>
            <a:ext cx="3362139" cy="369332"/>
          </a:xfrm>
          <a:prstGeom prst="rect">
            <a:avLst/>
          </a:prstGeom>
        </p:spPr>
        <p:txBody>
          <a:bodyPr wrap="none">
            <a:spAutoFit/>
          </a:bodyPr>
          <a:lstStyle/>
          <a:p>
            <a:r>
              <a:rPr lang="ru-RU" b="1" dirty="0">
                <a:latin typeface="Times New Roman" pitchFamily="18" charset="0"/>
                <a:cs typeface="Times New Roman" pitchFamily="18" charset="0"/>
              </a:rPr>
              <a:t>МБУ «Ст</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Аймановский</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СДК»</a:t>
            </a:r>
          </a:p>
        </p:txBody>
      </p:sp>
      <p:sp>
        <p:nvSpPr>
          <p:cNvPr id="5" name="Прямоугольник 4"/>
          <p:cNvSpPr/>
          <p:nvPr/>
        </p:nvSpPr>
        <p:spPr>
          <a:xfrm>
            <a:off x="4051770" y="4259205"/>
            <a:ext cx="1278492" cy="338554"/>
          </a:xfrm>
          <a:prstGeom prst="rect">
            <a:avLst/>
          </a:prstGeom>
        </p:spPr>
        <p:txBody>
          <a:bodyPr wrap="none">
            <a:spAutoFit/>
          </a:bodyPr>
          <a:lstStyle/>
          <a:p>
            <a:r>
              <a:rPr lang="ru-RU" sz="1600" b="1" dirty="0">
                <a:latin typeface="Times New Roman" pitchFamily="18" charset="0"/>
                <a:cs typeface="Times New Roman" pitchFamily="18" charset="0"/>
              </a:rPr>
              <a:t>«</a:t>
            </a:r>
            <a:r>
              <a:rPr lang="ru-RU" sz="1600" b="1" dirty="0" err="1">
                <a:latin typeface="Times New Roman" pitchFamily="18" charset="0"/>
                <a:cs typeface="Times New Roman" pitchFamily="18" charset="0"/>
              </a:rPr>
              <a:t>Асылташ</a:t>
            </a:r>
            <a:r>
              <a:rPr lang="ru-RU" sz="1600" b="1" dirty="0">
                <a:latin typeface="Times New Roman" pitchFamily="18" charset="0"/>
                <a:cs typeface="Times New Roman" pitchFamily="18" charset="0"/>
              </a:rPr>
              <a:t>»</a:t>
            </a:r>
          </a:p>
        </p:txBody>
      </p:sp>
      <p:pic>
        <p:nvPicPr>
          <p:cNvPr id="10" name="Рисунок 9"/>
          <p:cNvPicPr/>
          <p:nvPr/>
        </p:nvPicPr>
        <p:blipFill>
          <a:blip r:embed="rId3" cstate="print">
            <a:extLst>
              <a:ext uri="{28A0092B-C50C-407E-A947-70E740481C1C}">
                <a14:useLocalDpi xmlns:a14="http://schemas.microsoft.com/office/drawing/2010/main" val="0"/>
              </a:ext>
            </a:extLst>
          </a:blip>
          <a:stretch>
            <a:fillRect/>
          </a:stretch>
        </p:blipFill>
        <p:spPr>
          <a:xfrm>
            <a:off x="323528" y="4597759"/>
            <a:ext cx="3312368" cy="2119107"/>
          </a:xfrm>
          <a:prstGeom prst="rect">
            <a:avLst/>
          </a:prstGeom>
          <a:ln>
            <a:noFill/>
          </a:ln>
          <a:effectLst>
            <a:softEdge rad="112500"/>
          </a:effectLst>
        </p:spPr>
      </p:pic>
      <p:sp>
        <p:nvSpPr>
          <p:cNvPr id="11" name="Прямоугольник 10"/>
          <p:cNvSpPr/>
          <p:nvPr/>
        </p:nvSpPr>
        <p:spPr>
          <a:xfrm>
            <a:off x="3707201" y="4725144"/>
            <a:ext cx="5196616" cy="1200329"/>
          </a:xfrm>
          <a:prstGeom prst="rect">
            <a:avLst/>
          </a:prstGeom>
        </p:spPr>
        <p:txBody>
          <a:bodyPr wrap="square">
            <a:spAutoFit/>
          </a:bodyPr>
          <a:lstStyle/>
          <a:p>
            <a:pPr algn="just"/>
            <a:r>
              <a:rPr lang="ru-RU" dirty="0" smtClean="0">
                <a:latin typeface="Times New Roman" pitchFamily="18" charset="0"/>
                <a:cs typeface="Times New Roman" pitchFamily="18" charset="0"/>
              </a:rPr>
              <a:t>Репертуар</a:t>
            </a:r>
            <a:r>
              <a:rPr lang="ru-RU" dirty="0">
                <a:latin typeface="Times New Roman" pitchFamily="18" charset="0"/>
                <a:cs typeface="Times New Roman" pitchFamily="18" charset="0"/>
              </a:rPr>
              <a:t>: «Кич </a:t>
            </a:r>
            <a:r>
              <a:rPr lang="ru-RU" dirty="0" err="1">
                <a:latin typeface="Times New Roman" pitchFamily="18" charset="0"/>
                <a:cs typeface="Times New Roman" pitchFamily="18" charset="0"/>
              </a:rPr>
              <a:t>утыру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йоласы</a:t>
            </a:r>
            <a:r>
              <a:rPr lang="ru-RU" dirty="0">
                <a:latin typeface="Times New Roman" pitchFamily="18" charset="0"/>
                <a:cs typeface="Times New Roman" pitchFamily="18" charset="0"/>
              </a:rPr>
              <a:t>», «Кичке </a:t>
            </a:r>
            <a:r>
              <a:rPr lang="ru-RU" dirty="0" err="1">
                <a:latin typeface="Times New Roman" pitchFamily="18" charset="0"/>
                <a:cs typeface="Times New Roman" pitchFamily="18" charset="0"/>
              </a:rPr>
              <a:t>җыен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Бәетләр</a:t>
            </a:r>
            <a:r>
              <a:rPr lang="ru-RU" dirty="0">
                <a:latin typeface="Times New Roman" pitchFamily="18" charset="0"/>
                <a:cs typeface="Times New Roman" pitchFamily="18" charset="0"/>
              </a:rPr>
              <a:t>, </a:t>
            </a:r>
            <a:r>
              <a:rPr lang="ru-RU" dirty="0" err="1" smtClean="0">
                <a:latin typeface="Times New Roman" pitchFamily="18" charset="0"/>
                <a:cs typeface="Times New Roman" pitchFamily="18" charset="0"/>
              </a:rPr>
              <a:t>мөнәҗәтләр</a:t>
            </a:r>
            <a:endParaRPr lang="ru-RU" dirty="0" smtClean="0">
              <a:latin typeface="Times New Roman" pitchFamily="18" charset="0"/>
              <a:cs typeface="Times New Roman" pitchFamily="18" charset="0"/>
            </a:endParaRPr>
          </a:p>
          <a:p>
            <a:pPr algn="just"/>
            <a:r>
              <a:rPr lang="ru-RU" dirty="0">
                <a:latin typeface="Times New Roman" pitchFamily="18" charset="0"/>
                <a:cs typeface="Times New Roman" pitchFamily="18" charset="0"/>
              </a:rPr>
              <a:t>Дипломант районного фестиваля “</a:t>
            </a:r>
            <a:r>
              <a:rPr lang="ru-RU" dirty="0" err="1">
                <a:latin typeface="Times New Roman" pitchFamily="18" charset="0"/>
                <a:cs typeface="Times New Roman" pitchFamily="18" charset="0"/>
              </a:rPr>
              <a:t>Уйнагыз</a:t>
            </a:r>
            <a:r>
              <a:rPr lang="ru-RU" dirty="0">
                <a:latin typeface="Times New Roman" pitchFamily="18" charset="0"/>
                <a:cs typeface="Times New Roman" pitchFamily="18" charset="0"/>
              </a:rPr>
              <a:t> гармуннар”-2022г</a:t>
            </a:r>
          </a:p>
        </p:txBody>
      </p:sp>
    </p:spTree>
    <p:extLst>
      <p:ext uri="{BB962C8B-B14F-4D97-AF65-F5344CB8AC3E}">
        <p14:creationId xmlns:p14="http://schemas.microsoft.com/office/powerpoint/2010/main" val="154960102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ФОЛЬКЛОРНЫЕ  КОЛЛЕКТИВЫ</a:t>
            </a:r>
            <a:endParaRPr lang="ru-RU" b="1" dirty="0">
              <a:latin typeface="Times New Roman" pitchFamily="18" charset="0"/>
              <a:cs typeface="Times New Roman" pitchFamily="18" charset="0"/>
            </a:endParaRPr>
          </a:p>
        </p:txBody>
      </p:sp>
      <p:sp>
        <p:nvSpPr>
          <p:cNvPr id="4" name="Прямоугольник 3"/>
          <p:cNvSpPr/>
          <p:nvPr/>
        </p:nvSpPr>
        <p:spPr>
          <a:xfrm>
            <a:off x="1767159" y="1297225"/>
            <a:ext cx="5919852" cy="330860"/>
          </a:xfrm>
          <a:prstGeom prst="rect">
            <a:avLst/>
          </a:prstGeom>
        </p:spPr>
        <p:txBody>
          <a:bodyPr wrap="square">
            <a:spAutoFit/>
          </a:bodyPr>
          <a:lstStyle/>
          <a:p>
            <a:pPr algn="ctr"/>
            <a:r>
              <a:rPr lang="ru-RU" sz="1550" b="1" dirty="0">
                <a:latin typeface="Times New Roman" pitchFamily="18" charset="0"/>
                <a:cs typeface="Times New Roman" pitchFamily="18" charset="0"/>
              </a:rPr>
              <a:t>Детский фольклорный коллектив “</a:t>
            </a:r>
            <a:r>
              <a:rPr lang="ru-RU" sz="1550" b="1" dirty="0" err="1">
                <a:latin typeface="Times New Roman" pitchFamily="18" charset="0"/>
                <a:cs typeface="Times New Roman" pitchFamily="18" charset="0"/>
              </a:rPr>
              <a:t>Дуслык</a:t>
            </a:r>
            <a:r>
              <a:rPr lang="ru-RU" sz="1550" b="1" dirty="0">
                <a:latin typeface="Times New Roman" pitchFamily="18" charset="0"/>
                <a:cs typeface="Times New Roman" pitchFamily="18" charset="0"/>
              </a:rPr>
              <a:t>”</a:t>
            </a:r>
          </a:p>
        </p:txBody>
      </p:sp>
      <p:sp>
        <p:nvSpPr>
          <p:cNvPr id="9" name="Прямоугольник 8"/>
          <p:cNvSpPr/>
          <p:nvPr/>
        </p:nvSpPr>
        <p:spPr>
          <a:xfrm>
            <a:off x="3347347" y="927893"/>
            <a:ext cx="3362139" cy="369332"/>
          </a:xfrm>
          <a:prstGeom prst="rect">
            <a:avLst/>
          </a:prstGeom>
        </p:spPr>
        <p:txBody>
          <a:bodyPr wrap="none">
            <a:spAutoFit/>
          </a:bodyPr>
          <a:lstStyle/>
          <a:p>
            <a:r>
              <a:rPr lang="ru-RU" b="1" dirty="0" smtClean="0">
                <a:latin typeface="Times New Roman" pitchFamily="18" charset="0"/>
                <a:cs typeface="Times New Roman" pitchFamily="18" charset="0"/>
              </a:rPr>
              <a:t>МБУ «Ст. </a:t>
            </a:r>
            <a:r>
              <a:rPr lang="ru-RU" b="1" dirty="0" err="1" smtClean="0">
                <a:latin typeface="Times New Roman" pitchFamily="18" charset="0"/>
                <a:cs typeface="Times New Roman" pitchFamily="18" charset="0"/>
              </a:rPr>
              <a:t>Аймановский</a:t>
            </a:r>
            <a:r>
              <a:rPr lang="ru-RU" b="1" dirty="0" smtClean="0">
                <a:latin typeface="Times New Roman" pitchFamily="18" charset="0"/>
                <a:cs typeface="Times New Roman" pitchFamily="18" charset="0"/>
              </a:rPr>
              <a:t> СДК»</a:t>
            </a:r>
            <a:endParaRPr lang="ru-RU" b="1" dirty="0">
              <a:latin typeface="Times New Roman" pitchFamily="18" charset="0"/>
              <a:cs typeface="Times New Roman" pitchFamily="18" charset="0"/>
            </a:endParaRPr>
          </a:p>
        </p:txBody>
      </p:sp>
      <p:sp>
        <p:nvSpPr>
          <p:cNvPr id="14" name="Прямоугольник 13"/>
          <p:cNvSpPr/>
          <p:nvPr/>
        </p:nvSpPr>
        <p:spPr>
          <a:xfrm>
            <a:off x="1205529" y="3815137"/>
            <a:ext cx="7614943" cy="584775"/>
          </a:xfrm>
          <a:prstGeom prst="rect">
            <a:avLst/>
          </a:prstGeom>
        </p:spPr>
        <p:txBody>
          <a:bodyPr wrap="square">
            <a:spAutoFit/>
          </a:bodyPr>
          <a:lstStyle/>
          <a:p>
            <a:pPr algn="ctr"/>
            <a:r>
              <a:rPr lang="ru-RU" sz="1600" dirty="0" smtClean="0">
                <a:latin typeface="Times New Roman" pitchFamily="18" charset="0"/>
                <a:cs typeface="Times New Roman" pitchFamily="18" charset="0"/>
              </a:rPr>
              <a:t>Репертуар</a:t>
            </a:r>
            <a:r>
              <a:rPr lang="ru-RU" sz="1600" dirty="0">
                <a:latin typeface="Times New Roman" pitchFamily="18" charset="0"/>
                <a:cs typeface="Times New Roman" pitchFamily="18" charset="0"/>
              </a:rPr>
              <a:t>: Карга </a:t>
            </a:r>
            <a:r>
              <a:rPr lang="ru-RU" sz="1600" dirty="0" err="1">
                <a:latin typeface="Times New Roman" pitchFamily="18" charset="0"/>
                <a:cs typeface="Times New Roman" pitchFamily="18" charset="0"/>
              </a:rPr>
              <a:t>боткасы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Уенфест</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Йөзек</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салыш</a:t>
            </a:r>
            <a:r>
              <a:rPr lang="ru-RU" sz="1600" dirty="0">
                <a:latin typeface="Times New Roman" pitchFamily="18" charset="0"/>
                <a:cs typeface="Times New Roman" pitchFamily="18" charset="0"/>
              </a:rPr>
              <a:t>, «Чума </a:t>
            </a:r>
            <a:r>
              <a:rPr lang="ru-RU" sz="1600" dirty="0" err="1">
                <a:latin typeface="Times New Roman" pitchFamily="18" charset="0"/>
                <a:cs typeface="Times New Roman" pitchFamily="18" charset="0"/>
              </a:rPr>
              <a:t>үрдәк</a:t>
            </a:r>
            <a:r>
              <a:rPr lang="ru-RU" sz="1600" dirty="0">
                <a:latin typeface="Times New Roman" pitchFamily="18" charset="0"/>
                <a:cs typeface="Times New Roman" pitchFamily="18" charset="0"/>
              </a:rPr>
              <a:t>, чума </a:t>
            </a:r>
            <a:r>
              <a:rPr lang="ru-RU" sz="1600" dirty="0" err="1">
                <a:latin typeface="Times New Roman" pitchFamily="18" charset="0"/>
                <a:cs typeface="Times New Roman" pitchFamily="18" charset="0"/>
              </a:rPr>
              <a:t>каз</a:t>
            </a:r>
            <a:r>
              <a:rPr lang="ru-RU" sz="1600" dirty="0" smtClean="0">
                <a:latin typeface="Times New Roman" pitchFamily="18" charset="0"/>
                <a:cs typeface="Times New Roman" pitchFamily="18" charset="0"/>
              </a:rPr>
              <a:t>»</a:t>
            </a:r>
          </a:p>
          <a:p>
            <a:pPr algn="ctr"/>
            <a:r>
              <a:rPr lang="ru-RU" sz="1600" dirty="0" smtClean="0">
                <a:latin typeface="Times New Roman" pitchFamily="18" charset="0"/>
                <a:cs typeface="Times New Roman" pitchFamily="18" charset="0"/>
              </a:rPr>
              <a:t>Районный </a:t>
            </a:r>
            <a:r>
              <a:rPr lang="ru-RU" sz="1600" dirty="0">
                <a:latin typeface="Times New Roman" pitchFamily="18" charset="0"/>
                <a:cs typeface="Times New Roman" pitchFamily="18" charset="0"/>
              </a:rPr>
              <a:t>фольклорный фестиваль «Иске Казан </a:t>
            </a:r>
            <a:r>
              <a:rPr lang="ru-RU" sz="1600" dirty="0" err="1">
                <a:latin typeface="Times New Roman" pitchFamily="18" charset="0"/>
                <a:cs typeface="Times New Roman" pitchFamily="18" charset="0"/>
              </a:rPr>
              <a:t>түгәрәк</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уены</a:t>
            </a:r>
            <a:r>
              <a:rPr lang="ru-RU" sz="1600" dirty="0">
                <a:latin typeface="Times New Roman" pitchFamily="18" charset="0"/>
                <a:cs typeface="Times New Roman" pitchFamily="18" charset="0"/>
              </a:rPr>
              <a:t>»-дипломант, 2019г.</a:t>
            </a:r>
          </a:p>
        </p:txBody>
      </p:sp>
      <p:pic>
        <p:nvPicPr>
          <p:cNvPr id="12" name="Рисунок 11"/>
          <p:cNvPicPr/>
          <p:nvPr/>
        </p:nvPicPr>
        <p:blipFill>
          <a:blip r:embed="rId2" cstate="print">
            <a:extLst>
              <a:ext uri="{28A0092B-C50C-407E-A947-70E740481C1C}">
                <a14:useLocalDpi xmlns:a14="http://schemas.microsoft.com/office/drawing/2010/main" val="0"/>
              </a:ext>
            </a:extLst>
          </a:blip>
          <a:stretch>
            <a:fillRect/>
          </a:stretch>
        </p:blipFill>
        <p:spPr>
          <a:xfrm>
            <a:off x="1187624" y="1655612"/>
            <a:ext cx="3133062" cy="2159525"/>
          </a:xfrm>
          <a:prstGeom prst="rect">
            <a:avLst/>
          </a:prstGeom>
          <a:ln>
            <a:noFill/>
          </a:ln>
          <a:effectLst>
            <a:softEdge rad="112500"/>
          </a:effectLst>
        </p:spPr>
      </p:pic>
      <p:pic>
        <p:nvPicPr>
          <p:cNvPr id="13" name="Рисунок 12"/>
          <p:cNvPicPr/>
          <p:nvPr/>
        </p:nvPicPr>
        <p:blipFill>
          <a:blip r:embed="rId3" cstate="print">
            <a:extLst>
              <a:ext uri="{28A0092B-C50C-407E-A947-70E740481C1C}">
                <a14:useLocalDpi xmlns:a14="http://schemas.microsoft.com/office/drawing/2010/main" val="0"/>
              </a:ext>
            </a:extLst>
          </a:blip>
          <a:stretch>
            <a:fillRect/>
          </a:stretch>
        </p:blipFill>
        <p:spPr>
          <a:xfrm>
            <a:off x="5364088" y="1655612"/>
            <a:ext cx="2520280" cy="2126201"/>
          </a:xfrm>
          <a:prstGeom prst="rect">
            <a:avLst/>
          </a:prstGeom>
          <a:ln>
            <a:noFill/>
          </a:ln>
          <a:effectLst>
            <a:softEdge rad="112500"/>
          </a:effectLst>
        </p:spPr>
      </p:pic>
      <p:sp>
        <p:nvSpPr>
          <p:cNvPr id="6" name="Прямоугольник 5"/>
          <p:cNvSpPr/>
          <p:nvPr/>
        </p:nvSpPr>
        <p:spPr>
          <a:xfrm>
            <a:off x="3347347" y="4399912"/>
            <a:ext cx="2771143" cy="369332"/>
          </a:xfrm>
          <a:prstGeom prst="rect">
            <a:avLst/>
          </a:prstGeom>
        </p:spPr>
        <p:txBody>
          <a:bodyPr wrap="none">
            <a:spAutoFit/>
          </a:bodyPr>
          <a:lstStyle/>
          <a:p>
            <a:r>
              <a:rPr lang="ru-RU" b="1" dirty="0">
                <a:latin typeface="Times New Roman" pitchFamily="18" charset="0"/>
                <a:cs typeface="Times New Roman" pitchFamily="18" charset="0"/>
              </a:rPr>
              <a:t>МБУ «</a:t>
            </a:r>
            <a:r>
              <a:rPr lang="ru-RU" b="1" dirty="0" err="1">
                <a:latin typeface="Times New Roman" pitchFamily="18" charset="0"/>
                <a:cs typeface="Times New Roman" pitchFamily="18" charset="0"/>
              </a:rPr>
              <a:t>Аишевский</a:t>
            </a:r>
            <a:r>
              <a:rPr lang="ru-RU" b="1" dirty="0">
                <a:latin typeface="Times New Roman" pitchFamily="18" charset="0"/>
                <a:cs typeface="Times New Roman" pitchFamily="18" charset="0"/>
              </a:rPr>
              <a:t> СДК»</a:t>
            </a:r>
          </a:p>
        </p:txBody>
      </p:sp>
      <p:sp>
        <p:nvSpPr>
          <p:cNvPr id="7" name="Прямоугольник 6"/>
          <p:cNvSpPr/>
          <p:nvPr/>
        </p:nvSpPr>
        <p:spPr>
          <a:xfrm>
            <a:off x="2627784" y="4741586"/>
            <a:ext cx="4572000" cy="330860"/>
          </a:xfrm>
          <a:prstGeom prst="rect">
            <a:avLst/>
          </a:prstGeom>
        </p:spPr>
        <p:txBody>
          <a:bodyPr>
            <a:spAutoFit/>
          </a:bodyPr>
          <a:lstStyle/>
          <a:p>
            <a:pPr algn="ctr"/>
            <a:r>
              <a:rPr lang="ru-RU" sz="1550" b="1" dirty="0">
                <a:latin typeface="Times New Roman" pitchFamily="18" charset="0"/>
                <a:cs typeface="Times New Roman" pitchFamily="18" charset="0"/>
              </a:rPr>
              <a:t>«</a:t>
            </a:r>
            <a:r>
              <a:rPr lang="ru-RU" sz="1550" b="1" dirty="0" err="1">
                <a:latin typeface="Times New Roman" pitchFamily="18" charset="0"/>
                <a:cs typeface="Times New Roman" pitchFamily="18" charset="0"/>
              </a:rPr>
              <a:t>Ядькәр</a:t>
            </a:r>
            <a:r>
              <a:rPr lang="ru-RU" sz="1550" b="1" dirty="0">
                <a:latin typeface="Times New Roman" pitchFamily="18" charset="0"/>
                <a:cs typeface="Times New Roman" pitchFamily="18" charset="0"/>
              </a:rPr>
              <a:t>» </a:t>
            </a:r>
          </a:p>
        </p:txBody>
      </p:sp>
      <p:pic>
        <p:nvPicPr>
          <p:cNvPr id="15" name="Рисунок 14"/>
          <p:cNvPicPr/>
          <p:nvPr/>
        </p:nvPicPr>
        <p:blipFill>
          <a:blip r:embed="rId4" cstate="print">
            <a:extLst>
              <a:ext uri="{28A0092B-C50C-407E-A947-70E740481C1C}">
                <a14:useLocalDpi xmlns:a14="http://schemas.microsoft.com/office/drawing/2010/main" val="0"/>
              </a:ext>
            </a:extLst>
          </a:blip>
          <a:stretch>
            <a:fillRect/>
          </a:stretch>
        </p:blipFill>
        <p:spPr>
          <a:xfrm>
            <a:off x="107504" y="4907016"/>
            <a:ext cx="2736304" cy="1834351"/>
          </a:xfrm>
          <a:prstGeom prst="rect">
            <a:avLst/>
          </a:prstGeom>
          <a:ln>
            <a:noFill/>
          </a:ln>
          <a:effectLst>
            <a:softEdge rad="112500"/>
          </a:effectLst>
        </p:spPr>
      </p:pic>
      <p:sp>
        <p:nvSpPr>
          <p:cNvPr id="8" name="Прямоугольник 7"/>
          <p:cNvSpPr/>
          <p:nvPr/>
        </p:nvSpPr>
        <p:spPr>
          <a:xfrm>
            <a:off x="2892317" y="5362526"/>
            <a:ext cx="6048672" cy="923330"/>
          </a:xfrm>
          <a:prstGeom prst="rect">
            <a:avLst/>
          </a:prstGeom>
        </p:spPr>
        <p:txBody>
          <a:bodyPr wrap="square">
            <a:spAutoFit/>
          </a:bodyPr>
          <a:lstStyle/>
          <a:p>
            <a:pPr algn="ctr"/>
            <a:r>
              <a:rPr lang="ru-RU" dirty="0">
                <a:latin typeface="Times New Roman" pitchFamily="18" charset="0"/>
                <a:cs typeface="Times New Roman" pitchFamily="18" charset="0"/>
              </a:rPr>
              <a:t>Репертуар: «</a:t>
            </a:r>
            <a:r>
              <a:rPr lang="ru-RU" dirty="0" err="1">
                <a:latin typeface="Times New Roman" pitchFamily="18" charset="0"/>
                <a:cs typeface="Times New Roman" pitchFamily="18" charset="0"/>
              </a:rPr>
              <a:t>Аешым</a:t>
            </a:r>
            <a:r>
              <a:rPr lang="ru-RU" dirty="0">
                <a:latin typeface="Times New Roman" pitchFamily="18" charset="0"/>
                <a:cs typeface="Times New Roman" pitchFamily="18" charset="0"/>
              </a:rPr>
              <a:t>», «Су </a:t>
            </a:r>
            <a:r>
              <a:rPr lang="ru-RU" dirty="0" err="1">
                <a:latin typeface="Times New Roman" pitchFamily="18" charset="0"/>
                <a:cs typeface="Times New Roman" pitchFamily="18" charset="0"/>
              </a:rPr>
              <a:t>буенда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учак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яна</a:t>
            </a:r>
            <a:r>
              <a:rPr lang="ru-RU" dirty="0" smtClean="0">
                <a:latin typeface="Times New Roman" pitchFamily="18" charset="0"/>
                <a:cs typeface="Times New Roman" pitchFamily="18" charset="0"/>
              </a:rPr>
              <a:t>»</a:t>
            </a:r>
          </a:p>
          <a:p>
            <a:pPr algn="ctr"/>
            <a:r>
              <a:rPr lang="ru-RU" dirty="0">
                <a:latin typeface="Times New Roman" pitchFamily="18" charset="0"/>
                <a:cs typeface="Times New Roman" pitchFamily="18" charset="0"/>
              </a:rPr>
              <a:t>Дипломант районного конкурса “Актаныш </a:t>
            </a:r>
            <a:r>
              <a:rPr lang="ru-RU" dirty="0" err="1">
                <a:latin typeface="Times New Roman" pitchFamily="18" charset="0"/>
                <a:cs typeface="Times New Roman" pitchFamily="18" charset="0"/>
              </a:rPr>
              <a:t>җырлары</a:t>
            </a:r>
            <a:r>
              <a:rPr lang="ru-RU" dirty="0">
                <a:latin typeface="Times New Roman" pitchFamily="18" charset="0"/>
                <a:cs typeface="Times New Roman" pitchFamily="18" charset="0"/>
              </a:rPr>
              <a:t>” -2022г</a:t>
            </a:r>
          </a:p>
        </p:txBody>
      </p:sp>
    </p:spTree>
    <p:extLst>
      <p:ext uri="{BB962C8B-B14F-4D97-AF65-F5344CB8AC3E}">
        <p14:creationId xmlns:p14="http://schemas.microsoft.com/office/powerpoint/2010/main" val="372379677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ФОЛЬКЛОРНЫЕ  КОЛЛЕКТИВЫ</a:t>
            </a:r>
            <a:endParaRPr lang="ru-RU" b="1" dirty="0">
              <a:latin typeface="Times New Roman" pitchFamily="18" charset="0"/>
              <a:cs typeface="Times New Roman" pitchFamily="18" charset="0"/>
            </a:endParaRPr>
          </a:p>
        </p:txBody>
      </p:sp>
      <p:sp>
        <p:nvSpPr>
          <p:cNvPr id="4" name="Прямоугольник 3"/>
          <p:cNvSpPr/>
          <p:nvPr/>
        </p:nvSpPr>
        <p:spPr>
          <a:xfrm>
            <a:off x="1767159" y="1297225"/>
            <a:ext cx="5919852" cy="330860"/>
          </a:xfrm>
          <a:prstGeom prst="rect">
            <a:avLst/>
          </a:prstGeom>
        </p:spPr>
        <p:txBody>
          <a:bodyPr wrap="square">
            <a:spAutoFit/>
          </a:bodyPr>
          <a:lstStyle/>
          <a:p>
            <a:pPr algn="ctr"/>
            <a:r>
              <a:rPr lang="ru-RU" sz="1550" b="1" dirty="0">
                <a:latin typeface="Times New Roman" pitchFamily="18" charset="0"/>
                <a:cs typeface="Times New Roman" pitchFamily="18" charset="0"/>
              </a:rPr>
              <a:t>«</a:t>
            </a:r>
            <a:r>
              <a:rPr lang="ru-RU" sz="1550" b="1" dirty="0" err="1">
                <a:latin typeface="Times New Roman" pitchFamily="18" charset="0"/>
                <a:cs typeface="Times New Roman" pitchFamily="18" charset="0"/>
              </a:rPr>
              <a:t>Мәрҗән</a:t>
            </a:r>
            <a:r>
              <a:rPr lang="ru-RU" sz="1550" b="1" dirty="0">
                <a:latin typeface="Times New Roman" pitchFamily="18" charset="0"/>
                <a:cs typeface="Times New Roman" pitchFamily="18" charset="0"/>
              </a:rPr>
              <a:t>»</a:t>
            </a:r>
          </a:p>
        </p:txBody>
      </p:sp>
      <p:sp>
        <p:nvSpPr>
          <p:cNvPr id="9" name="Прямоугольник 8"/>
          <p:cNvSpPr/>
          <p:nvPr/>
        </p:nvSpPr>
        <p:spPr>
          <a:xfrm>
            <a:off x="3347347" y="927893"/>
            <a:ext cx="3518977" cy="369332"/>
          </a:xfrm>
          <a:prstGeom prst="rect">
            <a:avLst/>
          </a:prstGeom>
        </p:spPr>
        <p:txBody>
          <a:bodyPr wrap="none">
            <a:spAutoFit/>
          </a:bodyPr>
          <a:lstStyle/>
          <a:p>
            <a:r>
              <a:rPr lang="ru-RU" b="1" dirty="0">
                <a:latin typeface="Times New Roman" pitchFamily="18" charset="0"/>
                <a:cs typeface="Times New Roman" pitchFamily="18" charset="0"/>
              </a:rPr>
              <a:t>МБУ «Ст</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Курмашевский</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СДК»</a:t>
            </a:r>
          </a:p>
        </p:txBody>
      </p:sp>
      <p:sp>
        <p:nvSpPr>
          <p:cNvPr id="14" name="Прямоугольник 13"/>
          <p:cNvSpPr/>
          <p:nvPr/>
        </p:nvSpPr>
        <p:spPr>
          <a:xfrm>
            <a:off x="3203849" y="1628085"/>
            <a:ext cx="5699968" cy="1200329"/>
          </a:xfrm>
          <a:prstGeom prst="rect">
            <a:avLst/>
          </a:prstGeom>
        </p:spPr>
        <p:txBody>
          <a:bodyPr wrap="square">
            <a:spAutoFit/>
          </a:bodyPr>
          <a:lstStyle/>
          <a:p>
            <a:pPr algn="just"/>
            <a:r>
              <a:rPr lang="ru-RU" dirty="0" smtClean="0">
                <a:latin typeface="Times New Roman" pitchFamily="18" charset="0"/>
                <a:cs typeface="Times New Roman" pitchFamily="18" charset="0"/>
              </a:rPr>
              <a:t>Репертуар</a:t>
            </a:r>
            <a:r>
              <a:rPr lang="ru-RU" dirty="0">
                <a:latin typeface="Times New Roman" pitchFamily="18" charset="0"/>
                <a:cs typeface="Times New Roman" pitchFamily="18" charset="0"/>
              </a:rPr>
              <a:t>: «Бас, </a:t>
            </a:r>
            <a:r>
              <a:rPr lang="ru-RU" dirty="0" err="1">
                <a:latin typeface="Times New Roman" pitchFamily="18" charset="0"/>
                <a:cs typeface="Times New Roman" pitchFamily="18" charset="0"/>
              </a:rPr>
              <a:t>әйдә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Өммегөлсем</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Шәл</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бәйләдем</a:t>
            </a:r>
            <a:r>
              <a:rPr lang="ru-RU" dirty="0">
                <a:latin typeface="Times New Roman" pitchFamily="18" charset="0"/>
                <a:cs typeface="Times New Roman" pitchFamily="18" charset="0"/>
              </a:rPr>
              <a:t>» «Лимонад»</a:t>
            </a:r>
          </a:p>
          <a:p>
            <a:pPr algn="just"/>
            <a:r>
              <a:rPr lang="ru-RU" dirty="0">
                <a:latin typeface="Times New Roman" pitchFamily="18" charset="0"/>
                <a:cs typeface="Times New Roman" pitchFamily="18" charset="0"/>
              </a:rPr>
              <a:t>Районный фольклорный фестиваль «Иске Казан </a:t>
            </a:r>
            <a:r>
              <a:rPr lang="ru-RU" dirty="0" err="1">
                <a:latin typeface="Times New Roman" pitchFamily="18" charset="0"/>
                <a:cs typeface="Times New Roman" pitchFamily="18" charset="0"/>
              </a:rPr>
              <a:t>түгәрәк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уены</a:t>
            </a:r>
            <a:r>
              <a:rPr lang="ru-RU" dirty="0">
                <a:latin typeface="Times New Roman" pitchFamily="18" charset="0"/>
                <a:cs typeface="Times New Roman" pitchFamily="18" charset="0"/>
              </a:rPr>
              <a:t>»-дипломант</a:t>
            </a:r>
          </a:p>
        </p:txBody>
      </p:sp>
      <p:sp>
        <p:nvSpPr>
          <p:cNvPr id="3" name="Прямоугольник 2"/>
          <p:cNvSpPr/>
          <p:nvPr/>
        </p:nvSpPr>
        <p:spPr>
          <a:xfrm>
            <a:off x="3347347" y="3160433"/>
            <a:ext cx="3287118" cy="369332"/>
          </a:xfrm>
          <a:prstGeom prst="rect">
            <a:avLst/>
          </a:prstGeom>
        </p:spPr>
        <p:txBody>
          <a:bodyPr wrap="none">
            <a:spAutoFit/>
          </a:bodyPr>
          <a:lstStyle/>
          <a:p>
            <a:r>
              <a:rPr lang="ru-RU" b="1" dirty="0">
                <a:latin typeface="Times New Roman" pitchFamily="18" charset="0"/>
                <a:cs typeface="Times New Roman" pitchFamily="18" charset="0"/>
              </a:rPr>
              <a:t>МБУ «Тат</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Суксинский</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СДК»</a:t>
            </a:r>
          </a:p>
        </p:txBody>
      </p:sp>
      <p:sp>
        <p:nvSpPr>
          <p:cNvPr id="5" name="Прямоугольник 4"/>
          <p:cNvSpPr/>
          <p:nvPr/>
        </p:nvSpPr>
        <p:spPr>
          <a:xfrm>
            <a:off x="4087839" y="3529765"/>
            <a:ext cx="1278492" cy="338554"/>
          </a:xfrm>
          <a:prstGeom prst="rect">
            <a:avLst/>
          </a:prstGeom>
        </p:spPr>
        <p:txBody>
          <a:bodyPr wrap="none">
            <a:spAutoFit/>
          </a:bodyPr>
          <a:lstStyle/>
          <a:p>
            <a:r>
              <a:rPr lang="ru-RU" sz="1600" b="1" dirty="0">
                <a:latin typeface="Times New Roman" pitchFamily="18" charset="0"/>
                <a:cs typeface="Times New Roman" pitchFamily="18" charset="0"/>
              </a:rPr>
              <a:t>«</a:t>
            </a:r>
            <a:r>
              <a:rPr lang="ru-RU" sz="1600" b="1" dirty="0" err="1">
                <a:latin typeface="Times New Roman" pitchFamily="18" charset="0"/>
                <a:cs typeface="Times New Roman" pitchFamily="18" charset="0"/>
              </a:rPr>
              <a:t>Асылъяр</a:t>
            </a:r>
            <a:r>
              <a:rPr lang="ru-RU" sz="1600" b="1" dirty="0">
                <a:latin typeface="Times New Roman" pitchFamily="18" charset="0"/>
                <a:cs typeface="Times New Roman" pitchFamily="18" charset="0"/>
              </a:rPr>
              <a:t>»</a:t>
            </a:r>
          </a:p>
        </p:txBody>
      </p:sp>
      <p:sp>
        <p:nvSpPr>
          <p:cNvPr id="11" name="Прямоугольник 10"/>
          <p:cNvSpPr/>
          <p:nvPr/>
        </p:nvSpPr>
        <p:spPr>
          <a:xfrm>
            <a:off x="3491880" y="3865346"/>
            <a:ext cx="5544615" cy="2585323"/>
          </a:xfrm>
          <a:prstGeom prst="rect">
            <a:avLst/>
          </a:prstGeom>
        </p:spPr>
        <p:txBody>
          <a:bodyPr wrap="square">
            <a:spAutoFit/>
          </a:bodyPr>
          <a:lstStyle/>
          <a:p>
            <a:pPr algn="just"/>
            <a:r>
              <a:rPr lang="ru-RU" dirty="0" smtClean="0">
                <a:latin typeface="Times New Roman" pitchFamily="18" charset="0"/>
                <a:cs typeface="Times New Roman" pitchFamily="18" charset="0"/>
              </a:rPr>
              <a:t>Репертуар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Килен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төшерү</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аулак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өй</a:t>
            </a:r>
            <a:r>
              <a:rPr lang="ru-RU" dirty="0">
                <a:latin typeface="Times New Roman" pitchFamily="18" charset="0"/>
                <a:cs typeface="Times New Roman" pitchFamily="18" charset="0"/>
              </a:rPr>
              <a:t>, кич </a:t>
            </a:r>
            <a:r>
              <a:rPr lang="ru-RU" dirty="0" err="1">
                <a:latin typeface="Times New Roman" pitchFamily="18" charset="0"/>
                <a:cs typeface="Times New Roman" pitchFamily="18" charset="0"/>
              </a:rPr>
              <a:t>утыру</a:t>
            </a:r>
            <a:r>
              <a:rPr lang="ru-RU" dirty="0">
                <a:latin typeface="Times New Roman" pitchFamily="18" charset="0"/>
                <a:cs typeface="Times New Roman" pitchFamily="18" charset="0"/>
              </a:rPr>
              <a:t>, кичке </a:t>
            </a:r>
            <a:r>
              <a:rPr lang="ru-RU" dirty="0" err="1" smtClean="0">
                <a:latin typeface="Times New Roman" pitchFamily="18" charset="0"/>
                <a:cs typeface="Times New Roman" pitchFamily="18" charset="0"/>
              </a:rPr>
              <a:t>уен</a:t>
            </a:r>
            <a:r>
              <a:rPr lang="ru-RU" dirty="0" smtClean="0">
                <a:latin typeface="Times New Roman" pitchFamily="18" charset="0"/>
                <a:cs typeface="Times New Roman" pitchFamily="18" charset="0"/>
              </a:rPr>
              <a:t>.</a:t>
            </a:r>
          </a:p>
          <a:p>
            <a:pPr algn="just"/>
            <a:r>
              <a:rPr lang="ru-RU" dirty="0">
                <a:latin typeface="Times New Roman" pitchFamily="18" charset="0"/>
                <a:cs typeface="Times New Roman" pitchFamily="18" charset="0"/>
              </a:rPr>
              <a:t>Межрегиональный фестиваль народного творчества тюркских народов «</a:t>
            </a:r>
            <a:r>
              <a:rPr lang="ru-RU" dirty="0" err="1">
                <a:latin typeface="Times New Roman" pitchFamily="18" charset="0"/>
                <a:cs typeface="Times New Roman" pitchFamily="18" charset="0"/>
              </a:rPr>
              <a:t>Чатыр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тауда</a:t>
            </a:r>
            <a:r>
              <a:rPr lang="ru-RU" dirty="0">
                <a:latin typeface="Times New Roman" pitchFamily="18" charset="0"/>
                <a:cs typeface="Times New Roman" pitchFamily="18" charset="0"/>
              </a:rPr>
              <a:t> җыен-2022», </a:t>
            </a:r>
            <a:endParaRPr lang="ru-RU"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г. Азнакаево-дипломант</a:t>
            </a:r>
            <a:r>
              <a:rPr lang="ru-RU" dirty="0">
                <a:latin typeface="Times New Roman" pitchFamily="18" charset="0"/>
                <a:cs typeface="Times New Roman" pitchFamily="18" charset="0"/>
              </a:rPr>
              <a:t>, Районный фольклорный фестиваль «Иске Казан </a:t>
            </a:r>
            <a:r>
              <a:rPr lang="ru-RU" dirty="0" err="1">
                <a:latin typeface="Times New Roman" pitchFamily="18" charset="0"/>
                <a:cs typeface="Times New Roman" pitchFamily="18" charset="0"/>
              </a:rPr>
              <a:t>түгәрәк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уены</a:t>
            </a:r>
            <a:r>
              <a:rPr lang="ru-RU" dirty="0">
                <a:latin typeface="Times New Roman" pitchFamily="18" charset="0"/>
                <a:cs typeface="Times New Roman" pitchFamily="18" charset="0"/>
              </a:rPr>
              <a:t>»-дипломант, 2019г, XXXVII Республиканский фестиваль-</a:t>
            </a:r>
            <a:r>
              <a:rPr lang="ru-RU" dirty="0" err="1">
                <a:latin typeface="Times New Roman" pitchFamily="18" charset="0"/>
                <a:cs typeface="Times New Roman" pitchFamily="18" charset="0"/>
              </a:rPr>
              <a:t>прадник</a:t>
            </a:r>
            <a:r>
              <a:rPr lang="ru-RU" dirty="0">
                <a:latin typeface="Times New Roman" pitchFamily="18" charset="0"/>
                <a:cs typeface="Times New Roman" pitchFamily="18" charset="0"/>
              </a:rPr>
              <a:t> народного творчества «Играй, гармонь»-«</a:t>
            </a:r>
            <a:r>
              <a:rPr lang="ru-RU" dirty="0" err="1">
                <a:latin typeface="Times New Roman" pitchFamily="18" charset="0"/>
                <a:cs typeface="Times New Roman" pitchFamily="18" charset="0"/>
              </a:rPr>
              <a:t>Уйнагыз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гармуннар</a:t>
            </a:r>
            <a:r>
              <a:rPr lang="ru-RU" dirty="0">
                <a:latin typeface="Times New Roman" pitchFamily="18" charset="0"/>
                <a:cs typeface="Times New Roman" pitchFamily="18" charset="0"/>
              </a:rPr>
              <a:t>» г</a:t>
            </a:r>
            <a:r>
              <a:rPr lang="ru-RU" dirty="0" smtClean="0">
                <a:latin typeface="Times New Roman" pitchFamily="18" charset="0"/>
                <a:cs typeface="Times New Roman" pitchFamily="18" charset="0"/>
              </a:rPr>
              <a:t>. Казань-дипломант</a:t>
            </a:r>
            <a:r>
              <a:rPr lang="ru-RU" dirty="0">
                <a:latin typeface="Times New Roman" pitchFamily="18" charset="0"/>
                <a:cs typeface="Times New Roman" pitchFamily="18" charset="0"/>
              </a:rPr>
              <a:t>, 2022г</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297224"/>
            <a:ext cx="2952330" cy="22243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Рисунок 11"/>
          <p:cNvPicPr/>
          <p:nvPr/>
        </p:nvPicPr>
        <p:blipFill>
          <a:blip r:embed="rId3" cstate="print">
            <a:extLst>
              <a:ext uri="{28A0092B-C50C-407E-A947-70E740481C1C}">
                <a14:useLocalDpi xmlns:a14="http://schemas.microsoft.com/office/drawing/2010/main" val="0"/>
              </a:ext>
            </a:extLst>
          </a:blip>
          <a:stretch>
            <a:fillRect/>
          </a:stretch>
        </p:blipFill>
        <p:spPr>
          <a:xfrm>
            <a:off x="251520" y="4365103"/>
            <a:ext cx="3095828" cy="2081993"/>
          </a:xfrm>
          <a:prstGeom prst="rect">
            <a:avLst/>
          </a:prstGeom>
          <a:ln>
            <a:noFill/>
          </a:ln>
          <a:effectLst>
            <a:softEdge rad="112500"/>
          </a:effectLst>
        </p:spPr>
      </p:pic>
    </p:spTree>
    <p:extLst>
      <p:ext uri="{BB962C8B-B14F-4D97-AF65-F5344CB8AC3E}">
        <p14:creationId xmlns:p14="http://schemas.microsoft.com/office/powerpoint/2010/main" val="28314787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ФОЛЬКЛОРНЫЕ  КОЛЛЕКТИВЫ</a:t>
            </a:r>
            <a:endParaRPr lang="ru-RU" b="1" dirty="0">
              <a:latin typeface="Times New Roman" pitchFamily="18" charset="0"/>
              <a:cs typeface="Times New Roman" pitchFamily="18" charset="0"/>
            </a:endParaRPr>
          </a:p>
        </p:txBody>
      </p:sp>
      <p:sp>
        <p:nvSpPr>
          <p:cNvPr id="4" name="Прямоугольник 3"/>
          <p:cNvSpPr/>
          <p:nvPr/>
        </p:nvSpPr>
        <p:spPr>
          <a:xfrm>
            <a:off x="1767159" y="1297225"/>
            <a:ext cx="5919852" cy="330860"/>
          </a:xfrm>
          <a:prstGeom prst="rect">
            <a:avLst/>
          </a:prstGeom>
        </p:spPr>
        <p:txBody>
          <a:bodyPr wrap="square">
            <a:spAutoFit/>
          </a:bodyPr>
          <a:lstStyle/>
          <a:p>
            <a:pPr algn="ctr"/>
            <a:r>
              <a:rPr lang="ru-RU" sz="1550" b="1" dirty="0">
                <a:latin typeface="Times New Roman" pitchFamily="18" charset="0"/>
                <a:cs typeface="Times New Roman" pitchFamily="18" charset="0"/>
              </a:rPr>
              <a:t>«</a:t>
            </a:r>
            <a:r>
              <a:rPr lang="ru-RU" sz="1550" b="1" dirty="0" err="1" smtClean="0">
                <a:latin typeface="Times New Roman" pitchFamily="18" charset="0"/>
                <a:cs typeface="Times New Roman" pitchFamily="18" charset="0"/>
              </a:rPr>
              <a:t>Ший</a:t>
            </a:r>
            <a:r>
              <a:rPr lang="ru-RU" sz="1550" b="1" dirty="0" smtClean="0">
                <a:latin typeface="Times New Roman" pitchFamily="18" charset="0"/>
                <a:cs typeface="Times New Roman" pitchFamily="18" charset="0"/>
              </a:rPr>
              <a:t> </a:t>
            </a:r>
            <a:r>
              <a:rPr lang="ru-RU" sz="1550" b="1" dirty="0" err="1" smtClean="0">
                <a:latin typeface="Times New Roman" pitchFamily="18" charset="0"/>
                <a:cs typeface="Times New Roman" pitchFamily="18" charset="0"/>
              </a:rPr>
              <a:t>Памаш</a:t>
            </a:r>
            <a:r>
              <a:rPr lang="ru-RU" sz="1550" b="1" dirty="0">
                <a:latin typeface="Times New Roman" pitchFamily="18" charset="0"/>
                <a:cs typeface="Times New Roman" pitchFamily="18" charset="0"/>
              </a:rPr>
              <a:t>»</a:t>
            </a:r>
          </a:p>
        </p:txBody>
      </p:sp>
      <p:sp>
        <p:nvSpPr>
          <p:cNvPr id="9" name="Прямоугольник 8"/>
          <p:cNvSpPr/>
          <p:nvPr/>
        </p:nvSpPr>
        <p:spPr>
          <a:xfrm>
            <a:off x="3347347" y="927893"/>
            <a:ext cx="2521524" cy="369332"/>
          </a:xfrm>
          <a:prstGeom prst="rect">
            <a:avLst/>
          </a:prstGeom>
        </p:spPr>
        <p:txBody>
          <a:bodyPr wrap="none">
            <a:spAutoFit/>
          </a:bodyPr>
          <a:lstStyle/>
          <a:p>
            <a:r>
              <a:rPr lang="ru-RU" b="1" dirty="0">
                <a:latin typeface="Times New Roman" pitchFamily="18" charset="0"/>
                <a:cs typeface="Times New Roman" pitchFamily="18" charset="0"/>
              </a:rPr>
              <a:t>Мари-</a:t>
            </a:r>
            <a:r>
              <a:rPr lang="ru-RU" b="1" dirty="0" err="1">
                <a:latin typeface="Times New Roman" pitchFamily="18" charset="0"/>
                <a:cs typeface="Times New Roman" pitchFamily="18" charset="0"/>
              </a:rPr>
              <a:t>Суксинский</a:t>
            </a:r>
            <a:r>
              <a:rPr lang="ru-RU" b="1" dirty="0">
                <a:latin typeface="Times New Roman" pitchFamily="18" charset="0"/>
                <a:cs typeface="Times New Roman" pitchFamily="18" charset="0"/>
              </a:rPr>
              <a:t> СК</a:t>
            </a:r>
          </a:p>
        </p:txBody>
      </p:sp>
      <p:sp>
        <p:nvSpPr>
          <p:cNvPr id="14" name="Прямоугольник 13"/>
          <p:cNvSpPr/>
          <p:nvPr/>
        </p:nvSpPr>
        <p:spPr>
          <a:xfrm>
            <a:off x="3687710" y="2187059"/>
            <a:ext cx="5328592" cy="3139321"/>
          </a:xfrm>
          <a:prstGeom prst="rect">
            <a:avLst/>
          </a:prstGeom>
        </p:spPr>
        <p:txBody>
          <a:bodyPr wrap="square">
            <a:spAutoFit/>
          </a:bodyPr>
          <a:lstStyle/>
          <a:p>
            <a:pPr algn="just"/>
            <a:r>
              <a:rPr lang="ru-RU" dirty="0" smtClean="0">
                <a:latin typeface="Times New Roman" pitchFamily="18" charset="0"/>
                <a:cs typeface="Times New Roman" pitchFamily="18" charset="0"/>
              </a:rPr>
              <a:t>Репертуар</a:t>
            </a:r>
            <a:r>
              <a:rPr lang="ru-RU" dirty="0">
                <a:latin typeface="Times New Roman" pitchFamily="18" charset="0"/>
                <a:cs typeface="Times New Roman" pitchFamily="18" charset="0"/>
              </a:rPr>
              <a:t>: Изучаем обычаи, старинные </a:t>
            </a:r>
            <a:r>
              <a:rPr lang="ru-RU" dirty="0" smtClean="0">
                <a:latin typeface="Times New Roman" pitchFamily="18" charset="0"/>
                <a:cs typeface="Times New Roman" pitchFamily="18" charset="0"/>
              </a:rPr>
              <a:t>обряды</a:t>
            </a:r>
          </a:p>
          <a:p>
            <a:pPr algn="just"/>
            <a:endParaRPr lang="ru-RU" dirty="0" smtClean="0">
              <a:latin typeface="Times New Roman" pitchFamily="18" charset="0"/>
              <a:cs typeface="Times New Roman" pitchFamily="18" charset="0"/>
            </a:endParaRPr>
          </a:p>
          <a:p>
            <a:pPr algn="just"/>
            <a:r>
              <a:rPr lang="ru-RU" dirty="0">
                <a:latin typeface="Times New Roman" pitchFamily="18" charset="0"/>
                <a:cs typeface="Times New Roman" pitchFamily="18" charset="0"/>
              </a:rPr>
              <a:t>Республиканский фестиваль “Семык-2021”-дипломант (Север удар-1 место, Мари </a:t>
            </a:r>
            <a:r>
              <a:rPr lang="ru-RU" dirty="0" err="1">
                <a:latin typeface="Times New Roman" pitchFamily="18" charset="0"/>
                <a:cs typeface="Times New Roman" pitchFamily="18" charset="0"/>
              </a:rPr>
              <a:t>патыр</a:t>
            </a:r>
            <a:r>
              <a:rPr lang="ru-RU" dirty="0">
                <a:latin typeface="Times New Roman" pitchFamily="18" charset="0"/>
                <a:cs typeface="Times New Roman" pitchFamily="18" charset="0"/>
              </a:rPr>
              <a:t> -2 место), Гран-при Детский </a:t>
            </a:r>
            <a:r>
              <a:rPr lang="ru-RU" dirty="0" err="1">
                <a:latin typeface="Times New Roman" pitchFamily="18" charset="0"/>
                <a:cs typeface="Times New Roman" pitchFamily="18" charset="0"/>
              </a:rPr>
              <a:t>этнокультурый</a:t>
            </a:r>
            <a:r>
              <a:rPr lang="ru-RU" dirty="0">
                <a:latin typeface="Times New Roman" pitchFamily="18" charset="0"/>
                <a:cs typeface="Times New Roman" pitchFamily="18" charset="0"/>
              </a:rPr>
              <a:t> фестиваль “Марийская радуга-2022” (гран-при, инстр.иск.-2 место), Дипломант республиканского конкурса “Без </a:t>
            </a:r>
            <a:r>
              <a:rPr lang="ru-RU" dirty="0" err="1">
                <a:latin typeface="Times New Roman" pitchFamily="18" charset="0"/>
                <a:cs typeface="Times New Roman" pitchFamily="18" charset="0"/>
              </a:rPr>
              <a:t>бергә</a:t>
            </a:r>
            <a:r>
              <a:rPr lang="ru-RU" dirty="0">
                <a:latin typeface="Times New Roman" pitchFamily="18" charset="0"/>
                <a:cs typeface="Times New Roman" pitchFamily="18" charset="0"/>
              </a:rPr>
              <a:t>”, Дипломант республиканского праздника марийской культуры “Семык-2022”, </a:t>
            </a:r>
            <a:r>
              <a:rPr lang="ru-RU" dirty="0" err="1">
                <a:latin typeface="Times New Roman" pitchFamily="18" charset="0"/>
                <a:cs typeface="Times New Roman" pitchFamily="18" charset="0"/>
              </a:rPr>
              <a:t>Призер</a:t>
            </a:r>
            <a:r>
              <a:rPr lang="ru-RU" dirty="0">
                <a:latin typeface="Times New Roman" pitchFamily="18" charset="0"/>
                <a:cs typeface="Times New Roman" pitchFamily="18" charset="0"/>
              </a:rPr>
              <a:t> республиканского фестиваля «Созвездие-Йолдызлык»-2место, 2023г.</a:t>
            </a:r>
          </a:p>
        </p:txBody>
      </p:sp>
      <p:pic>
        <p:nvPicPr>
          <p:cNvPr id="12" name="Рисунок 11"/>
          <p:cNvPicPr/>
          <p:nvPr/>
        </p:nvPicPr>
        <p:blipFill>
          <a:blip r:embed="rId2" cstate="print">
            <a:extLst>
              <a:ext uri="{28A0092B-C50C-407E-A947-70E740481C1C}">
                <a14:useLocalDpi xmlns:a14="http://schemas.microsoft.com/office/drawing/2010/main" val="0"/>
              </a:ext>
            </a:extLst>
          </a:blip>
          <a:stretch>
            <a:fillRect/>
          </a:stretch>
        </p:blipFill>
        <p:spPr>
          <a:xfrm>
            <a:off x="169558" y="1657625"/>
            <a:ext cx="3250314" cy="2232248"/>
          </a:xfrm>
          <a:prstGeom prst="rect">
            <a:avLst/>
          </a:prstGeom>
          <a:ln>
            <a:noFill/>
          </a:ln>
          <a:effectLst>
            <a:softEdge rad="112500"/>
          </a:effectLst>
        </p:spPr>
      </p:pic>
      <p:pic>
        <p:nvPicPr>
          <p:cNvPr id="13" name="Рисунок 12"/>
          <p:cNvPicPr/>
          <p:nvPr/>
        </p:nvPicPr>
        <p:blipFill>
          <a:blip r:embed="rId3" cstate="print">
            <a:extLst>
              <a:ext uri="{28A0092B-C50C-407E-A947-70E740481C1C}">
                <a14:useLocalDpi xmlns:a14="http://schemas.microsoft.com/office/drawing/2010/main" val="0"/>
              </a:ext>
            </a:extLst>
          </a:blip>
          <a:stretch>
            <a:fillRect/>
          </a:stretch>
        </p:blipFill>
        <p:spPr>
          <a:xfrm>
            <a:off x="323528" y="4205083"/>
            <a:ext cx="3096344" cy="2240449"/>
          </a:xfrm>
          <a:prstGeom prst="rect">
            <a:avLst/>
          </a:prstGeom>
          <a:ln>
            <a:noFill/>
          </a:ln>
          <a:effectLst>
            <a:softEdge rad="112500"/>
          </a:effectLst>
        </p:spPr>
      </p:pic>
    </p:spTree>
    <p:extLst>
      <p:ext uri="{BB962C8B-B14F-4D97-AF65-F5344CB8AC3E}">
        <p14:creationId xmlns:p14="http://schemas.microsoft.com/office/powerpoint/2010/main" val="391953335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ФОЛЬКЛОРНЫЕ  КОЛЛЕКТИВЫ</a:t>
            </a:r>
            <a:endParaRPr lang="ru-RU" b="1" dirty="0">
              <a:latin typeface="Times New Roman" pitchFamily="18" charset="0"/>
              <a:cs typeface="Times New Roman" pitchFamily="18" charset="0"/>
            </a:endParaRPr>
          </a:p>
        </p:txBody>
      </p:sp>
      <p:sp>
        <p:nvSpPr>
          <p:cNvPr id="4" name="Прямоугольник 3"/>
          <p:cNvSpPr/>
          <p:nvPr/>
        </p:nvSpPr>
        <p:spPr>
          <a:xfrm>
            <a:off x="1767159" y="1297225"/>
            <a:ext cx="5919852" cy="330860"/>
          </a:xfrm>
          <a:prstGeom prst="rect">
            <a:avLst/>
          </a:prstGeom>
        </p:spPr>
        <p:txBody>
          <a:bodyPr wrap="square">
            <a:spAutoFit/>
          </a:bodyPr>
          <a:lstStyle/>
          <a:p>
            <a:pPr algn="ctr"/>
            <a:r>
              <a:rPr lang="ru-RU" sz="1550" b="1" dirty="0">
                <a:latin typeface="Times New Roman" pitchFamily="18" charset="0"/>
                <a:cs typeface="Times New Roman" pitchFamily="18" charset="0"/>
              </a:rPr>
              <a:t>«</a:t>
            </a:r>
            <a:r>
              <a:rPr lang="ru-RU" sz="1550" b="1" dirty="0" err="1">
                <a:latin typeface="Times New Roman" pitchFamily="18" charset="0"/>
                <a:cs typeface="Times New Roman" pitchFamily="18" charset="0"/>
              </a:rPr>
              <a:t>Хәзинә</a:t>
            </a:r>
            <a:r>
              <a:rPr lang="ru-RU" sz="1550" b="1" dirty="0">
                <a:latin typeface="Times New Roman" pitchFamily="18" charset="0"/>
                <a:cs typeface="Times New Roman" pitchFamily="18" charset="0"/>
              </a:rPr>
              <a:t>»</a:t>
            </a:r>
          </a:p>
        </p:txBody>
      </p:sp>
      <p:sp>
        <p:nvSpPr>
          <p:cNvPr id="9" name="Прямоугольник 8"/>
          <p:cNvSpPr/>
          <p:nvPr/>
        </p:nvSpPr>
        <p:spPr>
          <a:xfrm>
            <a:off x="3347347" y="927893"/>
            <a:ext cx="2819683" cy="369332"/>
          </a:xfrm>
          <a:prstGeom prst="rect">
            <a:avLst/>
          </a:prstGeom>
        </p:spPr>
        <p:txBody>
          <a:bodyPr wrap="none">
            <a:spAutoFit/>
          </a:bodyPr>
          <a:lstStyle/>
          <a:p>
            <a:r>
              <a:rPr lang="ru-RU" b="1" dirty="0" err="1">
                <a:latin typeface="Times New Roman" pitchFamily="18" charset="0"/>
                <a:cs typeface="Times New Roman" pitchFamily="18" charset="0"/>
              </a:rPr>
              <a:t>Новокурмашевский</a:t>
            </a:r>
            <a:r>
              <a:rPr lang="ru-RU" b="1" dirty="0">
                <a:latin typeface="Times New Roman" pitchFamily="18" charset="0"/>
                <a:cs typeface="Times New Roman" pitchFamily="18" charset="0"/>
              </a:rPr>
              <a:t> СДК</a:t>
            </a:r>
          </a:p>
        </p:txBody>
      </p:sp>
      <p:sp>
        <p:nvSpPr>
          <p:cNvPr id="14" name="Прямоугольник 13"/>
          <p:cNvSpPr/>
          <p:nvPr/>
        </p:nvSpPr>
        <p:spPr>
          <a:xfrm>
            <a:off x="3516922" y="1610929"/>
            <a:ext cx="5387598" cy="1200329"/>
          </a:xfrm>
          <a:prstGeom prst="rect">
            <a:avLst/>
          </a:prstGeom>
        </p:spPr>
        <p:txBody>
          <a:bodyPr wrap="square">
            <a:spAutoFit/>
          </a:bodyPr>
          <a:lstStyle/>
          <a:p>
            <a:pPr algn="just"/>
            <a:r>
              <a:rPr lang="ru-RU" dirty="0" smtClean="0">
                <a:latin typeface="Times New Roman" pitchFamily="18" charset="0"/>
                <a:cs typeface="Times New Roman" pitchFamily="18" charset="0"/>
              </a:rPr>
              <a:t>Репертуар</a:t>
            </a:r>
            <a:r>
              <a:rPr lang="ru-RU" dirty="0">
                <a:latin typeface="Times New Roman" pitchFamily="18" charset="0"/>
                <a:cs typeface="Times New Roman" pitchFamily="18" charset="0"/>
              </a:rPr>
              <a:t>: История быта, культуры местного </a:t>
            </a:r>
            <a:r>
              <a:rPr lang="ru-RU" dirty="0" smtClean="0">
                <a:latin typeface="Times New Roman" pitchFamily="18" charset="0"/>
                <a:cs typeface="Times New Roman" pitchFamily="18" charset="0"/>
              </a:rPr>
              <a:t>народа</a:t>
            </a:r>
          </a:p>
          <a:p>
            <a:pPr algn="just"/>
            <a:endParaRPr lang="ru-RU" dirty="0" smtClean="0">
              <a:latin typeface="Times New Roman" pitchFamily="18" charset="0"/>
              <a:cs typeface="Times New Roman" pitchFamily="18" charset="0"/>
            </a:endParaRPr>
          </a:p>
          <a:p>
            <a:pPr algn="just"/>
            <a:r>
              <a:rPr lang="ru-RU" dirty="0">
                <a:latin typeface="Times New Roman" pitchFamily="18" charset="0"/>
                <a:cs typeface="Times New Roman" pitchFamily="18" charset="0"/>
              </a:rPr>
              <a:t>Районный фольклорный фестиваль «Иске Казан </a:t>
            </a:r>
            <a:r>
              <a:rPr lang="ru-RU" dirty="0" err="1">
                <a:latin typeface="Times New Roman" pitchFamily="18" charset="0"/>
                <a:cs typeface="Times New Roman" pitchFamily="18" charset="0"/>
              </a:rPr>
              <a:t>түгәрәк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уены</a:t>
            </a:r>
            <a:r>
              <a:rPr lang="ru-RU" dirty="0">
                <a:latin typeface="Times New Roman" pitchFamily="18" charset="0"/>
                <a:cs typeface="Times New Roman" pitchFamily="18" charset="0"/>
              </a:rPr>
              <a:t>»-дипломант</a:t>
            </a:r>
          </a:p>
        </p:txBody>
      </p:sp>
      <p:sp>
        <p:nvSpPr>
          <p:cNvPr id="3" name="Прямоугольник 2"/>
          <p:cNvSpPr/>
          <p:nvPr/>
        </p:nvSpPr>
        <p:spPr>
          <a:xfrm>
            <a:off x="3995936" y="3196315"/>
            <a:ext cx="2731645" cy="369332"/>
          </a:xfrm>
          <a:prstGeom prst="rect">
            <a:avLst/>
          </a:prstGeom>
        </p:spPr>
        <p:txBody>
          <a:bodyPr wrap="none">
            <a:spAutoFit/>
          </a:bodyPr>
          <a:lstStyle/>
          <a:p>
            <a:r>
              <a:rPr lang="ru-RU" b="1" dirty="0">
                <a:latin typeface="Times New Roman" pitchFamily="18" charset="0"/>
                <a:cs typeface="Times New Roman" pitchFamily="18" charset="0"/>
              </a:rPr>
              <a:t>МБУ «</a:t>
            </a:r>
            <a:r>
              <a:rPr lang="ru-RU" b="1" dirty="0" err="1">
                <a:latin typeface="Times New Roman" pitchFamily="18" charset="0"/>
                <a:cs typeface="Times New Roman" pitchFamily="18" charset="0"/>
              </a:rPr>
              <a:t>Тюковский</a:t>
            </a:r>
            <a:r>
              <a:rPr lang="ru-RU" b="1" dirty="0">
                <a:latin typeface="Times New Roman" pitchFamily="18" charset="0"/>
                <a:cs typeface="Times New Roman" pitchFamily="18" charset="0"/>
              </a:rPr>
              <a:t> СДК»</a:t>
            </a:r>
          </a:p>
        </p:txBody>
      </p:sp>
      <p:sp>
        <p:nvSpPr>
          <p:cNvPr id="5" name="Прямоугольник 4"/>
          <p:cNvSpPr/>
          <p:nvPr/>
        </p:nvSpPr>
        <p:spPr>
          <a:xfrm>
            <a:off x="4470860" y="3569041"/>
            <a:ext cx="1696170" cy="338554"/>
          </a:xfrm>
          <a:prstGeom prst="rect">
            <a:avLst/>
          </a:prstGeom>
        </p:spPr>
        <p:txBody>
          <a:bodyPr wrap="none">
            <a:spAutoFit/>
          </a:bodyPr>
          <a:lstStyle/>
          <a:p>
            <a:r>
              <a:rPr lang="ru-RU" sz="1600" b="1" dirty="0">
                <a:latin typeface="Times New Roman" pitchFamily="18" charset="0"/>
                <a:cs typeface="Times New Roman" pitchFamily="18" charset="0"/>
              </a:rPr>
              <a:t>«</a:t>
            </a:r>
            <a:r>
              <a:rPr lang="ru-RU" sz="1600" b="1" dirty="0" err="1">
                <a:latin typeface="Times New Roman" pitchFamily="18" charset="0"/>
                <a:cs typeface="Times New Roman" pitchFamily="18" charset="0"/>
              </a:rPr>
              <a:t>Серле</a:t>
            </a:r>
            <a:r>
              <a:rPr lang="ru-RU" sz="1600" b="1" dirty="0">
                <a:latin typeface="Times New Roman" pitchFamily="18" charset="0"/>
                <a:cs typeface="Times New Roman" pitchFamily="18" charset="0"/>
              </a:rPr>
              <a:t> </a:t>
            </a:r>
            <a:r>
              <a:rPr lang="ru-RU" sz="1600" b="1" dirty="0" err="1">
                <a:latin typeface="Times New Roman" pitchFamily="18" charset="0"/>
                <a:cs typeface="Times New Roman" pitchFamily="18" charset="0"/>
              </a:rPr>
              <a:t>сандык</a:t>
            </a:r>
            <a:r>
              <a:rPr lang="ru-RU" sz="1600" b="1" dirty="0">
                <a:latin typeface="Times New Roman" pitchFamily="18" charset="0"/>
                <a:cs typeface="Times New Roman" pitchFamily="18" charset="0"/>
              </a:rPr>
              <a:t>»</a:t>
            </a:r>
          </a:p>
        </p:txBody>
      </p:sp>
      <p:sp>
        <p:nvSpPr>
          <p:cNvPr id="11" name="Прямоугольник 10"/>
          <p:cNvSpPr/>
          <p:nvPr/>
        </p:nvSpPr>
        <p:spPr>
          <a:xfrm>
            <a:off x="539552" y="5805264"/>
            <a:ext cx="8095347" cy="646331"/>
          </a:xfrm>
          <a:prstGeom prst="rect">
            <a:avLst/>
          </a:prstGeom>
        </p:spPr>
        <p:txBody>
          <a:bodyPr wrap="square">
            <a:spAutoFit/>
          </a:bodyPr>
          <a:lstStyle/>
          <a:p>
            <a:pPr algn="ctr"/>
            <a:r>
              <a:rPr lang="ru-RU" dirty="0" smtClean="0">
                <a:latin typeface="Times New Roman" pitchFamily="18" charset="0"/>
                <a:cs typeface="Times New Roman" pitchFamily="18" charset="0"/>
              </a:rPr>
              <a:t>Репертуар</a:t>
            </a:r>
            <a:r>
              <a:rPr lang="ru-RU" dirty="0">
                <a:latin typeface="Times New Roman" pitchFamily="18" charset="0"/>
                <a:cs typeface="Times New Roman" pitchFamily="18" charset="0"/>
              </a:rPr>
              <a:t>: Татарские народные песни. Выставки</a:t>
            </a:r>
            <a:endParaRPr lang="ru-RU" dirty="0" smtClean="0">
              <a:latin typeface="Times New Roman" pitchFamily="18" charset="0"/>
              <a:cs typeface="Times New Roman" pitchFamily="18" charset="0"/>
            </a:endParaRPr>
          </a:p>
          <a:p>
            <a:pPr algn="ctr"/>
            <a:r>
              <a:rPr lang="tt-RU" dirty="0">
                <a:latin typeface="Times New Roman" pitchFamily="18" charset="0"/>
                <a:cs typeface="Times New Roman" pitchFamily="18" charset="0"/>
              </a:rPr>
              <a:t>Районный фольклорный фестиваль «Иске Казан түгәрәк уены»-дипломант</a:t>
            </a:r>
            <a:endParaRPr lang="ru-RU" dirty="0">
              <a:latin typeface="Times New Roman" pitchFamily="18" charset="0"/>
              <a:cs typeface="Times New Roman" pitchFamily="18" charset="0"/>
            </a:endParaRPr>
          </a:p>
        </p:txBody>
      </p:sp>
      <p:pic>
        <p:nvPicPr>
          <p:cNvPr id="12" name="Рисунок 11"/>
          <p:cNvPicPr/>
          <p:nvPr/>
        </p:nvPicPr>
        <p:blipFill>
          <a:blip r:embed="rId2" cstate="print">
            <a:extLst>
              <a:ext uri="{28A0092B-C50C-407E-A947-70E740481C1C}">
                <a14:useLocalDpi xmlns:a14="http://schemas.microsoft.com/office/drawing/2010/main" val="0"/>
              </a:ext>
            </a:extLst>
          </a:blip>
          <a:stretch>
            <a:fillRect/>
          </a:stretch>
        </p:blipFill>
        <p:spPr>
          <a:xfrm>
            <a:off x="399007" y="1438295"/>
            <a:ext cx="2736304" cy="1987029"/>
          </a:xfrm>
          <a:prstGeom prst="rect">
            <a:avLst/>
          </a:prstGeom>
          <a:ln>
            <a:noFill/>
          </a:ln>
          <a:effectLst>
            <a:softEdge rad="112500"/>
          </a:effec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870243"/>
            <a:ext cx="2418177" cy="181594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Рисунок 12"/>
          <p:cNvPicPr/>
          <p:nvPr/>
        </p:nvPicPr>
        <p:blipFill>
          <a:blip r:embed="rId4" cstate="print">
            <a:extLst>
              <a:ext uri="{28A0092B-C50C-407E-A947-70E740481C1C}">
                <a14:useLocalDpi xmlns:a14="http://schemas.microsoft.com/office/drawing/2010/main" val="0"/>
              </a:ext>
            </a:extLst>
          </a:blip>
          <a:stretch>
            <a:fillRect/>
          </a:stretch>
        </p:blipFill>
        <p:spPr>
          <a:xfrm>
            <a:off x="5086984" y="3993566"/>
            <a:ext cx="2247473" cy="1692618"/>
          </a:xfrm>
          <a:prstGeom prst="rect">
            <a:avLst/>
          </a:prstGeom>
          <a:ln>
            <a:noFill/>
          </a:ln>
          <a:effectLst>
            <a:softEdge rad="112500"/>
          </a:effectLst>
        </p:spPr>
      </p:pic>
    </p:spTree>
    <p:extLst>
      <p:ext uri="{BB962C8B-B14F-4D97-AF65-F5344CB8AC3E}">
        <p14:creationId xmlns:p14="http://schemas.microsoft.com/office/powerpoint/2010/main" val="391774415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ФОЛЬКЛОРНЫЕ  КОЛЛЕКТИВЫ</a:t>
            </a:r>
            <a:endParaRPr lang="ru-RU" b="1" dirty="0">
              <a:latin typeface="Times New Roman" pitchFamily="18" charset="0"/>
              <a:cs typeface="Times New Roman" pitchFamily="18" charset="0"/>
            </a:endParaRPr>
          </a:p>
        </p:txBody>
      </p:sp>
      <p:sp>
        <p:nvSpPr>
          <p:cNvPr id="4" name="Прямоугольник 3"/>
          <p:cNvSpPr/>
          <p:nvPr/>
        </p:nvSpPr>
        <p:spPr>
          <a:xfrm>
            <a:off x="1767159" y="1297225"/>
            <a:ext cx="5919852" cy="330860"/>
          </a:xfrm>
          <a:prstGeom prst="rect">
            <a:avLst/>
          </a:prstGeom>
        </p:spPr>
        <p:txBody>
          <a:bodyPr wrap="square">
            <a:spAutoFit/>
          </a:bodyPr>
          <a:lstStyle/>
          <a:p>
            <a:pPr algn="ctr"/>
            <a:r>
              <a:rPr lang="ru-RU" sz="1550" b="1" dirty="0">
                <a:latin typeface="Times New Roman" pitchFamily="18" charset="0"/>
                <a:cs typeface="Times New Roman" pitchFamily="18" charset="0"/>
              </a:rPr>
              <a:t>«</a:t>
            </a:r>
            <a:r>
              <a:rPr lang="ru-RU" sz="1550" b="1" dirty="0" err="1">
                <a:latin typeface="Times New Roman" pitchFamily="18" charset="0"/>
                <a:cs typeface="Times New Roman" pitchFamily="18" charset="0"/>
              </a:rPr>
              <a:t>Дуслык</a:t>
            </a:r>
            <a:r>
              <a:rPr lang="ru-RU" sz="1550" b="1" dirty="0">
                <a:latin typeface="Times New Roman" pitchFamily="18" charset="0"/>
                <a:cs typeface="Times New Roman" pitchFamily="18" charset="0"/>
              </a:rPr>
              <a:t>»</a:t>
            </a:r>
          </a:p>
        </p:txBody>
      </p:sp>
      <p:sp>
        <p:nvSpPr>
          <p:cNvPr id="9" name="Прямоугольник 8"/>
          <p:cNvSpPr/>
          <p:nvPr/>
        </p:nvSpPr>
        <p:spPr>
          <a:xfrm>
            <a:off x="3347347" y="927893"/>
            <a:ext cx="3350404" cy="369332"/>
          </a:xfrm>
          <a:prstGeom prst="rect">
            <a:avLst/>
          </a:prstGeom>
        </p:spPr>
        <p:txBody>
          <a:bodyPr wrap="none">
            <a:spAutoFit/>
          </a:bodyPr>
          <a:lstStyle/>
          <a:p>
            <a:r>
              <a:rPr lang="ru-RU" b="1" dirty="0">
                <a:latin typeface="Times New Roman" pitchFamily="18" charset="0"/>
                <a:cs typeface="Times New Roman" pitchFamily="18" charset="0"/>
              </a:rPr>
              <a:t>МБУ «Тат</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Ямалинский</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СДК»</a:t>
            </a:r>
          </a:p>
        </p:txBody>
      </p:sp>
      <p:sp>
        <p:nvSpPr>
          <p:cNvPr id="14" name="Прямоугольник 13"/>
          <p:cNvSpPr/>
          <p:nvPr/>
        </p:nvSpPr>
        <p:spPr>
          <a:xfrm>
            <a:off x="3059832" y="1628085"/>
            <a:ext cx="5843985" cy="923330"/>
          </a:xfrm>
          <a:prstGeom prst="rect">
            <a:avLst/>
          </a:prstGeom>
        </p:spPr>
        <p:txBody>
          <a:bodyPr wrap="square">
            <a:spAutoFit/>
          </a:bodyPr>
          <a:lstStyle/>
          <a:p>
            <a:pPr algn="just"/>
            <a:r>
              <a:rPr lang="ru-RU" dirty="0" smtClean="0">
                <a:latin typeface="Times New Roman" pitchFamily="18" charset="0"/>
                <a:cs typeface="Times New Roman" pitchFamily="18" charset="0"/>
              </a:rPr>
              <a:t>Репертуар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Печән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җыю</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Көтү</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каршылау</a:t>
            </a:r>
            <a:r>
              <a:rPr lang="ru-RU" dirty="0">
                <a:latin typeface="Times New Roman" pitchFamily="18" charset="0"/>
                <a:cs typeface="Times New Roman" pitchFamily="18" charset="0"/>
              </a:rPr>
              <a:t>”, “Кич </a:t>
            </a:r>
            <a:r>
              <a:rPr lang="ru-RU" dirty="0" err="1">
                <a:latin typeface="Times New Roman" pitchFamily="18" charset="0"/>
                <a:cs typeface="Times New Roman" pitchFamily="18" charset="0"/>
              </a:rPr>
              <a:t>утыру</a:t>
            </a:r>
            <a:r>
              <a:rPr lang="ru-RU" dirty="0" smtClean="0">
                <a:latin typeface="Times New Roman" pitchFamily="18" charset="0"/>
                <a:cs typeface="Times New Roman" pitchFamily="18" charset="0"/>
              </a:rPr>
              <a:t>”</a:t>
            </a:r>
          </a:p>
          <a:p>
            <a:pPr algn="just"/>
            <a:r>
              <a:rPr lang="ru-RU" dirty="0">
                <a:latin typeface="Times New Roman" pitchFamily="18" charset="0"/>
                <a:cs typeface="Times New Roman" pitchFamily="18" charset="0"/>
              </a:rPr>
              <a:t>Районный фольклорный фестиваль «Иске Казан </a:t>
            </a:r>
            <a:r>
              <a:rPr lang="ru-RU" dirty="0" err="1">
                <a:latin typeface="Times New Roman" pitchFamily="18" charset="0"/>
                <a:cs typeface="Times New Roman" pitchFamily="18" charset="0"/>
              </a:rPr>
              <a:t>түгәрәк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уены</a:t>
            </a:r>
            <a:r>
              <a:rPr lang="ru-RU" dirty="0">
                <a:latin typeface="Times New Roman" pitchFamily="18" charset="0"/>
                <a:cs typeface="Times New Roman" pitchFamily="18" charset="0"/>
              </a:rPr>
              <a:t>»-дипломант</a:t>
            </a:r>
          </a:p>
        </p:txBody>
      </p:sp>
      <p:sp>
        <p:nvSpPr>
          <p:cNvPr id="3" name="Прямоугольник 2"/>
          <p:cNvSpPr/>
          <p:nvPr/>
        </p:nvSpPr>
        <p:spPr>
          <a:xfrm>
            <a:off x="3374151" y="3282200"/>
            <a:ext cx="3408241" cy="369332"/>
          </a:xfrm>
          <a:prstGeom prst="rect">
            <a:avLst/>
          </a:prstGeom>
        </p:spPr>
        <p:txBody>
          <a:bodyPr wrap="none">
            <a:spAutoFit/>
          </a:bodyPr>
          <a:lstStyle/>
          <a:p>
            <a:r>
              <a:rPr lang="ru-RU" b="1" dirty="0">
                <a:latin typeface="Times New Roman" pitchFamily="18" charset="0"/>
                <a:cs typeface="Times New Roman" pitchFamily="18" charset="0"/>
              </a:rPr>
              <a:t>МБУ «Ст</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Байсаровский</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СДК»</a:t>
            </a:r>
          </a:p>
        </p:txBody>
      </p:sp>
      <p:sp>
        <p:nvSpPr>
          <p:cNvPr id="5" name="Прямоугольник 4"/>
          <p:cNvSpPr/>
          <p:nvPr/>
        </p:nvSpPr>
        <p:spPr>
          <a:xfrm>
            <a:off x="4211960" y="3651532"/>
            <a:ext cx="1106393" cy="338554"/>
          </a:xfrm>
          <a:prstGeom prst="rect">
            <a:avLst/>
          </a:prstGeom>
        </p:spPr>
        <p:txBody>
          <a:bodyPr wrap="none">
            <a:spAutoFit/>
          </a:bodyPr>
          <a:lstStyle/>
          <a:p>
            <a:r>
              <a:rPr lang="ru-RU" sz="1600" b="1" dirty="0">
                <a:latin typeface="Times New Roman" pitchFamily="18" charset="0"/>
                <a:cs typeface="Times New Roman" pitchFamily="18" charset="0"/>
              </a:rPr>
              <a:t>“</a:t>
            </a:r>
            <a:r>
              <a:rPr lang="ru-RU" sz="1600" b="1" dirty="0" err="1">
                <a:latin typeface="Times New Roman" pitchFamily="18" charset="0"/>
                <a:cs typeface="Times New Roman" pitchFamily="18" charset="0"/>
              </a:rPr>
              <a:t>Жәү</a:t>
            </a:r>
            <a:r>
              <a:rPr lang="en-US" sz="1600" b="1" dirty="0">
                <a:latin typeface="Times New Roman" pitchFamily="18" charset="0"/>
                <a:cs typeface="Times New Roman" pitchFamily="18" charset="0"/>
              </a:rPr>
              <a:t>h</a:t>
            </a:r>
            <a:r>
              <a:rPr lang="ru-RU" sz="1600" b="1" dirty="0" err="1">
                <a:latin typeface="Times New Roman" pitchFamily="18" charset="0"/>
                <a:cs typeface="Times New Roman" pitchFamily="18" charset="0"/>
              </a:rPr>
              <a:t>әр</a:t>
            </a:r>
            <a:r>
              <a:rPr lang="ru-RU" sz="1600" b="1" dirty="0">
                <a:latin typeface="Times New Roman" pitchFamily="18" charset="0"/>
                <a:cs typeface="Times New Roman" pitchFamily="18" charset="0"/>
              </a:rPr>
              <a:t>”</a:t>
            </a:r>
          </a:p>
        </p:txBody>
      </p:sp>
      <p:sp>
        <p:nvSpPr>
          <p:cNvPr id="11" name="Прямоугольник 10"/>
          <p:cNvSpPr/>
          <p:nvPr/>
        </p:nvSpPr>
        <p:spPr>
          <a:xfrm>
            <a:off x="3347347" y="3990086"/>
            <a:ext cx="5662345" cy="2862322"/>
          </a:xfrm>
          <a:prstGeom prst="rect">
            <a:avLst/>
          </a:prstGeom>
        </p:spPr>
        <p:txBody>
          <a:bodyPr wrap="square">
            <a:spAutoFit/>
          </a:bodyPr>
          <a:lstStyle/>
          <a:p>
            <a:pPr algn="just"/>
            <a:r>
              <a:rPr lang="ru-RU" dirty="0" smtClean="0">
                <a:latin typeface="Times New Roman" pitchFamily="18" charset="0"/>
                <a:cs typeface="Times New Roman" pitchFamily="18" charset="0"/>
              </a:rPr>
              <a:t>Репертуар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Мунчала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чыгару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йоласы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Каз</a:t>
            </a: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ом</a:t>
            </a:r>
            <a:r>
              <a:rPr lang="tt-RU" dirty="0" smtClean="0">
                <a:latin typeface="Times New Roman" pitchFamily="18" charset="0"/>
                <a:cs typeface="Times New Roman" pitchFamily="18" charset="0"/>
              </a:rPr>
              <a:t>ә</a:t>
            </a:r>
            <a:r>
              <a:rPr lang="ru-RU" dirty="0" smtClean="0">
                <a:latin typeface="Times New Roman" pitchFamily="18" charset="0"/>
                <a:cs typeface="Times New Roman" pitchFamily="18" charset="0"/>
              </a:rPr>
              <a:t>се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Аулак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өй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Ачык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сандык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Токмачлы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аш</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табын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күрке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Җәйге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кичтә</a:t>
            </a:r>
            <a:r>
              <a:rPr lang="ru-RU" dirty="0">
                <a:latin typeface="Times New Roman" pitchFamily="18" charset="0"/>
                <a:cs typeface="Times New Roman" pitchFamily="18" charset="0"/>
              </a:rPr>
              <a:t> капка </a:t>
            </a:r>
            <a:r>
              <a:rPr lang="ru-RU" dirty="0" err="1">
                <a:latin typeface="Times New Roman" pitchFamily="18" charset="0"/>
                <a:cs typeface="Times New Roman" pitchFamily="18" charset="0"/>
              </a:rPr>
              <a:t>төбендә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Сөн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буенда</a:t>
            </a:r>
            <a:r>
              <a:rPr lang="ru-RU" dirty="0">
                <a:latin typeface="Times New Roman" pitchFamily="18" charset="0"/>
                <a:cs typeface="Times New Roman" pitchFamily="18" charset="0"/>
              </a:rPr>
              <a:t> кичке </a:t>
            </a:r>
            <a:r>
              <a:rPr lang="ru-RU" dirty="0" err="1">
                <a:latin typeface="Times New Roman" pitchFamily="18" charset="0"/>
                <a:cs typeface="Times New Roman" pitchFamily="18" charset="0"/>
              </a:rPr>
              <a:t>уенда</a:t>
            </a:r>
            <a:r>
              <a:rPr lang="ru-RU" dirty="0" smtClean="0">
                <a:latin typeface="Times New Roman" pitchFamily="18" charset="0"/>
                <a:cs typeface="Times New Roman" pitchFamily="18" charset="0"/>
              </a:rPr>
              <a:t>”</a:t>
            </a:r>
          </a:p>
          <a:p>
            <a:pPr algn="just"/>
            <a:r>
              <a:rPr lang="ru-RU" dirty="0">
                <a:latin typeface="Times New Roman" pitchFamily="18" charset="0"/>
                <a:cs typeface="Times New Roman" pitchFamily="18" charset="0"/>
              </a:rPr>
              <a:t>Лауреат в номинации “Лучшая постановка на национальной фольклорной основе” фестиваля сюжетных танцев “</a:t>
            </a:r>
            <a:r>
              <a:rPr lang="ru-RU" dirty="0" err="1">
                <a:latin typeface="Times New Roman" pitchFamily="18" charset="0"/>
                <a:cs typeface="Times New Roman" pitchFamily="18" charset="0"/>
              </a:rPr>
              <a:t>Каюлы</a:t>
            </a:r>
            <a:r>
              <a:rPr lang="ru-RU" dirty="0">
                <a:latin typeface="Times New Roman" pitchFamily="18" charset="0"/>
                <a:cs typeface="Times New Roman" pitchFamily="18" charset="0"/>
              </a:rPr>
              <a:t> читек”-2022г, дипломант районного танцевального конкурса им.А.Закирова-2022г, Дипломант VII республиканского фестиваля «Балкыш»-2022г</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416" y="1444046"/>
            <a:ext cx="2311485" cy="218576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933" y="4203551"/>
            <a:ext cx="2848218" cy="18263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769468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ФОЛЬКЛОРНЫЕ  КОЛЛЕКТИВЫ</a:t>
            </a:r>
            <a:endParaRPr lang="ru-RU" b="1" dirty="0">
              <a:latin typeface="Times New Roman" pitchFamily="18" charset="0"/>
              <a:cs typeface="Times New Roman" pitchFamily="18" charset="0"/>
            </a:endParaRPr>
          </a:p>
        </p:txBody>
      </p:sp>
      <p:sp>
        <p:nvSpPr>
          <p:cNvPr id="4" name="Прямоугольник 3"/>
          <p:cNvSpPr/>
          <p:nvPr/>
        </p:nvSpPr>
        <p:spPr>
          <a:xfrm>
            <a:off x="1767159" y="1297225"/>
            <a:ext cx="5919852" cy="330860"/>
          </a:xfrm>
          <a:prstGeom prst="rect">
            <a:avLst/>
          </a:prstGeom>
        </p:spPr>
        <p:txBody>
          <a:bodyPr wrap="square">
            <a:spAutoFit/>
          </a:bodyPr>
          <a:lstStyle/>
          <a:p>
            <a:pPr algn="ctr"/>
            <a:r>
              <a:rPr lang="ru-RU" sz="1550" b="1" dirty="0">
                <a:latin typeface="Times New Roman" pitchFamily="18" charset="0"/>
                <a:cs typeface="Times New Roman" pitchFamily="18" charset="0"/>
              </a:rPr>
              <a:t>«</a:t>
            </a:r>
            <a:r>
              <a:rPr lang="ru-RU" sz="1550" b="1" dirty="0" err="1">
                <a:latin typeface="Times New Roman" pitchFamily="18" charset="0"/>
                <a:cs typeface="Times New Roman" pitchFamily="18" charset="0"/>
              </a:rPr>
              <a:t>Ләйсән</a:t>
            </a:r>
            <a:r>
              <a:rPr lang="ru-RU" sz="1550" b="1" dirty="0">
                <a:latin typeface="Times New Roman" pitchFamily="18" charset="0"/>
                <a:cs typeface="Times New Roman" pitchFamily="18" charset="0"/>
              </a:rPr>
              <a:t>»</a:t>
            </a:r>
          </a:p>
        </p:txBody>
      </p:sp>
      <p:sp>
        <p:nvSpPr>
          <p:cNvPr id="9" name="Прямоугольник 8"/>
          <p:cNvSpPr/>
          <p:nvPr/>
        </p:nvSpPr>
        <p:spPr>
          <a:xfrm>
            <a:off x="3347347" y="927893"/>
            <a:ext cx="3284617" cy="369332"/>
          </a:xfrm>
          <a:prstGeom prst="rect">
            <a:avLst/>
          </a:prstGeom>
        </p:spPr>
        <p:txBody>
          <a:bodyPr wrap="none">
            <a:spAutoFit/>
          </a:bodyPr>
          <a:lstStyle/>
          <a:p>
            <a:r>
              <a:rPr lang="ru-RU" b="1" dirty="0">
                <a:latin typeface="Times New Roman" pitchFamily="18" charset="0"/>
                <a:cs typeface="Times New Roman" pitchFamily="18" charset="0"/>
              </a:rPr>
              <a:t>МБУ «</a:t>
            </a:r>
            <a:r>
              <a:rPr lang="ru-RU" b="1" dirty="0" err="1">
                <a:latin typeface="Times New Roman" pitchFamily="18" charset="0"/>
                <a:cs typeface="Times New Roman" pitchFamily="18" charset="0"/>
              </a:rPr>
              <a:t>Такталачукский</a:t>
            </a:r>
            <a:r>
              <a:rPr lang="ru-RU" b="1" dirty="0">
                <a:latin typeface="Times New Roman" pitchFamily="18" charset="0"/>
                <a:cs typeface="Times New Roman" pitchFamily="18" charset="0"/>
              </a:rPr>
              <a:t> СДК»</a:t>
            </a:r>
          </a:p>
        </p:txBody>
      </p:sp>
      <p:sp>
        <p:nvSpPr>
          <p:cNvPr id="14" name="Прямоугольник 13"/>
          <p:cNvSpPr/>
          <p:nvPr/>
        </p:nvSpPr>
        <p:spPr>
          <a:xfrm>
            <a:off x="3563888" y="1579640"/>
            <a:ext cx="5339929" cy="1754326"/>
          </a:xfrm>
          <a:prstGeom prst="rect">
            <a:avLst/>
          </a:prstGeom>
        </p:spPr>
        <p:txBody>
          <a:bodyPr wrap="square">
            <a:spAutoFit/>
          </a:bodyPr>
          <a:lstStyle/>
          <a:p>
            <a:pPr algn="just"/>
            <a:r>
              <a:rPr lang="ru-RU" dirty="0" smtClean="0">
                <a:latin typeface="Times New Roman" pitchFamily="18" charset="0"/>
                <a:cs typeface="Times New Roman" pitchFamily="18" charset="0"/>
              </a:rPr>
              <a:t>Репертуар</a:t>
            </a:r>
            <a:r>
              <a:rPr lang="ru-RU" dirty="0">
                <a:latin typeface="Times New Roman" pitchFamily="18" charset="0"/>
                <a:cs typeface="Times New Roman" pitchFamily="18" charset="0"/>
              </a:rPr>
              <a:t>: Татарские национальные обряды «</a:t>
            </a:r>
            <a:r>
              <a:rPr lang="ru-RU" dirty="0" err="1">
                <a:latin typeface="Times New Roman" pitchFamily="18" charset="0"/>
                <a:cs typeface="Times New Roman" pitchFamily="18" charset="0"/>
              </a:rPr>
              <a:t>Өй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юу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йоласы</a:t>
            </a:r>
            <a:r>
              <a:rPr lang="ru-RU" dirty="0">
                <a:latin typeface="Times New Roman" pitchFamily="18" charset="0"/>
                <a:cs typeface="Times New Roman" pitchFamily="18" charset="0"/>
              </a:rPr>
              <a:t>», «Карга </a:t>
            </a:r>
            <a:r>
              <a:rPr lang="ru-RU" dirty="0" err="1">
                <a:latin typeface="Times New Roman" pitchFamily="18" charset="0"/>
                <a:cs typeface="Times New Roman" pitchFamily="18" charset="0"/>
              </a:rPr>
              <a:t>боткасы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Балага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исем</a:t>
            </a:r>
            <a:r>
              <a:rPr lang="ru-RU" dirty="0">
                <a:latin typeface="Times New Roman" pitchFamily="18" charset="0"/>
                <a:cs typeface="Times New Roman" pitchFamily="18" charset="0"/>
              </a:rPr>
              <a:t> кушу</a:t>
            </a:r>
            <a:r>
              <a:rPr lang="ru-RU" dirty="0" smtClean="0">
                <a:latin typeface="Times New Roman" pitchFamily="18" charset="0"/>
                <a:cs typeface="Times New Roman" pitchFamily="18" charset="0"/>
              </a:rPr>
              <a:t>»</a:t>
            </a:r>
          </a:p>
          <a:p>
            <a:pPr algn="just"/>
            <a:r>
              <a:rPr lang="ru-RU" dirty="0">
                <a:latin typeface="Times New Roman" pitchFamily="18" charset="0"/>
                <a:cs typeface="Times New Roman" pitchFamily="18" charset="0"/>
              </a:rPr>
              <a:t>Районный фольклорный фестиваль «Иске Казан </a:t>
            </a:r>
            <a:r>
              <a:rPr lang="ru-RU" dirty="0" err="1">
                <a:latin typeface="Times New Roman" pitchFamily="18" charset="0"/>
                <a:cs typeface="Times New Roman" pitchFamily="18" charset="0"/>
              </a:rPr>
              <a:t>түгәрәк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уены</a:t>
            </a:r>
            <a:r>
              <a:rPr lang="ru-RU" dirty="0">
                <a:latin typeface="Times New Roman" pitchFamily="18" charset="0"/>
                <a:cs typeface="Times New Roman" pitchFamily="18" charset="0"/>
              </a:rPr>
              <a:t>»-дипломант, 2019г, Дипломант районного </a:t>
            </a:r>
            <a:r>
              <a:rPr lang="ru-RU" dirty="0" err="1">
                <a:latin typeface="Times New Roman" pitchFamily="18" charset="0"/>
                <a:cs typeface="Times New Roman" pitchFamily="18" charset="0"/>
              </a:rPr>
              <a:t>этаба</a:t>
            </a:r>
            <a:r>
              <a:rPr lang="ru-RU" dirty="0">
                <a:latin typeface="Times New Roman" pitchFamily="18" charset="0"/>
                <a:cs typeface="Times New Roman" pitchFamily="18" charset="0"/>
              </a:rPr>
              <a:t> VI республиканского фестиваля «Балкыш»-2020г</a:t>
            </a:r>
          </a:p>
        </p:txBody>
      </p:sp>
      <p:sp>
        <p:nvSpPr>
          <p:cNvPr id="3" name="Прямоугольник 2"/>
          <p:cNvSpPr/>
          <p:nvPr/>
        </p:nvSpPr>
        <p:spPr>
          <a:xfrm>
            <a:off x="3347346" y="3520541"/>
            <a:ext cx="3023841" cy="369332"/>
          </a:xfrm>
          <a:prstGeom prst="rect">
            <a:avLst/>
          </a:prstGeom>
        </p:spPr>
        <p:txBody>
          <a:bodyPr wrap="none">
            <a:spAutoFit/>
          </a:bodyPr>
          <a:lstStyle/>
          <a:p>
            <a:r>
              <a:rPr lang="ru-RU" b="1" dirty="0">
                <a:latin typeface="Times New Roman" pitchFamily="18" charset="0"/>
                <a:cs typeface="Times New Roman" pitchFamily="18" charset="0"/>
              </a:rPr>
              <a:t>МБУ «</a:t>
            </a:r>
            <a:r>
              <a:rPr lang="ru-RU" b="1" dirty="0" err="1">
                <a:latin typeface="Times New Roman" pitchFamily="18" charset="0"/>
                <a:cs typeface="Times New Roman" pitchFamily="18" charset="0"/>
              </a:rPr>
              <a:t>Барсуковский</a:t>
            </a:r>
            <a:r>
              <a:rPr lang="ru-RU" b="1" dirty="0">
                <a:latin typeface="Times New Roman" pitchFamily="18" charset="0"/>
                <a:cs typeface="Times New Roman" pitchFamily="18" charset="0"/>
              </a:rPr>
              <a:t> СДК»</a:t>
            </a:r>
          </a:p>
        </p:txBody>
      </p:sp>
      <p:sp>
        <p:nvSpPr>
          <p:cNvPr id="5" name="Прямоугольник 4"/>
          <p:cNvSpPr/>
          <p:nvPr/>
        </p:nvSpPr>
        <p:spPr>
          <a:xfrm>
            <a:off x="4101435" y="3889873"/>
            <a:ext cx="1787669" cy="338554"/>
          </a:xfrm>
          <a:prstGeom prst="rect">
            <a:avLst/>
          </a:prstGeom>
        </p:spPr>
        <p:txBody>
          <a:bodyPr wrap="none">
            <a:spAutoFit/>
          </a:bodyPr>
          <a:lstStyle/>
          <a:p>
            <a:r>
              <a:rPr lang="ru-RU" sz="1600" b="1" dirty="0">
                <a:latin typeface="Times New Roman" pitchFamily="18" charset="0"/>
                <a:cs typeface="Times New Roman" pitchFamily="18" charset="0"/>
              </a:rPr>
              <a:t>«</a:t>
            </a:r>
            <a:r>
              <a:rPr lang="ru-RU" sz="1600" b="1" dirty="0" err="1">
                <a:latin typeface="Times New Roman" pitchFamily="18" charset="0"/>
                <a:cs typeface="Times New Roman" pitchFamily="18" charset="0"/>
              </a:rPr>
              <a:t>Яшь</a:t>
            </a:r>
            <a:r>
              <a:rPr lang="ru-RU" sz="1600" b="1" dirty="0">
                <a:latin typeface="Times New Roman" pitchFamily="18" charset="0"/>
                <a:cs typeface="Times New Roman" pitchFamily="18" charset="0"/>
              </a:rPr>
              <a:t> </a:t>
            </a:r>
            <a:r>
              <a:rPr lang="ru-RU" sz="1600" b="1" dirty="0" err="1">
                <a:latin typeface="Times New Roman" pitchFamily="18" charset="0"/>
                <a:cs typeface="Times New Roman" pitchFamily="18" charset="0"/>
              </a:rPr>
              <a:t>йөрәкләр</a:t>
            </a:r>
            <a:r>
              <a:rPr lang="ru-RU" sz="1600" b="1" dirty="0">
                <a:latin typeface="Times New Roman" pitchFamily="18" charset="0"/>
                <a:cs typeface="Times New Roman" pitchFamily="18" charset="0"/>
              </a:rPr>
              <a:t>» </a:t>
            </a:r>
          </a:p>
        </p:txBody>
      </p:sp>
      <p:sp>
        <p:nvSpPr>
          <p:cNvPr id="11" name="Прямоугольник 10"/>
          <p:cNvSpPr/>
          <p:nvPr/>
        </p:nvSpPr>
        <p:spPr>
          <a:xfrm>
            <a:off x="3491880" y="4711020"/>
            <a:ext cx="5196616" cy="923330"/>
          </a:xfrm>
          <a:prstGeom prst="rect">
            <a:avLst/>
          </a:prstGeom>
        </p:spPr>
        <p:txBody>
          <a:bodyPr wrap="square">
            <a:spAutoFit/>
          </a:bodyPr>
          <a:lstStyle/>
          <a:p>
            <a:pPr algn="just"/>
            <a:r>
              <a:rPr lang="ru-RU" dirty="0" smtClean="0">
                <a:latin typeface="Times New Roman" pitchFamily="18" charset="0"/>
                <a:cs typeface="Times New Roman" pitchFamily="18" charset="0"/>
              </a:rPr>
              <a:t>Репертуар</a:t>
            </a:r>
            <a:r>
              <a:rPr lang="ru-RU" dirty="0">
                <a:latin typeface="Times New Roman" pitchFamily="18" charset="0"/>
                <a:cs typeface="Times New Roman" pitchFamily="18" charset="0"/>
              </a:rPr>
              <a:t>: Народные </a:t>
            </a:r>
            <a:r>
              <a:rPr lang="ru-RU" dirty="0" smtClean="0">
                <a:latin typeface="Times New Roman" pitchFamily="18" charset="0"/>
                <a:cs typeface="Times New Roman" pitchFamily="18" charset="0"/>
              </a:rPr>
              <a:t>песни</a:t>
            </a:r>
          </a:p>
          <a:p>
            <a:pPr algn="just"/>
            <a:r>
              <a:rPr lang="ru-RU" dirty="0">
                <a:latin typeface="Times New Roman" pitchFamily="18" charset="0"/>
                <a:cs typeface="Times New Roman" pitchFamily="18" charset="0"/>
              </a:rPr>
              <a:t>Районный фольклорный фестиваль «Иске Казан </a:t>
            </a:r>
            <a:r>
              <a:rPr lang="ru-RU" dirty="0" err="1">
                <a:latin typeface="Times New Roman" pitchFamily="18" charset="0"/>
                <a:cs typeface="Times New Roman" pitchFamily="18" charset="0"/>
              </a:rPr>
              <a:t>түгәрәк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уены</a:t>
            </a:r>
            <a:r>
              <a:rPr lang="ru-RU" dirty="0">
                <a:latin typeface="Times New Roman" pitchFamily="18" charset="0"/>
                <a:cs typeface="Times New Roman" pitchFamily="18" charset="0"/>
              </a:rPr>
              <a:t>»-дипломант</a:t>
            </a:r>
          </a:p>
        </p:txBody>
      </p:sp>
      <p:pic>
        <p:nvPicPr>
          <p:cNvPr id="12" name="Рисунок 11"/>
          <p:cNvPicPr/>
          <p:nvPr/>
        </p:nvPicPr>
        <p:blipFill>
          <a:blip r:embed="rId2" cstate="print">
            <a:extLst>
              <a:ext uri="{28A0092B-C50C-407E-A947-70E740481C1C}">
                <a14:useLocalDpi xmlns:a14="http://schemas.microsoft.com/office/drawing/2010/main" val="0"/>
              </a:ext>
            </a:extLst>
          </a:blip>
          <a:stretch>
            <a:fillRect/>
          </a:stretch>
        </p:blipFill>
        <p:spPr>
          <a:xfrm>
            <a:off x="251520" y="1437626"/>
            <a:ext cx="3095827" cy="2038354"/>
          </a:xfrm>
          <a:prstGeom prst="rect">
            <a:avLst/>
          </a:prstGeom>
          <a:ln>
            <a:noFill/>
          </a:ln>
          <a:effectLst>
            <a:softEdge rad="112500"/>
          </a:effectLst>
        </p:spPr>
      </p:pic>
      <p:pic>
        <p:nvPicPr>
          <p:cNvPr id="13" name="Рисунок 12"/>
          <p:cNvPicPr/>
          <p:nvPr/>
        </p:nvPicPr>
        <p:blipFill>
          <a:blip r:embed="rId3" cstate="print">
            <a:extLst>
              <a:ext uri="{28A0092B-C50C-407E-A947-70E740481C1C}">
                <a14:useLocalDpi xmlns:a14="http://schemas.microsoft.com/office/drawing/2010/main" val="0"/>
              </a:ext>
            </a:extLst>
          </a:blip>
          <a:stretch>
            <a:fillRect/>
          </a:stretch>
        </p:blipFill>
        <p:spPr>
          <a:xfrm>
            <a:off x="251520" y="4389204"/>
            <a:ext cx="3095826" cy="1992124"/>
          </a:xfrm>
          <a:prstGeom prst="rect">
            <a:avLst/>
          </a:prstGeom>
          <a:ln>
            <a:noFill/>
          </a:ln>
          <a:effectLst>
            <a:softEdge rad="112500"/>
          </a:effectLst>
        </p:spPr>
      </p:pic>
    </p:spTree>
    <p:extLst>
      <p:ext uri="{BB962C8B-B14F-4D97-AF65-F5344CB8AC3E}">
        <p14:creationId xmlns:p14="http://schemas.microsoft.com/office/powerpoint/2010/main" val="420587746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ОБЪЕКТЫ НЕМАТЕРИАЛЬНОГО КУЛЬТУРНОГО НАСЛЕДИЯ</a:t>
            </a:r>
            <a:endParaRPr lang="ru-RU" b="1" dirty="0">
              <a:latin typeface="Times New Roman" pitchFamily="18" charset="0"/>
              <a:cs typeface="Times New Roman" pitchFamily="18" charset="0"/>
            </a:endParaRPr>
          </a:p>
        </p:txBody>
      </p:sp>
      <p:sp>
        <p:nvSpPr>
          <p:cNvPr id="9" name="Прямоугольник 8"/>
          <p:cNvSpPr/>
          <p:nvPr/>
        </p:nvSpPr>
        <p:spPr>
          <a:xfrm>
            <a:off x="0" y="836712"/>
            <a:ext cx="9605361" cy="923330"/>
          </a:xfrm>
          <a:prstGeom prst="rect">
            <a:avLst/>
          </a:prstGeom>
        </p:spPr>
        <p:txBody>
          <a:bodyPr wrap="square">
            <a:spAutoFit/>
          </a:bodyPr>
          <a:lstStyle/>
          <a:p>
            <a:pPr algn="ctr"/>
            <a:r>
              <a:rPr lang="ru-RU" b="1" dirty="0">
                <a:latin typeface="Times New Roman" pitchFamily="18" charset="0"/>
                <a:cs typeface="Times New Roman" pitchFamily="18" charset="0"/>
              </a:rPr>
              <a:t>Татарский обряд « Кичке </a:t>
            </a:r>
            <a:r>
              <a:rPr lang="ru-RU" b="1" dirty="0" err="1">
                <a:latin typeface="Times New Roman" pitchFamily="18" charset="0"/>
                <a:cs typeface="Times New Roman" pitchFamily="18" charset="0"/>
              </a:rPr>
              <a:t>җыен</a:t>
            </a:r>
            <a:r>
              <a:rPr lang="ru-RU" b="1" dirty="0">
                <a:latin typeface="Times New Roman" pitchFamily="18" charset="0"/>
                <a:cs typeface="Times New Roman" pitchFamily="18" charset="0"/>
              </a:rPr>
              <a:t>»</a:t>
            </a:r>
          </a:p>
          <a:p>
            <a:pPr algn="ctr"/>
            <a:r>
              <a:rPr lang="ru-RU" b="1" dirty="0">
                <a:latin typeface="Times New Roman" pitchFamily="18" charset="0"/>
                <a:cs typeface="Times New Roman" pitchFamily="18" charset="0"/>
              </a:rPr>
              <a:t>(  Полоскание полотенец в роднике</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a:p>
            <a:pPr algn="ctr"/>
            <a:r>
              <a:rPr lang="ru-RU" b="1" dirty="0">
                <a:latin typeface="Times New Roman" pitchFamily="18" charset="0"/>
                <a:cs typeface="Times New Roman" pitchFamily="18" charset="0"/>
              </a:rPr>
              <a:t>с. </a:t>
            </a:r>
            <a:r>
              <a:rPr lang="ru-RU" b="1" dirty="0" err="1">
                <a:latin typeface="Times New Roman" pitchFamily="18" charset="0"/>
                <a:cs typeface="Times New Roman" pitchFamily="18" charset="0"/>
              </a:rPr>
              <a:t>Староайманово</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Актанышского р-на РТ</a:t>
            </a:r>
          </a:p>
        </p:txBody>
      </p:sp>
      <p:sp>
        <p:nvSpPr>
          <p:cNvPr id="11" name="Прямоугольник 10"/>
          <p:cNvSpPr/>
          <p:nvPr/>
        </p:nvSpPr>
        <p:spPr>
          <a:xfrm>
            <a:off x="2771800" y="1788982"/>
            <a:ext cx="6264696" cy="4616648"/>
          </a:xfrm>
          <a:prstGeom prst="rect">
            <a:avLst/>
          </a:prstGeom>
        </p:spPr>
        <p:txBody>
          <a:bodyPr wrap="square">
            <a:spAutoFit/>
          </a:bodyPr>
          <a:lstStyle/>
          <a:p>
            <a:pPr algn="just"/>
            <a:r>
              <a:rPr lang="ru-RU" sz="1400" dirty="0">
                <a:latin typeface="Times New Roman" pitchFamily="18" charset="0"/>
                <a:cs typeface="Times New Roman" pitchFamily="18" charset="0"/>
              </a:rPr>
              <a:t>Издавна в нашей деревне в летний период проводили   вечерние игры (кичке </a:t>
            </a:r>
            <a:r>
              <a:rPr lang="ru-RU" sz="1400" dirty="0" err="1">
                <a:latin typeface="Times New Roman" pitchFamily="18" charset="0"/>
                <a:cs typeface="Times New Roman" pitchFamily="18" charset="0"/>
              </a:rPr>
              <a:t>җыен</a:t>
            </a:r>
            <a:r>
              <a:rPr lang="ru-RU" sz="1400" dirty="0">
                <a:latin typeface="Times New Roman" pitchFamily="18" charset="0"/>
                <a:cs typeface="Times New Roman" pitchFamily="18" charset="0"/>
              </a:rPr>
              <a:t>), народные гуляния. На такие гуляния народ собирался после трудового дня.</a:t>
            </a:r>
          </a:p>
          <a:p>
            <a:pPr algn="just"/>
            <a:r>
              <a:rPr lang="ru-RU" sz="1400" dirty="0">
                <a:latin typeface="Times New Roman" pitchFamily="18" charset="0"/>
                <a:cs typeface="Times New Roman" pitchFamily="18" charset="0"/>
              </a:rPr>
              <a:t>  Такие встречи-гуляния имели большое социальное- </a:t>
            </a:r>
            <a:r>
              <a:rPr lang="ru-RU" sz="1400" dirty="0" err="1">
                <a:latin typeface="Times New Roman" pitchFamily="18" charset="0"/>
                <a:cs typeface="Times New Roman" pitchFamily="18" charset="0"/>
              </a:rPr>
              <a:t>культуроное</a:t>
            </a:r>
            <a:r>
              <a:rPr lang="ru-RU" sz="1400" dirty="0">
                <a:latin typeface="Times New Roman" pitchFamily="18" charset="0"/>
                <a:cs typeface="Times New Roman" pitchFamily="18" charset="0"/>
              </a:rPr>
              <a:t> значение. Люди встречались делились новостями и впечатлениями. Юноши и девушки во время  игр и </a:t>
            </a:r>
            <a:r>
              <a:rPr lang="ru-RU" sz="1400" dirty="0" err="1">
                <a:latin typeface="Times New Roman" pitchFamily="18" charset="0"/>
                <a:cs typeface="Times New Roman" pitchFamily="18" charset="0"/>
              </a:rPr>
              <a:t>веселых</a:t>
            </a:r>
            <a:r>
              <a:rPr lang="ru-RU" sz="1400" dirty="0">
                <a:latin typeface="Times New Roman" pitchFamily="18" charset="0"/>
                <a:cs typeface="Times New Roman" pitchFamily="18" charset="0"/>
              </a:rPr>
              <a:t> хороводов, пляски  наблюдали друг за другом выбирая для себя пару. Женщины и мужчины делились опытом выполнения ручных работ, шутили и веселились, танцевали, пели песни.  Играли в игры которые передавались из поколения в поколение. Такие как «</a:t>
            </a:r>
            <a:r>
              <a:rPr lang="ru-RU" sz="1400" dirty="0" err="1">
                <a:latin typeface="Times New Roman" pitchFamily="18" charset="0"/>
                <a:cs typeface="Times New Roman" pitchFamily="18" charset="0"/>
              </a:rPr>
              <a:t>Көянтә</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чиләк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Табакка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басыш</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Сөлге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чайкаш</a:t>
            </a:r>
            <a:r>
              <a:rPr lang="ru-RU" sz="1400" dirty="0">
                <a:latin typeface="Times New Roman" pitchFamily="18" charset="0"/>
                <a:cs typeface="Times New Roman" pitchFamily="18" charset="0"/>
              </a:rPr>
              <a:t>» все действия сопровождались игрой на  гармошке.</a:t>
            </a:r>
          </a:p>
          <a:p>
            <a:pPr algn="just"/>
            <a:r>
              <a:rPr lang="ru-RU" sz="1400" dirty="0">
                <a:latin typeface="Times New Roman" pitchFamily="18" charset="0"/>
                <a:cs typeface="Times New Roman" pitchFamily="18" charset="0"/>
              </a:rPr>
              <a:t>Очень интересные игры</a:t>
            </a:r>
            <a:r>
              <a:rPr lang="ru-RU" sz="1400" dirty="0" smtClean="0">
                <a:latin typeface="Times New Roman" pitchFamily="18" charset="0"/>
                <a:cs typeface="Times New Roman" pitchFamily="18" charset="0"/>
              </a:rPr>
              <a:t>: «</a:t>
            </a:r>
            <a:r>
              <a:rPr lang="ru-RU" sz="1400" dirty="0" err="1">
                <a:latin typeface="Times New Roman" pitchFamily="18" charset="0"/>
                <a:cs typeface="Times New Roman" pitchFamily="18" charset="0"/>
              </a:rPr>
              <a:t>Сөлге</a:t>
            </a:r>
            <a:r>
              <a:rPr lang="ru-RU" sz="1400" dirty="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чайкаш</a:t>
            </a:r>
            <a:r>
              <a:rPr lang="ru-RU" sz="1400" dirty="0" smtClean="0">
                <a:latin typeface="Times New Roman" pitchFamily="18" charset="0"/>
                <a:cs typeface="Times New Roman" pitchFamily="18" charset="0"/>
              </a:rPr>
              <a:t>» Молодые </a:t>
            </a:r>
            <a:r>
              <a:rPr lang="ru-RU" sz="1400" dirty="0">
                <a:latin typeface="Times New Roman" pitchFamily="18" charset="0"/>
                <a:cs typeface="Times New Roman" pitchFamily="18" charset="0"/>
              </a:rPr>
              <a:t>девушки выстраиваются в один ряд и делают движения как будто поласкают полотенце в ручье и поют : </a:t>
            </a:r>
            <a:r>
              <a:rPr lang="ru-RU" sz="1400" dirty="0" smtClean="0">
                <a:latin typeface="Times New Roman" pitchFamily="18" charset="0"/>
                <a:cs typeface="Times New Roman" pitchFamily="18" charset="0"/>
              </a:rPr>
              <a:t>«С</a:t>
            </a:r>
            <a:r>
              <a:rPr lang="tt-RU" sz="1400" dirty="0" smtClean="0">
                <a:latin typeface="Times New Roman" pitchFamily="18" charset="0"/>
                <a:cs typeface="Times New Roman" pitchFamily="18" charset="0"/>
              </a:rPr>
              <a:t>ө</a:t>
            </a:r>
            <a:r>
              <a:rPr lang="ru-RU" sz="1400" dirty="0" err="1" smtClean="0">
                <a:latin typeface="Times New Roman" pitchFamily="18" charset="0"/>
                <a:cs typeface="Times New Roman" pitchFamily="18" charset="0"/>
              </a:rPr>
              <a:t>лге</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чайкыйм,сөлге</a:t>
            </a:r>
            <a:r>
              <a:rPr lang="ru-RU" sz="1400" dirty="0" smtClean="0">
                <a:latin typeface="Times New Roman" pitchFamily="18" charset="0"/>
                <a:cs typeface="Times New Roman" pitchFamily="18" charset="0"/>
              </a:rPr>
              <a:t> </a:t>
            </a:r>
            <a:r>
              <a:rPr lang="ru-RU" sz="1400" dirty="0" err="1">
                <a:latin typeface="Times New Roman" pitchFamily="18" charset="0"/>
                <a:cs typeface="Times New Roman" pitchFamily="18" charset="0"/>
              </a:rPr>
              <a:t>чайкыйм</a:t>
            </a:r>
            <a:r>
              <a:rPr lang="ru-RU" sz="1400" dirty="0">
                <a:latin typeface="Times New Roman" pitchFamily="18" charset="0"/>
                <a:cs typeface="Times New Roman" pitchFamily="18" charset="0"/>
              </a:rPr>
              <a:t> </a:t>
            </a:r>
          </a:p>
          <a:p>
            <a:pPr algn="just"/>
            <a:r>
              <a:rPr lang="ru-RU" sz="1400" dirty="0" err="1">
                <a:latin typeface="Times New Roman" pitchFamily="18" charset="0"/>
                <a:cs typeface="Times New Roman" pitchFamily="18" charset="0"/>
              </a:rPr>
              <a:t>Салкын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чишмэ</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суында</a:t>
            </a:r>
            <a:endParaRPr lang="ru-RU" sz="1400" dirty="0">
              <a:latin typeface="Times New Roman" pitchFamily="18" charset="0"/>
              <a:cs typeface="Times New Roman" pitchFamily="18" charset="0"/>
            </a:endParaRPr>
          </a:p>
          <a:p>
            <a:pPr algn="just"/>
            <a:r>
              <a:rPr lang="ru-RU" sz="1400" dirty="0">
                <a:latin typeface="Times New Roman" pitchFamily="18" charset="0"/>
                <a:cs typeface="Times New Roman" pitchFamily="18" charset="0"/>
              </a:rPr>
              <a:t>Кызыл </a:t>
            </a:r>
            <a:r>
              <a:rPr lang="ru-RU" sz="1400" dirty="0" err="1">
                <a:latin typeface="Times New Roman" pitchFamily="18" charset="0"/>
                <a:cs typeface="Times New Roman" pitchFamily="18" charset="0"/>
              </a:rPr>
              <a:t>башлы</a:t>
            </a:r>
            <a:r>
              <a:rPr lang="ru-RU" sz="1400" dirty="0">
                <a:latin typeface="Times New Roman" pitchFamily="18" charset="0"/>
                <a:cs typeface="Times New Roman" pitchFamily="18" charset="0"/>
              </a:rPr>
              <a:t> ап-</a:t>
            </a:r>
            <a:r>
              <a:rPr lang="ru-RU" sz="1400" dirty="0" err="1">
                <a:latin typeface="Times New Roman" pitchFamily="18" charset="0"/>
                <a:cs typeface="Times New Roman" pitchFamily="18" charset="0"/>
              </a:rPr>
              <a:t>ак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солге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калды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кемнен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кулында</a:t>
            </a:r>
            <a:r>
              <a:rPr lang="ru-RU" sz="1400" dirty="0">
                <a:latin typeface="Times New Roman" pitchFamily="18" charset="0"/>
                <a:cs typeface="Times New Roman" pitchFamily="18" charset="0"/>
              </a:rPr>
              <a:t>» </a:t>
            </a:r>
          </a:p>
          <a:p>
            <a:pPr algn="just"/>
            <a:r>
              <a:rPr lang="ru-RU" sz="1400" dirty="0" err="1">
                <a:latin typeface="Times New Roman" pitchFamily="18" charset="0"/>
                <a:cs typeface="Times New Roman" pitchFamily="18" charset="0"/>
              </a:rPr>
              <a:t>Берсенен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кулында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солге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була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жыр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барышында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солге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кулдан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кулга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кучэ.жыр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беткэндэ</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солге</a:t>
            </a:r>
            <a:r>
              <a:rPr lang="ru-RU" sz="1400" dirty="0">
                <a:latin typeface="Times New Roman" pitchFamily="18" charset="0"/>
                <a:cs typeface="Times New Roman" pitchFamily="18" charset="0"/>
              </a:rPr>
              <a:t> кем </a:t>
            </a:r>
            <a:r>
              <a:rPr lang="ru-RU" sz="1400" dirty="0" err="1">
                <a:latin typeface="Times New Roman" pitchFamily="18" charset="0"/>
                <a:cs typeface="Times New Roman" pitchFamily="18" charset="0"/>
              </a:rPr>
              <a:t>кулында</a:t>
            </a:r>
            <a:r>
              <a:rPr lang="ru-RU" sz="1400" dirty="0">
                <a:latin typeface="Times New Roman" pitchFamily="18" charset="0"/>
                <a:cs typeface="Times New Roman" pitchFamily="18" charset="0"/>
              </a:rPr>
              <a:t> кала </a:t>
            </a:r>
            <a:r>
              <a:rPr lang="ru-RU" sz="1400" dirty="0" err="1">
                <a:latin typeface="Times New Roman" pitchFamily="18" charset="0"/>
                <a:cs typeface="Times New Roman" pitchFamily="18" charset="0"/>
              </a:rPr>
              <a:t>ул</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кешегэ</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жэза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бирелэ</a:t>
            </a:r>
            <a:endParaRPr lang="ru-RU" sz="1400" dirty="0">
              <a:latin typeface="Times New Roman" pitchFamily="18" charset="0"/>
              <a:cs typeface="Times New Roman" pitchFamily="18" charset="0"/>
            </a:endParaRPr>
          </a:p>
          <a:p>
            <a:pPr algn="just"/>
            <a:r>
              <a:rPr lang="ru-RU" sz="1400" dirty="0" err="1">
                <a:latin typeface="Times New Roman" pitchFamily="18" charset="0"/>
                <a:cs typeface="Times New Roman" pitchFamily="18" charset="0"/>
              </a:rPr>
              <a:t>Уен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шул</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рэвешле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дэвам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итэ</a:t>
            </a:r>
            <a:r>
              <a:rPr lang="ru-RU" sz="1400" dirty="0">
                <a:latin typeface="Times New Roman" pitchFamily="18" charset="0"/>
                <a:cs typeface="Times New Roman" pitchFamily="18" charset="0"/>
              </a:rPr>
              <a:t>.</a:t>
            </a:r>
          </a:p>
          <a:p>
            <a:pPr algn="just"/>
            <a:r>
              <a:rPr lang="ru-RU" sz="1400" dirty="0">
                <a:latin typeface="Times New Roman" pitchFamily="18" charset="0"/>
                <a:cs typeface="Times New Roman" pitchFamily="18" charset="0"/>
              </a:rPr>
              <a:t>Потом переходят на другие игры:</a:t>
            </a:r>
          </a:p>
          <a:p>
            <a:pPr algn="just"/>
            <a:r>
              <a:rPr lang="ru-RU" sz="1400" dirty="0">
                <a:latin typeface="Times New Roman" pitchFamily="18" charset="0"/>
                <a:cs typeface="Times New Roman" pitchFamily="18" charset="0"/>
              </a:rPr>
              <a:t>«</a:t>
            </a:r>
            <a:r>
              <a:rPr lang="ru-RU" sz="1400" dirty="0" err="1">
                <a:latin typeface="Times New Roman" pitchFamily="18" charset="0"/>
                <a:cs typeface="Times New Roman" pitchFamily="18" charset="0"/>
              </a:rPr>
              <a:t>Табакка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басыш</a:t>
            </a:r>
            <a:r>
              <a:rPr lang="ru-RU" sz="1400" dirty="0">
                <a:latin typeface="Times New Roman" pitchFamily="18" charset="0"/>
                <a:cs typeface="Times New Roman" pitchFamily="18" charset="0"/>
              </a:rPr>
              <a:t>»</a:t>
            </a:r>
          </a:p>
          <a:p>
            <a:pPr algn="just"/>
            <a:r>
              <a:rPr lang="ru-RU" sz="1400" dirty="0">
                <a:latin typeface="Times New Roman" pitchFamily="18" charset="0"/>
                <a:cs typeface="Times New Roman" pitchFamily="18" charset="0"/>
              </a:rPr>
              <a:t>«</a:t>
            </a:r>
            <a:r>
              <a:rPr lang="ru-RU" sz="1400" dirty="0" err="1">
                <a:latin typeface="Times New Roman" pitchFamily="18" charset="0"/>
                <a:cs typeface="Times New Roman" pitchFamily="18" charset="0"/>
              </a:rPr>
              <a:t>Коянтэ-чилэк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и.д</a:t>
            </a:r>
            <a:endParaRPr lang="ru-RU" sz="1400" dirty="0">
              <a:latin typeface="Times New Roman" pitchFamily="18" charset="0"/>
              <a:cs typeface="Times New Roman" pitchFamily="18" charset="0"/>
            </a:endParaRPr>
          </a:p>
        </p:txBody>
      </p:sp>
      <p:pic>
        <p:nvPicPr>
          <p:cNvPr id="15" name="Рисунок 14" descr="C:\Users\о\Desktop\солге чайкау уены.jpg"/>
          <p:cNvPicPr/>
          <p:nvPr/>
        </p:nvPicPr>
        <p:blipFill>
          <a:blip r:embed="rId2"/>
          <a:srcRect/>
          <a:stretch>
            <a:fillRect/>
          </a:stretch>
        </p:blipFill>
        <p:spPr bwMode="auto">
          <a:xfrm>
            <a:off x="251520" y="1788982"/>
            <a:ext cx="2160240" cy="1652784"/>
          </a:xfrm>
          <a:prstGeom prst="rect">
            <a:avLst/>
          </a:prstGeom>
          <a:ln>
            <a:noFill/>
          </a:ln>
          <a:effectLst>
            <a:softEdge rad="112500"/>
          </a:effectLst>
        </p:spPr>
      </p:pic>
      <p:pic>
        <p:nvPicPr>
          <p:cNvPr id="16" name="Рисунок 15" descr="C:\Users\о\Desktop\YFhJIuarKHg.jpg"/>
          <p:cNvPicPr/>
          <p:nvPr/>
        </p:nvPicPr>
        <p:blipFill>
          <a:blip r:embed="rId3"/>
          <a:srcRect/>
          <a:stretch>
            <a:fillRect/>
          </a:stretch>
        </p:blipFill>
        <p:spPr bwMode="auto">
          <a:xfrm>
            <a:off x="323528" y="3577545"/>
            <a:ext cx="2088232" cy="1538711"/>
          </a:xfrm>
          <a:prstGeom prst="rect">
            <a:avLst/>
          </a:prstGeom>
          <a:ln>
            <a:noFill/>
          </a:ln>
          <a:effectLst>
            <a:softEdge rad="112500"/>
          </a:effectLst>
        </p:spPr>
      </p:pic>
      <p:pic>
        <p:nvPicPr>
          <p:cNvPr id="17" name="Рисунок 16" descr="C:\Users\о\Desktop\pB9ExV8vaE4.jpg"/>
          <p:cNvPicPr/>
          <p:nvPr/>
        </p:nvPicPr>
        <p:blipFill>
          <a:blip r:embed="rId4" cstate="print"/>
          <a:srcRect/>
          <a:stretch>
            <a:fillRect/>
          </a:stretch>
        </p:blipFill>
        <p:spPr bwMode="auto">
          <a:xfrm>
            <a:off x="358733" y="5116256"/>
            <a:ext cx="2098477" cy="1708740"/>
          </a:xfrm>
          <a:prstGeom prst="rect">
            <a:avLst/>
          </a:prstGeom>
          <a:ln>
            <a:noFill/>
          </a:ln>
          <a:effectLst>
            <a:softEdge rad="112500"/>
          </a:effectLst>
        </p:spPr>
      </p:pic>
    </p:spTree>
    <p:extLst>
      <p:ext uri="{BB962C8B-B14F-4D97-AF65-F5344CB8AC3E}">
        <p14:creationId xmlns:p14="http://schemas.microsoft.com/office/powerpoint/2010/main" val="12249760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ОБЪЕКТЫ НЕМАТЕРИАЛЬНОГО КУЛЬТУРНОГО НАСЛЕДИЯ</a:t>
            </a:r>
            <a:endParaRPr lang="ru-RU" b="1" dirty="0">
              <a:latin typeface="Times New Roman" pitchFamily="18" charset="0"/>
              <a:cs typeface="Times New Roman" pitchFamily="18" charset="0"/>
            </a:endParaRPr>
          </a:p>
        </p:txBody>
      </p:sp>
      <p:sp>
        <p:nvSpPr>
          <p:cNvPr id="9" name="Прямоугольник 8"/>
          <p:cNvSpPr/>
          <p:nvPr/>
        </p:nvSpPr>
        <p:spPr>
          <a:xfrm>
            <a:off x="0" y="836712"/>
            <a:ext cx="9605361" cy="646331"/>
          </a:xfrm>
          <a:prstGeom prst="rect">
            <a:avLst/>
          </a:prstGeom>
        </p:spPr>
        <p:txBody>
          <a:bodyPr wrap="square">
            <a:spAutoFit/>
          </a:bodyPr>
          <a:lstStyle/>
          <a:p>
            <a:pPr algn="ctr"/>
            <a:r>
              <a:rPr lang="ru-RU" b="1" dirty="0">
                <a:latin typeface="Times New Roman" pitchFamily="18" charset="0"/>
                <a:cs typeface="Times New Roman" pitchFamily="18" charset="0"/>
              </a:rPr>
              <a:t>Татарский обряд «</a:t>
            </a:r>
            <a:r>
              <a:rPr lang="ru-RU" b="1" dirty="0" err="1">
                <a:latin typeface="Times New Roman" pitchFamily="18" charset="0"/>
                <a:cs typeface="Times New Roman" pitchFamily="18" charset="0"/>
              </a:rPr>
              <a:t>Мунчала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чыгару</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йоласы</a:t>
            </a:r>
            <a:r>
              <a:rPr lang="ru-RU" b="1" dirty="0">
                <a:latin typeface="Times New Roman" pitchFamily="18" charset="0"/>
                <a:cs typeface="Times New Roman" pitchFamily="18" charset="0"/>
              </a:rPr>
              <a:t>» (Лыковая мочалка)  </a:t>
            </a:r>
          </a:p>
          <a:p>
            <a:pPr algn="ctr"/>
            <a:r>
              <a:rPr lang="ru-RU" b="1" dirty="0" smtClean="0">
                <a:latin typeface="Times New Roman" pitchFamily="18" charset="0"/>
                <a:cs typeface="Times New Roman" pitchFamily="18" charset="0"/>
              </a:rPr>
              <a:t>с. Старое  </a:t>
            </a:r>
            <a:r>
              <a:rPr lang="ru-RU" b="1" dirty="0" err="1">
                <a:latin typeface="Times New Roman" pitchFamily="18" charset="0"/>
                <a:cs typeface="Times New Roman" pitchFamily="18" charset="0"/>
              </a:rPr>
              <a:t>Байсарово</a:t>
            </a:r>
            <a:r>
              <a:rPr lang="ru-RU" b="1" dirty="0">
                <a:latin typeface="Times New Roman" pitchFamily="18" charset="0"/>
                <a:cs typeface="Times New Roman" pitchFamily="18" charset="0"/>
              </a:rPr>
              <a:t> Актанышского района РТ. </a:t>
            </a:r>
          </a:p>
        </p:txBody>
      </p:sp>
      <p:sp>
        <p:nvSpPr>
          <p:cNvPr id="11" name="Прямоугольник 10"/>
          <p:cNvSpPr/>
          <p:nvPr/>
        </p:nvSpPr>
        <p:spPr>
          <a:xfrm>
            <a:off x="3347864" y="1788982"/>
            <a:ext cx="5688632" cy="4770537"/>
          </a:xfrm>
          <a:prstGeom prst="rect">
            <a:avLst/>
          </a:prstGeom>
        </p:spPr>
        <p:txBody>
          <a:bodyPr wrap="square">
            <a:spAutoFit/>
          </a:bodyPr>
          <a:lstStyle/>
          <a:p>
            <a:pPr algn="just"/>
            <a:r>
              <a:rPr lang="ru-RU" sz="1600" dirty="0">
                <a:latin typeface="Times New Roman" pitchFamily="18" charset="0"/>
                <a:cs typeface="Times New Roman" pitchFamily="18" charset="0"/>
              </a:rPr>
              <a:t>Обычай «</a:t>
            </a:r>
            <a:r>
              <a:rPr lang="ru-RU" sz="1600" dirty="0" err="1">
                <a:latin typeface="Times New Roman" pitchFamily="18" charset="0"/>
                <a:cs typeface="Times New Roman" pitchFamily="18" charset="0"/>
              </a:rPr>
              <a:t>Мунчала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чыгару</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йоласы</a:t>
            </a:r>
            <a:r>
              <a:rPr lang="ru-RU" sz="1600" dirty="0">
                <a:latin typeface="Times New Roman" pitchFamily="18" charset="0"/>
                <a:cs typeface="Times New Roman" pitchFamily="18" charset="0"/>
              </a:rPr>
              <a:t>» (Лыковая мочалка) исполняется на праздниках, культурно-досуговых мероприятиях.</a:t>
            </a:r>
          </a:p>
          <a:p>
            <a:pPr algn="just"/>
            <a:r>
              <a:rPr lang="ru-RU" sz="1600" dirty="0">
                <a:latin typeface="Times New Roman" pitchFamily="18" charset="0"/>
                <a:cs typeface="Times New Roman" pitchFamily="18" charset="0"/>
              </a:rPr>
              <a:t> Лыко-это внутренняя волокнистая сторона коры липы, то есть </a:t>
            </a:r>
            <a:r>
              <a:rPr lang="ru-RU" sz="1600" dirty="0" err="1">
                <a:latin typeface="Times New Roman" pitchFamily="18" charset="0"/>
                <a:cs typeface="Times New Roman" pitchFamily="18" charset="0"/>
              </a:rPr>
              <a:t>ее</a:t>
            </a:r>
            <a:r>
              <a:rPr lang="ru-RU" sz="1600" dirty="0">
                <a:latin typeface="Times New Roman" pitchFamily="18" charset="0"/>
                <a:cs typeface="Times New Roman" pitchFamily="18" charset="0"/>
              </a:rPr>
              <a:t> неокрепшая </a:t>
            </a:r>
            <a:r>
              <a:rPr lang="ru-RU" sz="1600" dirty="0" err="1">
                <a:latin typeface="Times New Roman" pitchFamily="18" charset="0"/>
                <a:cs typeface="Times New Roman" pitchFamily="18" charset="0"/>
              </a:rPr>
              <a:t>подкоярная</a:t>
            </a:r>
            <a:r>
              <a:rPr lang="ru-RU" sz="1600" dirty="0">
                <a:latin typeface="Times New Roman" pitchFamily="18" charset="0"/>
                <a:cs typeface="Times New Roman" pitchFamily="18" charset="0"/>
              </a:rPr>
              <a:t>  часть. Верхний слой коры липы сдирается, и из получившегося тонкого светлого материала нарезаются тонкие полоски, из которых получается натуральный банный атрибут. Но не только луб липы используют для изготовления мочалок. Можно использовать луб любого молодого лиственного дерева для мочалки. Заготавливать будущую мочалку из лыка, лучше всего весной . </a:t>
            </a:r>
          </a:p>
          <a:p>
            <a:pPr algn="just"/>
            <a:r>
              <a:rPr lang="ru-RU" sz="1600" dirty="0">
                <a:latin typeface="Times New Roman" pitchFamily="18" charset="0"/>
                <a:cs typeface="Times New Roman" pitchFamily="18" charset="0"/>
              </a:rPr>
              <a:t>В это время дерево набирается весеннего сока ,его кора нежная и мягкая .Но при высыхании она грубеет, становится </a:t>
            </a:r>
            <a:r>
              <a:rPr lang="ru-RU" sz="1600" dirty="0" err="1">
                <a:latin typeface="Times New Roman" pitchFamily="18" charset="0"/>
                <a:cs typeface="Times New Roman" pitchFamily="18" charset="0"/>
              </a:rPr>
              <a:t>твердой</a:t>
            </a:r>
            <a:r>
              <a:rPr lang="ru-RU" sz="1600" dirty="0">
                <a:latin typeface="Times New Roman" pitchFamily="18" charset="0"/>
                <a:cs typeface="Times New Roman" pitchFamily="18" charset="0"/>
              </a:rPr>
              <a:t> и жестокой. Поэтому когда лыко нарезано, то для большой мягкости и гибкости его вымачивают в воде. Затем полоски набирают в пучок, который можно связать-вот получилась мочалка. Согласитесь, все довольно просто, где применяют лыко. Лыко-это не только мочалки. Испокон веков из лыка плели лапти, домашнюю утварь, корзины, коробочки.</a:t>
            </a:r>
          </a:p>
        </p:txBody>
      </p:sp>
      <p:pic>
        <p:nvPicPr>
          <p:cNvPr id="8" name="Рисунок 7" descr="C:\Users\user\Saved Games\Desktop\IMG_196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810810"/>
            <a:ext cx="3168352" cy="2016224"/>
          </a:xfrm>
          <a:prstGeom prst="rect">
            <a:avLst/>
          </a:prstGeom>
          <a:ln>
            <a:noFill/>
          </a:ln>
          <a:effectLst>
            <a:softEdge rad="112500"/>
          </a:effectLst>
        </p:spPr>
      </p:pic>
      <p:pic>
        <p:nvPicPr>
          <p:cNvPr id="10" name="Рисунок 9" descr="C:\Users\user\Saved Games\Desktop\IMG_197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52" y="4293096"/>
            <a:ext cx="3168352" cy="2158344"/>
          </a:xfrm>
          <a:prstGeom prst="rect">
            <a:avLst/>
          </a:prstGeom>
          <a:ln>
            <a:noFill/>
          </a:ln>
          <a:effectLst>
            <a:softEdge rad="112500"/>
          </a:effectLst>
        </p:spPr>
      </p:pic>
    </p:spTree>
    <p:extLst>
      <p:ext uri="{BB962C8B-B14F-4D97-AF65-F5344CB8AC3E}">
        <p14:creationId xmlns:p14="http://schemas.microsoft.com/office/powerpoint/2010/main" val="124333054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ОБЪЕКТЫ НЕМАТЕРИАЛЬНОГО КУЛЬТУРНОГО НАСЛЕДИЯ</a:t>
            </a:r>
            <a:endParaRPr lang="ru-RU" b="1" dirty="0">
              <a:latin typeface="Times New Roman" pitchFamily="18" charset="0"/>
              <a:cs typeface="Times New Roman" pitchFamily="18" charset="0"/>
            </a:endParaRPr>
          </a:p>
        </p:txBody>
      </p:sp>
      <p:sp>
        <p:nvSpPr>
          <p:cNvPr id="9" name="Прямоугольник 8"/>
          <p:cNvSpPr/>
          <p:nvPr/>
        </p:nvSpPr>
        <p:spPr>
          <a:xfrm>
            <a:off x="1" y="836712"/>
            <a:ext cx="9036496" cy="646331"/>
          </a:xfrm>
          <a:prstGeom prst="rect">
            <a:avLst/>
          </a:prstGeom>
        </p:spPr>
        <p:txBody>
          <a:bodyPr wrap="square">
            <a:spAutoFit/>
          </a:bodyPr>
          <a:lstStyle/>
          <a:p>
            <a:pPr algn="ctr"/>
            <a:r>
              <a:rPr lang="ru-RU" b="1" dirty="0">
                <a:latin typeface="Times New Roman" pitchFamily="18" charset="0"/>
                <a:cs typeface="Times New Roman" pitchFamily="18" charset="0"/>
              </a:rPr>
              <a:t>Татарский обряд «</a:t>
            </a:r>
            <a:r>
              <a:rPr lang="ru-RU" b="1" dirty="0" err="1">
                <a:latin typeface="Times New Roman" pitchFamily="18" charset="0"/>
                <a:cs typeface="Times New Roman" pitchFamily="18" charset="0"/>
              </a:rPr>
              <a:t>Орчык</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өмәсе</a:t>
            </a:r>
            <a:r>
              <a:rPr lang="ru-RU" b="1" dirty="0">
                <a:latin typeface="Times New Roman" pitchFamily="18" charset="0"/>
                <a:cs typeface="Times New Roman" pitchFamily="18" charset="0"/>
              </a:rPr>
              <a:t>» - </a:t>
            </a:r>
            <a:r>
              <a:rPr lang="ru-RU" b="1" dirty="0" err="1">
                <a:latin typeface="Times New Roman" pitchFamily="18" charset="0"/>
                <a:cs typeface="Times New Roman" pitchFamily="18" charset="0"/>
              </a:rPr>
              <a:t>йола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бәйрәме</a:t>
            </a:r>
            <a:r>
              <a:rPr lang="ru-RU" b="1" dirty="0">
                <a:latin typeface="Times New Roman" pitchFamily="18" charset="0"/>
                <a:cs typeface="Times New Roman" pitchFamily="18" charset="0"/>
              </a:rPr>
              <a:t> («Праздник веретена» - обрядовый праздник в д </a:t>
            </a:r>
            <a:r>
              <a:rPr lang="ru-RU" b="1" dirty="0" smtClean="0">
                <a:latin typeface="Times New Roman" pitchFamily="18" charset="0"/>
                <a:cs typeface="Times New Roman" pitchFamily="18" charset="0"/>
              </a:rPr>
              <a:t>Старое </a:t>
            </a:r>
            <a:r>
              <a:rPr lang="ru-RU" b="1" dirty="0" err="1">
                <a:latin typeface="Times New Roman" pitchFamily="18" charset="0"/>
                <a:cs typeface="Times New Roman" pitchFamily="18" charset="0"/>
              </a:rPr>
              <a:t>Бугады</a:t>
            </a:r>
            <a:r>
              <a:rPr lang="ru-RU" b="1" dirty="0">
                <a:latin typeface="Times New Roman" pitchFamily="18" charset="0"/>
                <a:cs typeface="Times New Roman" pitchFamily="18" charset="0"/>
              </a:rPr>
              <a:t> Актанышский </a:t>
            </a:r>
            <a:r>
              <a:rPr lang="ru-RU" b="1" dirty="0" smtClean="0">
                <a:latin typeface="Times New Roman" pitchFamily="18" charset="0"/>
                <a:cs typeface="Times New Roman" pitchFamily="18" charset="0"/>
              </a:rPr>
              <a:t>района РТ</a:t>
            </a:r>
            <a:endParaRPr lang="ru-RU" b="1" dirty="0">
              <a:latin typeface="Times New Roman" pitchFamily="18" charset="0"/>
              <a:cs typeface="Times New Roman" pitchFamily="18" charset="0"/>
            </a:endParaRPr>
          </a:p>
        </p:txBody>
      </p:sp>
      <p:sp>
        <p:nvSpPr>
          <p:cNvPr id="11" name="Прямоугольник 10"/>
          <p:cNvSpPr/>
          <p:nvPr/>
        </p:nvSpPr>
        <p:spPr>
          <a:xfrm>
            <a:off x="3131840" y="1483043"/>
            <a:ext cx="5904656" cy="5262979"/>
          </a:xfrm>
          <a:prstGeom prst="rect">
            <a:avLst/>
          </a:prstGeom>
        </p:spPr>
        <p:txBody>
          <a:bodyPr wrap="square">
            <a:spAutoFit/>
          </a:bodyPr>
          <a:lstStyle/>
          <a:p>
            <a:pPr algn="just"/>
            <a:r>
              <a:rPr lang="ru-RU" sz="1400" dirty="0">
                <a:latin typeface="Times New Roman" pitchFamily="18" charset="0"/>
                <a:cs typeface="Times New Roman" pitchFamily="18" charset="0"/>
              </a:rPr>
              <a:t>В давние времена у каждой женщины была прялка, а прядение шерсти было неотъемлемым элементом домашнего хозяйства. Праздник веретена очень древнее обрядовое мероприятие. Обычно его проводили в зимние вечера. Женщины, бабушки, молодёжь собиралась в чьём-либо доме на посиделки. Женщины пряли шерсть, собирали в мотки. Работа сопровождалась песнями, танцами. Загадывали загадки, соревновались в произношении скороговорок. Обычно сидели допоздна. Праздник веретена завершался чаепитием с блинами или какой-либо другой выпечкой. Такие мероприятия повторялись неоднократно. </a:t>
            </a:r>
          </a:p>
          <a:p>
            <a:pPr algn="just"/>
            <a:r>
              <a:rPr lang="ru-RU" sz="1400" dirty="0">
                <a:latin typeface="Times New Roman" pitchFamily="18" charset="0"/>
                <a:cs typeface="Times New Roman" pitchFamily="18" charset="0"/>
              </a:rPr>
              <a:t> В </a:t>
            </a:r>
            <a:r>
              <a:rPr lang="ru-RU" sz="1400" dirty="0" err="1">
                <a:latin typeface="Times New Roman" pitchFamily="18" charset="0"/>
                <a:cs typeface="Times New Roman" pitchFamily="18" charset="0"/>
              </a:rPr>
              <a:t>Старобугадинском</a:t>
            </a:r>
            <a:r>
              <a:rPr lang="ru-RU" sz="1400" dirty="0">
                <a:latin typeface="Times New Roman" pitchFamily="18" charset="0"/>
                <a:cs typeface="Times New Roman" pitchFamily="18" charset="0"/>
              </a:rPr>
              <a:t> СДК состоялся фольклорный праздник «</a:t>
            </a:r>
            <a:r>
              <a:rPr lang="ru-RU" sz="1400" dirty="0" err="1">
                <a:latin typeface="Times New Roman" pitchFamily="18" charset="0"/>
                <a:cs typeface="Times New Roman" pitchFamily="18" charset="0"/>
              </a:rPr>
              <a:t>Орчык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өмәсе</a:t>
            </a:r>
            <a:r>
              <a:rPr lang="ru-RU" sz="1400" dirty="0">
                <a:latin typeface="Times New Roman" pitchFamily="18" charset="0"/>
                <a:cs typeface="Times New Roman" pitchFamily="18" charset="0"/>
              </a:rPr>
              <a:t>» - «Праздник веретена», проводимый с целью  возрождения народных традиций, развития и популяризации ручного прядения среди женщин молодого и среднего возраста. Праздник  начался с выступления имам- </a:t>
            </a:r>
            <a:r>
              <a:rPr lang="ru-RU" sz="1400" dirty="0" err="1">
                <a:latin typeface="Times New Roman" pitchFamily="18" charset="0"/>
                <a:cs typeface="Times New Roman" pitchFamily="18" charset="0"/>
              </a:rPr>
              <a:t>хатиба</a:t>
            </a:r>
            <a:r>
              <a:rPr lang="ru-RU" sz="1400" dirty="0">
                <a:latin typeface="Times New Roman" pitchFamily="18" charset="0"/>
                <a:cs typeface="Times New Roman" pitchFamily="18" charset="0"/>
              </a:rPr>
              <a:t> с. Старые </a:t>
            </a:r>
            <a:r>
              <a:rPr lang="ru-RU" sz="1400" dirty="0" err="1">
                <a:latin typeface="Times New Roman" pitchFamily="18" charset="0"/>
                <a:cs typeface="Times New Roman" pitchFamily="18" charset="0"/>
              </a:rPr>
              <a:t>Бугады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Хаертдинова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Финуса</a:t>
            </a:r>
            <a:r>
              <a:rPr lang="ru-RU" sz="1400" dirty="0">
                <a:latin typeface="Times New Roman" pitchFamily="18" charset="0"/>
                <a:cs typeface="Times New Roman" pitchFamily="18" charset="0"/>
              </a:rPr>
              <a:t>, призвавшего соблюдать народные традиции. Ведущие праздника ознакомили присутствующих  с народными праздниками и их традициями. Участницы фольклорного ансамбля «</a:t>
            </a:r>
            <a:r>
              <a:rPr lang="ru-RU" sz="1400" dirty="0" err="1">
                <a:latin typeface="Times New Roman" pitchFamily="18" charset="0"/>
                <a:cs typeface="Times New Roman" pitchFamily="18" charset="0"/>
              </a:rPr>
              <a:t>Ихлас</a:t>
            </a:r>
            <a:r>
              <a:rPr lang="ru-RU" sz="1400" dirty="0">
                <a:latin typeface="Times New Roman" pitchFamily="18" charset="0"/>
                <a:cs typeface="Times New Roman" pitchFamily="18" charset="0"/>
              </a:rPr>
              <a:t>» продемонстрировали прядение. Оно сопровождалось народными песнями «</a:t>
            </a:r>
            <a:r>
              <a:rPr lang="ru-RU" sz="1400" dirty="0" err="1">
                <a:latin typeface="Times New Roman" pitchFamily="18" charset="0"/>
                <a:cs typeface="Times New Roman" pitchFamily="18" charset="0"/>
              </a:rPr>
              <a:t>Илкәем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Дусларга</a:t>
            </a:r>
            <a:r>
              <a:rPr lang="ru-RU" sz="1400" dirty="0">
                <a:latin typeface="Times New Roman" pitchFamily="18" charset="0"/>
                <a:cs typeface="Times New Roman" pitchFamily="18" charset="0"/>
              </a:rPr>
              <a:t>», «Эх, тала, тала…». Также творческими коллективами </a:t>
            </a:r>
            <a:r>
              <a:rPr lang="ru-RU" sz="1400" dirty="0" err="1">
                <a:latin typeface="Times New Roman" pitchFamily="18" charset="0"/>
                <a:cs typeface="Times New Roman" pitchFamily="18" charset="0"/>
              </a:rPr>
              <a:t>Старобугадинского</a:t>
            </a:r>
            <a:r>
              <a:rPr lang="ru-RU" sz="1400" dirty="0">
                <a:latin typeface="Times New Roman" pitchFamily="18" charset="0"/>
                <a:cs typeface="Times New Roman" pitchFamily="18" charset="0"/>
              </a:rPr>
              <a:t> СДК исполнялись </a:t>
            </a:r>
            <a:r>
              <a:rPr lang="ru-RU" sz="1400" dirty="0" err="1">
                <a:latin typeface="Times New Roman" pitchFamily="18" charset="0"/>
                <a:cs typeface="Times New Roman" pitchFamily="18" charset="0"/>
              </a:rPr>
              <a:t>мунаджаты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баиты</a:t>
            </a:r>
            <a:r>
              <a:rPr lang="ru-RU" sz="1400" dirty="0">
                <a:latin typeface="Times New Roman" pitchFamily="18" charset="0"/>
                <a:cs typeface="Times New Roman" pitchFamily="18" charset="0"/>
              </a:rPr>
              <a:t>.  </a:t>
            </a:r>
          </a:p>
          <a:p>
            <a:pPr algn="just"/>
            <a:r>
              <a:rPr lang="ru-RU" sz="1400" dirty="0">
                <a:latin typeface="Times New Roman" pitchFamily="18" charset="0"/>
                <a:cs typeface="Times New Roman" pitchFamily="18" charset="0"/>
              </a:rPr>
              <a:t>Обрядовая комната дома культуры была разукрашена изделиями народно-прикладного искусства: это и полотенца, и рушники, и наволочки. Был  оформлен стенд с информацией о полезных свойствах различных видов шерсти. </a:t>
            </a:r>
          </a:p>
        </p:txBody>
      </p:sp>
      <p:pic>
        <p:nvPicPr>
          <p:cNvPr id="7" name="Рисунок 6" descr="C:\Users\User\Desktop\ВСЕ ФОТОООО\Все папаки\фотоларрррррр\олкэннэр коне (1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483043"/>
            <a:ext cx="2448272" cy="1656184"/>
          </a:xfrm>
          <a:prstGeom prst="rect">
            <a:avLst/>
          </a:prstGeom>
          <a:ln>
            <a:noFill/>
          </a:ln>
          <a:effectLst>
            <a:softEdge rad="112500"/>
          </a:effectLst>
        </p:spPr>
      </p:pic>
      <p:pic>
        <p:nvPicPr>
          <p:cNvPr id="12" name="Рисунок 11" descr="C:\Users\User\Desktop\ВСЕ ФОТОООО\все фото 123\IMG-20180129-WA004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710" y="3322444"/>
            <a:ext cx="2315073" cy="1584176"/>
          </a:xfrm>
          <a:prstGeom prst="rect">
            <a:avLst/>
          </a:prstGeom>
          <a:ln>
            <a:noFill/>
          </a:ln>
          <a:effectLst>
            <a:softEdge rad="112500"/>
          </a:effectLst>
        </p:spPr>
      </p:pic>
      <p:pic>
        <p:nvPicPr>
          <p:cNvPr id="13" name="Рисунок 12" descr="C:\Users\User\Desktop\ВСЕ ФОТОООО\все фото 123\IMG-20180129-WA005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608" y="4906620"/>
            <a:ext cx="1426136" cy="1839402"/>
          </a:xfrm>
          <a:prstGeom prst="rect">
            <a:avLst/>
          </a:prstGeom>
          <a:ln>
            <a:noFill/>
          </a:ln>
          <a:effectLst>
            <a:softEdge rad="112500"/>
          </a:effectLst>
        </p:spPr>
      </p:pic>
    </p:spTree>
    <p:extLst>
      <p:ext uri="{BB962C8B-B14F-4D97-AF65-F5344CB8AC3E}">
        <p14:creationId xmlns:p14="http://schemas.microsoft.com/office/powerpoint/2010/main" val="649820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1765035"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Строительство</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79512" y="1268760"/>
            <a:ext cx="8964488" cy="5078313"/>
          </a:xfrm>
          <a:prstGeom prst="rect">
            <a:avLst/>
          </a:prstGeom>
        </p:spPr>
        <p:txBody>
          <a:bodyPr wrap="square">
            <a:spAutoFit/>
          </a:bodyPr>
          <a:lstStyle/>
          <a:p>
            <a:pPr algn="just"/>
            <a:r>
              <a:rPr lang="ru-RU" b="1" dirty="0" smtClean="0">
                <a:latin typeface="Times New Roman" pitchFamily="18" charset="0"/>
                <a:cs typeface="Times New Roman" pitchFamily="18" charset="0"/>
              </a:rPr>
              <a:t>1. </a:t>
            </a:r>
            <a:r>
              <a:rPr lang="ru-RU" b="1" dirty="0" err="1" smtClean="0">
                <a:latin typeface="Times New Roman" pitchFamily="18" charset="0"/>
                <a:cs typeface="Times New Roman" pitchFamily="18" charset="0"/>
              </a:rPr>
              <a:t>Лукманов</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Ильшат </a:t>
            </a:r>
            <a:r>
              <a:rPr lang="ru-RU" b="1" dirty="0" err="1" smtClean="0">
                <a:latin typeface="Times New Roman" pitchFamily="18" charset="0"/>
                <a:cs typeface="Times New Roman" pitchFamily="18" charset="0"/>
              </a:rPr>
              <a:t>Сафуанович</a:t>
            </a:r>
            <a:r>
              <a:rPr lang="ru-RU" b="1" dirty="0" smtClean="0">
                <a:latin typeface="Times New Roman" pitchFamily="18" charset="0"/>
                <a:cs typeface="Times New Roman" pitchFamily="18" charset="0"/>
              </a:rPr>
              <a:t> - </a:t>
            </a:r>
            <a:r>
              <a:rPr lang="ru-RU" dirty="0" smtClean="0">
                <a:latin typeface="Times New Roman" pitchFamily="18" charset="0"/>
                <a:cs typeface="Times New Roman" pitchFamily="18" charset="0"/>
              </a:rPr>
              <a:t>Профессиональную </a:t>
            </a:r>
            <a:r>
              <a:rPr lang="ru-RU" dirty="0">
                <a:latin typeface="Times New Roman" pitchFamily="18" charset="0"/>
                <a:cs typeface="Times New Roman" pitchFamily="18" charset="0"/>
              </a:rPr>
              <a:t>деятельность начал в ОАО «</a:t>
            </a:r>
            <a:r>
              <a:rPr lang="ru-RU" dirty="0" err="1">
                <a:latin typeface="Times New Roman" pitchFamily="18" charset="0"/>
                <a:cs typeface="Times New Roman" pitchFamily="18" charset="0"/>
              </a:rPr>
              <a:t>Татстрой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мастером.Дальше</a:t>
            </a:r>
            <a:r>
              <a:rPr lang="ru-RU" dirty="0">
                <a:latin typeface="Times New Roman" pitchFamily="18" charset="0"/>
                <a:cs typeface="Times New Roman" pitchFamily="18" charset="0"/>
              </a:rPr>
              <a:t> работал прорабом, старшим прорабом, главным инженером, начальником строительно-монтажного управления, в октябре 2001 года </a:t>
            </a:r>
            <a:r>
              <a:rPr lang="ru-RU" dirty="0" err="1">
                <a:latin typeface="Times New Roman" pitchFamily="18" charset="0"/>
                <a:cs typeface="Times New Roman" pitchFamily="18" charset="0"/>
              </a:rPr>
              <a:t>перешел</a:t>
            </a:r>
            <a:r>
              <a:rPr lang="ru-RU" dirty="0">
                <a:latin typeface="Times New Roman" pitchFamily="18" charset="0"/>
                <a:cs typeface="Times New Roman" pitchFamily="18" charset="0"/>
              </a:rPr>
              <a:t> в ООО "</a:t>
            </a:r>
            <a:r>
              <a:rPr lang="ru-RU" dirty="0" err="1">
                <a:latin typeface="Times New Roman" pitchFamily="18" charset="0"/>
                <a:cs typeface="Times New Roman" pitchFamily="18" charset="0"/>
              </a:rPr>
              <a:t>Строймедсервис</a:t>
            </a:r>
            <a:r>
              <a:rPr lang="ru-RU" dirty="0">
                <a:latin typeface="Times New Roman" pitchFamily="18" charset="0"/>
                <a:cs typeface="Times New Roman" pitchFamily="18" charset="0"/>
              </a:rPr>
              <a:t>" на должность управляющего и заместителя гендиректора. А с июня 2004 года работал в группе компаний "ТАИФ" заместителем гендиректора, главным инженером, начальником управления. С августа 2008 года работал главным инженером управляющей компании холдинга «</a:t>
            </a:r>
            <a:r>
              <a:rPr lang="ru-RU" dirty="0" err="1">
                <a:latin typeface="Times New Roman" pitchFamily="18" charset="0"/>
                <a:cs typeface="Times New Roman" pitchFamily="18" charset="0"/>
              </a:rPr>
              <a:t>Союзшахтосушение</a:t>
            </a:r>
            <a:r>
              <a:rPr lang="ru-RU" dirty="0">
                <a:latin typeface="Times New Roman" pitchFamily="18" charset="0"/>
                <a:cs typeface="Times New Roman" pitchFamily="18" charset="0"/>
              </a:rPr>
              <a:t>».В 1982-1984 годах, проходя службу офицером в рядах Советской Армии, участвовал в важнейших стройках Казани. Обладатель нескольких знаков </a:t>
            </a:r>
            <a:r>
              <a:rPr lang="ru-RU" dirty="0" err="1">
                <a:latin typeface="Times New Roman" pitchFamily="18" charset="0"/>
                <a:cs typeface="Times New Roman" pitchFamily="18" charset="0"/>
              </a:rPr>
              <a:t>почета</a:t>
            </a:r>
            <a:r>
              <a:rPr lang="ru-RU" dirty="0">
                <a:latin typeface="Times New Roman" pitchFamily="18" charset="0"/>
                <a:cs typeface="Times New Roman" pitchFamily="18" charset="0"/>
              </a:rPr>
              <a:t>, медалей. Заслуженный строитель Республики Татарстан (1998 год). </a:t>
            </a:r>
          </a:p>
          <a:p>
            <a:pPr algn="just"/>
            <a:r>
              <a:rPr lang="ru-RU" b="1" dirty="0" smtClean="0">
                <a:latin typeface="Times New Roman" pitchFamily="18" charset="0"/>
                <a:cs typeface="Times New Roman" pitchFamily="18" charset="0"/>
              </a:rPr>
              <a:t>2. </a:t>
            </a:r>
            <a:r>
              <a:rPr lang="ru-RU" b="1" dirty="0" err="1" smtClean="0">
                <a:latin typeface="Times New Roman" pitchFamily="18" charset="0"/>
                <a:cs typeface="Times New Roman" pitchFamily="18" charset="0"/>
              </a:rPr>
              <a:t>Гатауллин</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Габдулла</a:t>
            </a:r>
            <a:r>
              <a:rPr lang="ru-RU" b="1" dirty="0">
                <a:latin typeface="Times New Roman" pitchFamily="18" charset="0"/>
                <a:cs typeface="Times New Roman" pitchFamily="18" charset="0"/>
              </a:rPr>
              <a:t> </a:t>
            </a:r>
            <a:r>
              <a:rPr lang="ru-RU" b="1" dirty="0" err="1" smtClean="0">
                <a:latin typeface="Times New Roman" pitchFamily="18" charset="0"/>
                <a:cs typeface="Times New Roman" pitchFamily="18" charset="0"/>
              </a:rPr>
              <a:t>Гатауллович</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a:t>
            </a: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Родился </a:t>
            </a:r>
            <a:r>
              <a:rPr lang="ru-RU" dirty="0">
                <a:latin typeface="Times New Roman" pitchFamily="18" charset="0"/>
                <a:cs typeface="Times New Roman" pitchFamily="18" charset="0"/>
              </a:rPr>
              <a:t>в с. Тетюши </a:t>
            </a:r>
            <a:r>
              <a:rPr lang="ru-RU" dirty="0" err="1">
                <a:latin typeface="Times New Roman" pitchFamily="18" charset="0"/>
                <a:cs typeface="Times New Roman" pitchFamily="18" charset="0"/>
              </a:rPr>
              <a:t>Елабужского</a:t>
            </a:r>
            <a:r>
              <a:rPr lang="ru-RU" dirty="0">
                <a:latin typeface="Times New Roman" pitchFamily="18" charset="0"/>
                <a:cs typeface="Times New Roman" pitchFamily="18" charset="0"/>
              </a:rPr>
              <a:t> района. После школы начал работать, отслужил в армии. В 1975 году они переехали в Актаныш. С 1976 года работал каменщиком в ПМК-4. Заслуженный строитель Республики Татарстан</a:t>
            </a:r>
            <a:r>
              <a:rPr lang="ru-RU" dirty="0" smtClean="0">
                <a:latin typeface="Times New Roman" pitchFamily="18" charset="0"/>
                <a:cs typeface="Times New Roman" pitchFamily="18" charset="0"/>
              </a:rPr>
              <a:t>.</a:t>
            </a:r>
          </a:p>
          <a:p>
            <a:pPr algn="just"/>
            <a:r>
              <a:rPr lang="ru-RU" b="1" dirty="0" smtClean="0">
                <a:latin typeface="Times New Roman" pitchFamily="18" charset="0"/>
                <a:cs typeface="Times New Roman" pitchFamily="18" charset="0"/>
              </a:rPr>
              <a:t>3. </a:t>
            </a:r>
            <a:r>
              <a:rPr lang="ru-RU" b="1" dirty="0" err="1" smtClean="0">
                <a:latin typeface="Times New Roman" pitchFamily="18" charset="0"/>
                <a:cs typeface="Times New Roman" pitchFamily="18" charset="0"/>
              </a:rPr>
              <a:t>Саттаров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Рамиль</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Максутович</a:t>
            </a:r>
            <a:r>
              <a:rPr lang="ru-RU" b="1" dirty="0">
                <a:latin typeface="Times New Roman" pitchFamily="18" charset="0"/>
                <a:cs typeface="Times New Roman" pitchFamily="18" charset="0"/>
              </a:rPr>
              <a:t> </a:t>
            </a:r>
            <a:r>
              <a:rPr lang="ru-RU" dirty="0" smtClean="0">
                <a:latin typeface="Times New Roman" pitchFamily="18" charset="0"/>
                <a:cs typeface="Times New Roman" pitchFamily="18" charset="0"/>
              </a:rPr>
              <a:t>- Работал </a:t>
            </a:r>
            <a:r>
              <a:rPr lang="ru-RU" dirty="0">
                <a:latin typeface="Times New Roman" pitchFamily="18" charset="0"/>
                <a:cs typeface="Times New Roman" pitchFamily="18" charset="0"/>
              </a:rPr>
              <a:t>прорабом Актанышского участка строительного поезда Э-46 треста «</a:t>
            </a:r>
            <a:r>
              <a:rPr lang="ru-RU" dirty="0" err="1">
                <a:latin typeface="Times New Roman" pitchFamily="18" charset="0"/>
                <a:cs typeface="Times New Roman" pitchFamily="18" charset="0"/>
              </a:rPr>
              <a:t>Южноуралэлеваторспецстрой</a:t>
            </a:r>
            <a:r>
              <a:rPr lang="ru-RU" dirty="0">
                <a:latin typeface="Times New Roman" pitchFamily="18" charset="0"/>
                <a:cs typeface="Times New Roman" pitchFamily="18" charset="0"/>
              </a:rPr>
              <a:t>». Участвовал в строительстве </a:t>
            </a:r>
            <a:r>
              <a:rPr lang="ru-RU" dirty="0" err="1">
                <a:latin typeface="Times New Roman" pitchFamily="18" charset="0"/>
                <a:cs typeface="Times New Roman" pitchFamily="18" charset="0"/>
              </a:rPr>
              <a:t>хлебоприемного</a:t>
            </a:r>
            <a:r>
              <a:rPr lang="ru-RU" dirty="0">
                <a:latin typeface="Times New Roman" pitchFamily="18" charset="0"/>
                <a:cs typeface="Times New Roman" pitchFamily="18" charset="0"/>
              </a:rPr>
              <a:t> предприятия. Заслуженный строитель Республики Татарстан(1989 год).</a:t>
            </a:r>
          </a:p>
          <a:p>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61492704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ОБЪЕКТЫ НЕМАТЕРИАЛЬНОГО КУЛЬТУРНОГО НАСЛЕДИЯ</a:t>
            </a:r>
            <a:endParaRPr lang="ru-RU" b="1" dirty="0">
              <a:latin typeface="Times New Roman" pitchFamily="18" charset="0"/>
              <a:cs typeface="Times New Roman" pitchFamily="18" charset="0"/>
            </a:endParaRPr>
          </a:p>
        </p:txBody>
      </p:sp>
      <p:sp>
        <p:nvSpPr>
          <p:cNvPr id="9" name="Прямоугольник 8"/>
          <p:cNvSpPr/>
          <p:nvPr/>
        </p:nvSpPr>
        <p:spPr>
          <a:xfrm>
            <a:off x="0" y="836712"/>
            <a:ext cx="9605361" cy="923330"/>
          </a:xfrm>
          <a:prstGeom prst="rect">
            <a:avLst/>
          </a:prstGeom>
        </p:spPr>
        <p:txBody>
          <a:bodyPr wrap="square">
            <a:spAutoFit/>
          </a:bodyPr>
          <a:lstStyle/>
          <a:p>
            <a:pPr algn="ctr"/>
            <a:r>
              <a:rPr lang="ru-RU" b="1" dirty="0">
                <a:latin typeface="Times New Roman" pitchFamily="18" charset="0"/>
                <a:cs typeface="Times New Roman" pitchFamily="18" charset="0"/>
              </a:rPr>
              <a:t>Татарский обряд «Карга </a:t>
            </a:r>
            <a:r>
              <a:rPr lang="ru-RU" b="1" dirty="0" err="1">
                <a:latin typeface="Times New Roman" pitchFamily="18" charset="0"/>
                <a:cs typeface="Times New Roman" pitchFamily="18" charset="0"/>
              </a:rPr>
              <a:t>боткасы</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йола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бәйрәме</a:t>
            </a:r>
            <a:r>
              <a:rPr lang="ru-RU" b="1" dirty="0">
                <a:latin typeface="Times New Roman" pitchFamily="18" charset="0"/>
                <a:cs typeface="Times New Roman" pitchFamily="18" charset="0"/>
              </a:rPr>
              <a:t>  </a:t>
            </a:r>
          </a:p>
          <a:p>
            <a:pPr algn="ctr"/>
            <a:r>
              <a:rPr lang="ru-RU" b="1" dirty="0">
                <a:latin typeface="Times New Roman" pitchFamily="18" charset="0"/>
                <a:cs typeface="Times New Roman" pitchFamily="18" charset="0"/>
              </a:rPr>
              <a:t>(«Воронья каша» обрядовый праздник</a:t>
            </a:r>
            <a:r>
              <a:rPr lang="ru-RU" b="1" dirty="0" smtClean="0">
                <a:latin typeface="Times New Roman" pitchFamily="18" charset="0"/>
                <a:cs typeface="Times New Roman" pitchFamily="18" charset="0"/>
              </a:rPr>
              <a:t>)</a:t>
            </a:r>
          </a:p>
          <a:p>
            <a:pPr algn="ctr"/>
            <a:r>
              <a:rPr lang="ru-RU" b="1" dirty="0" err="1">
                <a:latin typeface="Times New Roman" pitchFamily="18" charset="0"/>
                <a:cs typeface="Times New Roman" pitchFamily="18" charset="0"/>
              </a:rPr>
              <a:t>с.Зубаирово</a:t>
            </a:r>
            <a:r>
              <a:rPr lang="ru-RU" b="1" dirty="0">
                <a:latin typeface="Times New Roman" pitchFamily="18" charset="0"/>
                <a:cs typeface="Times New Roman" pitchFamily="18" charset="0"/>
              </a:rPr>
              <a:t> Актанышского района</a:t>
            </a:r>
            <a:r>
              <a:rPr lang="ru-RU" b="1" dirty="0" smtClean="0">
                <a:latin typeface="Times New Roman" pitchFamily="18" charset="0"/>
                <a:cs typeface="Times New Roman" pitchFamily="18" charset="0"/>
              </a:rPr>
              <a:t>, РТ</a:t>
            </a:r>
            <a:endParaRPr lang="ru-RU" b="1" dirty="0">
              <a:latin typeface="Times New Roman" pitchFamily="18" charset="0"/>
              <a:cs typeface="Times New Roman" pitchFamily="18" charset="0"/>
            </a:endParaRPr>
          </a:p>
        </p:txBody>
      </p:sp>
      <p:sp>
        <p:nvSpPr>
          <p:cNvPr id="11" name="Прямоугольник 10"/>
          <p:cNvSpPr/>
          <p:nvPr/>
        </p:nvSpPr>
        <p:spPr>
          <a:xfrm>
            <a:off x="107504" y="1788982"/>
            <a:ext cx="8928992" cy="4770537"/>
          </a:xfrm>
          <a:prstGeom prst="rect">
            <a:avLst/>
          </a:prstGeom>
        </p:spPr>
        <p:txBody>
          <a:bodyPr wrap="square">
            <a:spAutoFit/>
          </a:bodyPr>
          <a:lstStyle/>
          <a:p>
            <a:pPr algn="just"/>
            <a:r>
              <a:rPr lang="ru-RU" sz="1600" dirty="0">
                <a:latin typeface="Times New Roman" pitchFamily="18" charset="0"/>
                <a:cs typeface="Times New Roman" pitchFamily="18" charset="0"/>
              </a:rPr>
              <a:t>Ежегодно 1 мая в нашем селе проводится праздник «Карга </a:t>
            </a:r>
            <a:r>
              <a:rPr lang="ru-RU" sz="1600" dirty="0" err="1">
                <a:latin typeface="Times New Roman" pitchFamily="18" charset="0"/>
                <a:cs typeface="Times New Roman" pitchFamily="18" charset="0"/>
              </a:rPr>
              <a:t>боткасы</a:t>
            </a:r>
            <a:r>
              <a:rPr lang="ru-RU" sz="1600" dirty="0">
                <a:latin typeface="Times New Roman" pitchFamily="18" charset="0"/>
                <a:cs typeface="Times New Roman" pitchFamily="18" charset="0"/>
              </a:rPr>
              <a:t>». Это древний обрядовый праздник начало которого не помнят даже пожилые нашего села.</a:t>
            </a:r>
          </a:p>
          <a:p>
            <a:pPr algn="just"/>
            <a:r>
              <a:rPr lang="ru-RU" sz="1600" dirty="0">
                <a:latin typeface="Times New Roman" pitchFamily="18" charset="0"/>
                <a:cs typeface="Times New Roman" pitchFamily="18" charset="0"/>
              </a:rPr>
              <a:t>В этот день люди красиво украшают дома, одевают детей в красивые одеяния и отправляют их  собирать заходя в каждый дом крупу, молоко, масло, сахар, яйца и зазывая стихами и песнями все народ на праздник. </a:t>
            </a:r>
            <a:r>
              <a:rPr lang="ru-RU" sz="1600" dirty="0" smtClean="0">
                <a:latin typeface="Times New Roman" pitchFamily="18" charset="0"/>
                <a:cs typeface="Times New Roman" pitchFamily="18" charset="0"/>
              </a:rPr>
              <a:t>Основными </a:t>
            </a:r>
            <a:r>
              <a:rPr lang="ru-RU" sz="1600" dirty="0">
                <a:latin typeface="Times New Roman" pitchFamily="18" charset="0"/>
                <a:cs typeface="Times New Roman" pitchFamily="18" charset="0"/>
              </a:rPr>
              <a:t>участниками этого праздника является весь сельский народ.   </a:t>
            </a:r>
          </a:p>
          <a:p>
            <a:pPr algn="just"/>
            <a:r>
              <a:rPr lang="ru-RU" sz="1600" dirty="0">
                <a:latin typeface="Times New Roman" pitchFamily="18" charset="0"/>
                <a:cs typeface="Times New Roman" pitchFamily="18" charset="0"/>
              </a:rPr>
              <a:t>Народ собирается на возвышенности, зажигаем костры и в большом казане готовим кашу. Во время готовки каши вес народ вместе с детьми играем в разные старинные игры, поем песни пляшем. После шумного веселья всех </a:t>
            </a:r>
            <a:r>
              <a:rPr lang="ru-RU" sz="1600" dirty="0" smtClean="0">
                <a:latin typeface="Times New Roman" pitchFamily="18" charset="0"/>
                <a:cs typeface="Times New Roman" pitchFamily="18" charset="0"/>
              </a:rPr>
              <a:t>зовём </a:t>
            </a:r>
            <a:r>
              <a:rPr lang="ru-RU" sz="1600" dirty="0">
                <a:latin typeface="Times New Roman" pitchFamily="18" charset="0"/>
                <a:cs typeface="Times New Roman" pitchFamily="18" charset="0"/>
              </a:rPr>
              <a:t>к костру  и начинаем раздавать кашу. </a:t>
            </a:r>
            <a:r>
              <a:rPr lang="ru-RU" sz="1600" dirty="0" smtClean="0">
                <a:latin typeface="Times New Roman" pitchFamily="18" charset="0"/>
                <a:cs typeface="Times New Roman" pitchFamily="18" charset="0"/>
              </a:rPr>
              <a:t>Первая </a:t>
            </a:r>
            <a:r>
              <a:rPr lang="ru-RU" sz="1600" dirty="0">
                <a:latin typeface="Times New Roman" pitchFamily="18" charset="0"/>
                <a:cs typeface="Times New Roman" pitchFamily="18" charset="0"/>
              </a:rPr>
              <a:t>порция полагается земле с пожеланием всем мира, покоя и богатого </a:t>
            </a:r>
            <a:r>
              <a:rPr lang="ru-RU" sz="1600" dirty="0" smtClean="0">
                <a:latin typeface="Times New Roman" pitchFamily="18" charset="0"/>
                <a:cs typeface="Times New Roman" pitchFamily="18" charset="0"/>
              </a:rPr>
              <a:t>урожая. Вторая </a:t>
            </a:r>
            <a:r>
              <a:rPr lang="ru-RU" sz="1600" dirty="0">
                <a:latin typeface="Times New Roman" pitchFamily="18" charset="0"/>
                <a:cs typeface="Times New Roman" pitchFamily="18" charset="0"/>
              </a:rPr>
              <a:t>чтобы вода смогла сохранить живность на земле. </a:t>
            </a:r>
            <a:r>
              <a:rPr lang="ru-RU" sz="1600" dirty="0" smtClean="0">
                <a:latin typeface="Times New Roman" pitchFamily="18" charset="0"/>
                <a:cs typeface="Times New Roman" pitchFamily="18" charset="0"/>
              </a:rPr>
              <a:t>Третья </a:t>
            </a:r>
            <a:r>
              <a:rPr lang="ru-RU" sz="1600" dirty="0">
                <a:latin typeface="Times New Roman" pitchFamily="18" charset="0"/>
                <a:cs typeface="Times New Roman" pitchFamily="18" charset="0"/>
              </a:rPr>
              <a:t>небу, чтобы было много солнечных дней и вовремя шли дожди, а четвертая воронам как благодарность за </a:t>
            </a:r>
            <a:r>
              <a:rPr lang="ru-RU" sz="1600" dirty="0" smtClean="0">
                <a:latin typeface="Times New Roman" pitchFamily="18" charset="0"/>
                <a:cs typeface="Times New Roman" pitchFamily="18" charset="0"/>
              </a:rPr>
              <a:t>принесённую </a:t>
            </a:r>
            <a:r>
              <a:rPr lang="ru-RU" sz="1600" dirty="0">
                <a:latin typeface="Times New Roman" pitchFamily="18" charset="0"/>
                <a:cs typeface="Times New Roman" pitchFamily="18" charset="0"/>
              </a:rPr>
              <a:t>весну. </a:t>
            </a:r>
            <a:r>
              <a:rPr lang="ru-RU" sz="1600" dirty="0" smtClean="0">
                <a:latin typeface="Times New Roman" pitchFamily="18" charset="0"/>
                <a:cs typeface="Times New Roman" pitchFamily="18" charset="0"/>
              </a:rPr>
              <a:t>После </a:t>
            </a:r>
            <a:r>
              <a:rPr lang="ru-RU" sz="1600" dirty="0">
                <a:latin typeface="Times New Roman" pitchFamily="18" charset="0"/>
                <a:cs typeface="Times New Roman" pitchFamily="18" charset="0"/>
              </a:rPr>
              <a:t>этого каша </a:t>
            </a:r>
            <a:r>
              <a:rPr lang="ru-RU" sz="1600" dirty="0" smtClean="0">
                <a:latin typeface="Times New Roman" pitchFamily="18" charset="0"/>
                <a:cs typeface="Times New Roman" pitchFamily="18" charset="0"/>
              </a:rPr>
              <a:t>раздаётся </a:t>
            </a:r>
            <a:r>
              <a:rPr lang="ru-RU" sz="1600" dirty="0">
                <a:latin typeface="Times New Roman" pitchFamily="18" charset="0"/>
                <a:cs typeface="Times New Roman" pitchFamily="18" charset="0"/>
              </a:rPr>
              <a:t>всем, кто присутствует на празднике. Когда все расходятся, стаи птиц налетают на кашу, оставленную им. </a:t>
            </a:r>
          </a:p>
          <a:p>
            <a:pPr algn="just"/>
            <a:r>
              <a:rPr lang="ru-RU" sz="1600" dirty="0" err="1">
                <a:latin typeface="Times New Roman" pitchFamily="18" charset="0"/>
                <a:cs typeface="Times New Roman" pitchFamily="18" charset="0"/>
              </a:rPr>
              <a:t>Еще</a:t>
            </a:r>
            <a:r>
              <a:rPr lang="ru-RU" sz="1600" dirty="0">
                <a:latin typeface="Times New Roman" pitchFamily="18" charset="0"/>
                <a:cs typeface="Times New Roman" pitchFamily="18" charset="0"/>
              </a:rPr>
              <a:t> один очень интересный момент этого праздника это традиционная игра «Катание яиц».</a:t>
            </a:r>
          </a:p>
          <a:p>
            <a:pPr algn="just"/>
            <a:r>
              <a:rPr lang="ru-RU" sz="1600" dirty="0">
                <a:latin typeface="Times New Roman" pitchFamily="18" charset="0"/>
                <a:cs typeface="Times New Roman" pitchFamily="18" charset="0"/>
              </a:rPr>
              <a:t>Этот замечательный своими традициями праздник отмечают каждый год в конце апреля, вначале </a:t>
            </a:r>
            <a:r>
              <a:rPr lang="ru-RU" sz="1600" dirty="0" smtClean="0">
                <a:latin typeface="Times New Roman" pitchFamily="18" charset="0"/>
                <a:cs typeface="Times New Roman" pitchFamily="18" charset="0"/>
              </a:rPr>
              <a:t>мая. Музыкальный </a:t>
            </a:r>
            <a:r>
              <a:rPr lang="ru-RU" sz="1600" dirty="0">
                <a:latin typeface="Times New Roman" pitchFamily="18" charset="0"/>
                <a:cs typeface="Times New Roman" pitchFamily="18" charset="0"/>
              </a:rPr>
              <a:t>инструмент на этом празднике гармонь. </a:t>
            </a:r>
            <a:r>
              <a:rPr lang="ru-RU" sz="1600" dirty="0" smtClean="0">
                <a:latin typeface="Times New Roman" pitchFamily="18" charset="0"/>
                <a:cs typeface="Times New Roman" pitchFamily="18" charset="0"/>
              </a:rPr>
              <a:t>Одежда </a:t>
            </a:r>
            <a:r>
              <a:rPr lang="ru-RU" sz="1600" dirty="0">
                <a:latin typeface="Times New Roman" pitchFamily="18" charset="0"/>
                <a:cs typeface="Times New Roman" pitchFamily="18" charset="0"/>
              </a:rPr>
              <a:t>должна соответствовать той, которую носили в 30-40 годы. Женщины надевали фартуки, так как они в основном занимались приготовлением </a:t>
            </a:r>
            <a:r>
              <a:rPr lang="ru-RU" sz="1600" dirty="0" smtClean="0">
                <a:latin typeface="Times New Roman" pitchFamily="18" charset="0"/>
                <a:cs typeface="Times New Roman" pitchFamily="18" charset="0"/>
              </a:rPr>
              <a:t>пищи. В </a:t>
            </a:r>
            <a:r>
              <a:rPr lang="ru-RU" sz="1600" dirty="0">
                <a:latin typeface="Times New Roman" pitchFamily="18" charset="0"/>
                <a:cs typeface="Times New Roman" pitchFamily="18" charset="0"/>
              </a:rPr>
              <a:t>древности люди верили, что весну на кончиках своих </a:t>
            </a:r>
            <a:r>
              <a:rPr lang="ru-RU" sz="1600" dirty="0" smtClean="0">
                <a:latin typeface="Times New Roman" pitchFamily="18" charset="0"/>
                <a:cs typeface="Times New Roman" pitchFamily="18" charset="0"/>
              </a:rPr>
              <a:t>крыльев приносят </a:t>
            </a:r>
            <a:r>
              <a:rPr lang="ru-RU" sz="1600" dirty="0">
                <a:latin typeface="Times New Roman" pitchFamily="18" charset="0"/>
                <a:cs typeface="Times New Roman" pitchFamily="18" charset="0"/>
              </a:rPr>
              <a:t>вороны. Поэтому весной, с таянием снега и появлением первых ручьев, отмечали праздник «Карга </a:t>
            </a:r>
            <a:r>
              <a:rPr lang="ru-RU" sz="1600" dirty="0" err="1">
                <a:latin typeface="Times New Roman" pitchFamily="18" charset="0"/>
                <a:cs typeface="Times New Roman" pitchFamily="18" charset="0"/>
              </a:rPr>
              <a:t>боткасы</a:t>
            </a:r>
            <a:r>
              <a:rPr lang="ru-RU" sz="1600" dirty="0">
                <a:latin typeface="Times New Roman" pitchFamily="18" charset="0"/>
                <a:cs typeface="Times New Roman" pitchFamily="18" charset="0"/>
              </a:rPr>
              <a:t>», который устраивали в честь </a:t>
            </a:r>
            <a:r>
              <a:rPr lang="ru-RU" sz="1600" dirty="0" smtClean="0">
                <a:latin typeface="Times New Roman" pitchFamily="18" charset="0"/>
                <a:cs typeface="Times New Roman" pitchFamily="18" charset="0"/>
              </a:rPr>
              <a:t>прилёта </a:t>
            </a:r>
            <a:r>
              <a:rPr lang="ru-RU" sz="1600" dirty="0">
                <a:latin typeface="Times New Roman" pitchFamily="18" charset="0"/>
                <a:cs typeface="Times New Roman" pitchFamily="18" charset="0"/>
              </a:rPr>
              <a:t>ворон.</a:t>
            </a:r>
          </a:p>
        </p:txBody>
      </p:sp>
    </p:spTree>
    <p:extLst>
      <p:ext uri="{BB962C8B-B14F-4D97-AF65-F5344CB8AC3E}">
        <p14:creationId xmlns:p14="http://schemas.microsoft.com/office/powerpoint/2010/main" val="40276477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ОБЪЕКТЫ НЕМАТЕРИАЛЬНОГО КУЛЬТУРНОГО НАСЛЕДИЯ</a:t>
            </a:r>
            <a:endParaRPr lang="ru-RU" b="1" dirty="0">
              <a:latin typeface="Times New Roman" pitchFamily="18" charset="0"/>
              <a:cs typeface="Times New Roman" pitchFamily="18" charset="0"/>
            </a:endParaRPr>
          </a:p>
        </p:txBody>
      </p:sp>
      <p:sp>
        <p:nvSpPr>
          <p:cNvPr id="9" name="Прямоугольник 8"/>
          <p:cNvSpPr/>
          <p:nvPr/>
        </p:nvSpPr>
        <p:spPr>
          <a:xfrm>
            <a:off x="1115616" y="836712"/>
            <a:ext cx="7344816" cy="646331"/>
          </a:xfrm>
          <a:prstGeom prst="rect">
            <a:avLst/>
          </a:prstGeom>
        </p:spPr>
        <p:txBody>
          <a:bodyPr wrap="square">
            <a:spAutoFit/>
          </a:bodyPr>
          <a:lstStyle/>
          <a:p>
            <a:pPr algn="ctr"/>
            <a:r>
              <a:rPr lang="ru-RU" b="1" dirty="0">
                <a:latin typeface="Times New Roman" pitchFamily="18" charset="0"/>
                <a:cs typeface="Times New Roman" pitchFamily="18" charset="0"/>
              </a:rPr>
              <a:t>Татарский обряд «Карга </a:t>
            </a:r>
            <a:r>
              <a:rPr lang="ru-RU" b="1" dirty="0" err="1">
                <a:latin typeface="Times New Roman" pitchFamily="18" charset="0"/>
                <a:cs typeface="Times New Roman" pitchFamily="18" charset="0"/>
              </a:rPr>
              <a:t>боткасы</a:t>
            </a:r>
            <a:r>
              <a:rPr lang="ru-RU" b="1" dirty="0">
                <a:latin typeface="Times New Roman" pitchFamily="18" charset="0"/>
                <a:cs typeface="Times New Roman" pitchFamily="18" charset="0"/>
              </a:rPr>
              <a:t>»-</a:t>
            </a:r>
            <a:r>
              <a:rPr lang="ru-RU" b="1" dirty="0" err="1">
                <a:latin typeface="Times New Roman" pitchFamily="18" charset="0"/>
                <a:cs typeface="Times New Roman" pitchFamily="18" charset="0"/>
              </a:rPr>
              <a:t>йола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бәйрәме</a:t>
            </a:r>
            <a:r>
              <a:rPr lang="ru-RU" b="1" dirty="0">
                <a:latin typeface="Times New Roman" pitchFamily="18" charset="0"/>
                <a:cs typeface="Times New Roman" pitchFamily="18" charset="0"/>
              </a:rPr>
              <a:t>. (“Воронья каша”-обрядовый праздник) с. </a:t>
            </a:r>
            <a:r>
              <a:rPr lang="ru-RU" b="1" dirty="0" err="1">
                <a:latin typeface="Times New Roman" pitchFamily="18" charset="0"/>
                <a:cs typeface="Times New Roman" pitchFamily="18" charset="0"/>
              </a:rPr>
              <a:t>Кыр-Каентюба</a:t>
            </a:r>
            <a:r>
              <a:rPr lang="ru-RU" b="1" dirty="0">
                <a:latin typeface="Times New Roman" pitchFamily="18" charset="0"/>
                <a:cs typeface="Times New Roman" pitchFamily="18" charset="0"/>
              </a:rPr>
              <a:t> Актанышского </a:t>
            </a:r>
            <a:r>
              <a:rPr lang="ru-RU" b="1" dirty="0" smtClean="0">
                <a:latin typeface="Times New Roman" pitchFamily="18" charset="0"/>
                <a:cs typeface="Times New Roman" pitchFamily="18" charset="0"/>
              </a:rPr>
              <a:t>района, РТ</a:t>
            </a:r>
            <a:endParaRPr lang="ru-RU" b="1" dirty="0">
              <a:latin typeface="Times New Roman" pitchFamily="18" charset="0"/>
              <a:cs typeface="Times New Roman" pitchFamily="18" charset="0"/>
            </a:endParaRPr>
          </a:p>
        </p:txBody>
      </p:sp>
      <p:sp>
        <p:nvSpPr>
          <p:cNvPr id="11" name="Прямоугольник 10"/>
          <p:cNvSpPr/>
          <p:nvPr/>
        </p:nvSpPr>
        <p:spPr>
          <a:xfrm>
            <a:off x="4355976" y="1483043"/>
            <a:ext cx="4680519" cy="5663089"/>
          </a:xfrm>
          <a:prstGeom prst="rect">
            <a:avLst/>
          </a:prstGeom>
        </p:spPr>
        <p:txBody>
          <a:bodyPr wrap="square">
            <a:spAutoFit/>
          </a:bodyPr>
          <a:lstStyle/>
          <a:p>
            <a:pPr algn="just"/>
            <a:r>
              <a:rPr lang="ru-RU" sz="1600" dirty="0">
                <a:latin typeface="Times New Roman" pitchFamily="18" charset="0"/>
                <a:cs typeface="Times New Roman" pitchFamily="18" charset="0"/>
              </a:rPr>
              <a:t> Ежегодно, 1 мая в нашем селе проводится праздник «Карга  </a:t>
            </a:r>
            <a:r>
              <a:rPr lang="ru-RU" sz="1600" dirty="0" err="1">
                <a:latin typeface="Times New Roman" pitchFamily="18" charset="0"/>
                <a:cs typeface="Times New Roman" pitchFamily="18" charset="0"/>
              </a:rPr>
              <a:t>боткасы</a:t>
            </a:r>
            <a:r>
              <a:rPr lang="ru-RU" sz="1600" dirty="0">
                <a:latin typeface="Times New Roman" pitchFamily="18" charset="0"/>
                <a:cs typeface="Times New Roman" pitchFamily="18" charset="0"/>
              </a:rPr>
              <a:t>». Это древний обрядовый праздник, начало которого не помнят даже старожилы села.   </a:t>
            </a:r>
          </a:p>
          <a:p>
            <a:pPr algn="just"/>
            <a:r>
              <a:rPr lang="ru-RU" sz="1600" dirty="0">
                <a:latin typeface="Times New Roman" pitchFamily="18" charset="0"/>
                <a:cs typeface="Times New Roman" pitchFamily="18" charset="0"/>
              </a:rPr>
              <a:t>   В этот день ранним  утром, девушки берут ведра с коромыслом и отправляются по всей деревне собирать продукцию для каши (мясо, картошка, яйцо, молоко, масло, морковь, лук, чеснок, соль и разные крупы). За ними ходят и дети. Они подходят к каждому дому и для хозяев поют прибаутку-частушку.</a:t>
            </a:r>
          </a:p>
          <a:p>
            <a:pPr algn="just"/>
            <a:r>
              <a:rPr lang="ru-RU" sz="1600" dirty="0" err="1">
                <a:latin typeface="Times New Roman" pitchFamily="18" charset="0"/>
                <a:cs typeface="Times New Roman" pitchFamily="18" charset="0"/>
              </a:rPr>
              <a:t>Ит</a:t>
            </a:r>
            <a:r>
              <a:rPr lang="ru-RU" sz="1600" dirty="0">
                <a:latin typeface="Times New Roman" pitchFamily="18" charset="0"/>
                <a:cs typeface="Times New Roman" pitchFamily="18" charset="0"/>
              </a:rPr>
              <a:t>, май, </a:t>
            </a:r>
            <a:r>
              <a:rPr lang="ru-RU" sz="1600" dirty="0" err="1">
                <a:latin typeface="Times New Roman" pitchFamily="18" charset="0"/>
                <a:cs typeface="Times New Roman" pitchFamily="18" charset="0"/>
              </a:rPr>
              <a:t>сөт</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күкәй</a:t>
            </a:r>
            <a:endParaRPr lang="ru-RU" sz="1600" dirty="0">
              <a:latin typeface="Times New Roman" pitchFamily="18" charset="0"/>
              <a:cs typeface="Times New Roman" pitchFamily="18" charset="0"/>
            </a:endParaRPr>
          </a:p>
          <a:p>
            <a:pPr algn="just"/>
            <a:r>
              <a:rPr lang="ru-RU" sz="1600" dirty="0" err="1">
                <a:latin typeface="Times New Roman" pitchFamily="18" charset="0"/>
                <a:cs typeface="Times New Roman" pitchFamily="18" charset="0"/>
              </a:rPr>
              <a:t>Әзерләп</a:t>
            </a:r>
            <a:r>
              <a:rPr lang="ru-RU" sz="1600" dirty="0">
                <a:latin typeface="Times New Roman" pitchFamily="18" charset="0"/>
                <a:cs typeface="Times New Roman" pitchFamily="18" charset="0"/>
              </a:rPr>
              <a:t> тор </a:t>
            </a:r>
            <a:r>
              <a:rPr lang="ru-RU" sz="1600" dirty="0" err="1">
                <a:latin typeface="Times New Roman" pitchFamily="18" charset="0"/>
                <a:cs typeface="Times New Roman" pitchFamily="18" charset="0"/>
              </a:rPr>
              <a:t>син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түтәй</a:t>
            </a:r>
            <a:r>
              <a:rPr lang="ru-RU" sz="1600" dirty="0">
                <a:latin typeface="Times New Roman" pitchFamily="18" charset="0"/>
                <a:cs typeface="Times New Roman" pitchFamily="18" charset="0"/>
              </a:rPr>
              <a:t>.</a:t>
            </a:r>
          </a:p>
          <a:p>
            <a:pPr algn="just"/>
            <a:r>
              <a:rPr lang="ru-RU" sz="1600" dirty="0" err="1">
                <a:latin typeface="Times New Roman" pitchFamily="18" charset="0"/>
                <a:cs typeface="Times New Roman" pitchFamily="18" charset="0"/>
              </a:rPr>
              <a:t>Безгә</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бирсәң</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биш</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күкәй</a:t>
            </a:r>
            <a:r>
              <a:rPr lang="ru-RU" sz="1600" dirty="0">
                <a:latin typeface="Times New Roman" pitchFamily="18" charset="0"/>
                <a:cs typeface="Times New Roman" pitchFamily="18" charset="0"/>
              </a:rPr>
              <a:t>,</a:t>
            </a:r>
          </a:p>
          <a:p>
            <a:pPr algn="just"/>
            <a:r>
              <a:rPr lang="ru-RU" sz="1600" dirty="0" err="1">
                <a:latin typeface="Times New Roman" pitchFamily="18" charset="0"/>
                <a:cs typeface="Times New Roman" pitchFamily="18" charset="0"/>
              </a:rPr>
              <a:t>Тавыгың</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салыр</a:t>
            </a:r>
            <a:r>
              <a:rPr lang="ru-RU" sz="1600" dirty="0">
                <a:latin typeface="Times New Roman" pitchFamily="18" charset="0"/>
                <a:cs typeface="Times New Roman" pitchFamily="18" charset="0"/>
              </a:rPr>
              <a:t> 100 </a:t>
            </a:r>
            <a:r>
              <a:rPr lang="ru-RU" sz="1600" dirty="0" err="1">
                <a:latin typeface="Times New Roman" pitchFamily="18" charset="0"/>
                <a:cs typeface="Times New Roman" pitchFamily="18" charset="0"/>
              </a:rPr>
              <a:t>күкәй</a:t>
            </a:r>
            <a:r>
              <a:rPr lang="ru-RU" sz="1600" dirty="0">
                <a:latin typeface="Times New Roman" pitchFamily="18" charset="0"/>
                <a:cs typeface="Times New Roman" pitchFamily="18" charset="0"/>
              </a:rPr>
              <a:t>.</a:t>
            </a:r>
          </a:p>
          <a:p>
            <a:pPr algn="just"/>
            <a:r>
              <a:rPr lang="ru-RU" sz="1600" dirty="0">
                <a:latin typeface="Times New Roman" pitchFamily="18" charset="0"/>
                <a:cs typeface="Times New Roman" pitchFamily="18" charset="0"/>
              </a:rPr>
              <a:t>(Дословный перевод:</a:t>
            </a:r>
          </a:p>
          <a:p>
            <a:pPr algn="just"/>
            <a:r>
              <a:rPr lang="ru-RU" sz="1600" dirty="0">
                <a:latin typeface="Times New Roman" pitchFamily="18" charset="0"/>
                <a:cs typeface="Times New Roman" pitchFamily="18" charset="0"/>
              </a:rPr>
              <a:t>Мясо, масло, молоко, яйцо</a:t>
            </a:r>
          </a:p>
          <a:p>
            <a:pPr algn="just"/>
            <a:r>
              <a:rPr lang="ru-RU" sz="1600" dirty="0">
                <a:latin typeface="Times New Roman" pitchFamily="18" charset="0"/>
                <a:cs typeface="Times New Roman" pitchFamily="18" charset="0"/>
              </a:rPr>
              <a:t>Приготовь нам хозяюшка.</a:t>
            </a:r>
          </a:p>
          <a:p>
            <a:pPr algn="just"/>
            <a:r>
              <a:rPr lang="ru-RU" sz="1600" dirty="0">
                <a:latin typeface="Times New Roman" pitchFamily="18" charset="0"/>
                <a:cs typeface="Times New Roman" pitchFamily="18" charset="0"/>
              </a:rPr>
              <a:t>Если  дашь нам пять яиц,</a:t>
            </a:r>
          </a:p>
          <a:p>
            <a:pPr algn="just"/>
            <a:r>
              <a:rPr lang="ru-RU" sz="1600" dirty="0">
                <a:latin typeface="Times New Roman" pitchFamily="18" charset="0"/>
                <a:cs typeface="Times New Roman" pitchFamily="18" charset="0"/>
              </a:rPr>
              <a:t>То курица </a:t>
            </a:r>
            <a:r>
              <a:rPr lang="ru-RU" sz="1600" dirty="0" err="1">
                <a:latin typeface="Times New Roman" pitchFamily="18" charset="0"/>
                <a:cs typeface="Times New Roman" pitchFamily="18" charset="0"/>
              </a:rPr>
              <a:t>снесет</a:t>
            </a:r>
            <a:r>
              <a:rPr lang="ru-RU" sz="1600" dirty="0">
                <a:latin typeface="Times New Roman" pitchFamily="18" charset="0"/>
                <a:cs typeface="Times New Roman" pitchFamily="18" charset="0"/>
              </a:rPr>
              <a:t> 100 яиц</a:t>
            </a:r>
            <a:r>
              <a:rPr lang="ru-RU" sz="1600" dirty="0" smtClean="0">
                <a:latin typeface="Times New Roman" pitchFamily="18" charset="0"/>
                <a:cs typeface="Times New Roman" pitchFamily="18" charset="0"/>
              </a:rPr>
              <a:t>)</a:t>
            </a:r>
          </a:p>
          <a:p>
            <a:pPr algn="just"/>
            <a:endParaRPr lang="tt-RU" sz="1400" dirty="0">
              <a:latin typeface="Times New Roman" pitchFamily="18" charset="0"/>
              <a:cs typeface="Times New Roman" pitchFamily="18" charset="0"/>
            </a:endParaRPr>
          </a:p>
          <a:p>
            <a:pPr algn="just"/>
            <a:endParaRPr lang="ru-RU" sz="1400" dirty="0">
              <a:latin typeface="Times New Roman" pitchFamily="18" charset="0"/>
              <a:cs typeface="Times New Roman" pitchFamily="18" charset="0"/>
            </a:endParaRPr>
          </a:p>
          <a:p>
            <a:pPr algn="just"/>
            <a:r>
              <a:rPr lang="ru-RU" sz="1400" dirty="0">
                <a:latin typeface="Times New Roman" pitchFamily="18" charset="0"/>
                <a:cs typeface="Times New Roman" pitchFamily="18" charset="0"/>
              </a:rPr>
              <a:t>   </a:t>
            </a:r>
          </a:p>
        </p:txBody>
      </p:sp>
      <p:pic>
        <p:nvPicPr>
          <p:cNvPr id="8" name="Рисунок 7" descr="20180501_095055.jpg"/>
          <p:cNvPicPr/>
          <p:nvPr/>
        </p:nvPicPr>
        <p:blipFill>
          <a:blip r:embed="rId2" cstate="print"/>
          <a:stretch>
            <a:fillRect/>
          </a:stretch>
        </p:blipFill>
        <p:spPr>
          <a:xfrm>
            <a:off x="395536" y="1652527"/>
            <a:ext cx="3330661" cy="2160240"/>
          </a:xfrm>
          <a:prstGeom prst="rect">
            <a:avLst/>
          </a:prstGeom>
          <a:ln>
            <a:noFill/>
          </a:ln>
          <a:effectLst>
            <a:softEdge rad="112500"/>
          </a:effectLst>
        </p:spPr>
      </p:pic>
      <p:pic>
        <p:nvPicPr>
          <p:cNvPr id="10" name="Рисунок 9" descr="DSCN1206_10807.JPG"/>
          <p:cNvPicPr/>
          <p:nvPr/>
        </p:nvPicPr>
        <p:blipFill>
          <a:blip r:embed="rId3" cstate="print"/>
          <a:srcRect l="1308" t="7558" r="4284"/>
          <a:stretch>
            <a:fillRect/>
          </a:stretch>
        </p:blipFill>
        <p:spPr>
          <a:xfrm>
            <a:off x="398034" y="4005064"/>
            <a:ext cx="3474677" cy="2509163"/>
          </a:xfrm>
          <a:prstGeom prst="rect">
            <a:avLst/>
          </a:prstGeom>
          <a:ln>
            <a:noFill/>
          </a:ln>
          <a:effectLst>
            <a:softEdge rad="112500"/>
          </a:effectLst>
        </p:spPr>
      </p:pic>
    </p:spTree>
    <p:extLst>
      <p:ext uri="{BB962C8B-B14F-4D97-AF65-F5344CB8AC3E}">
        <p14:creationId xmlns:p14="http://schemas.microsoft.com/office/powerpoint/2010/main" val="96296402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ОБЪЕКТЫ НЕМАТЕРИАЛЬНОГО КУЛЬТУРНОГО НАСЛЕДИЯ</a:t>
            </a:r>
            <a:endParaRPr lang="ru-RU" b="1" dirty="0">
              <a:latin typeface="Times New Roman" pitchFamily="18" charset="0"/>
              <a:cs typeface="Times New Roman" pitchFamily="18" charset="0"/>
            </a:endParaRPr>
          </a:p>
        </p:txBody>
      </p:sp>
      <p:sp>
        <p:nvSpPr>
          <p:cNvPr id="9" name="Прямоугольник 8"/>
          <p:cNvSpPr/>
          <p:nvPr/>
        </p:nvSpPr>
        <p:spPr>
          <a:xfrm>
            <a:off x="1115616" y="836712"/>
            <a:ext cx="7344816" cy="646331"/>
          </a:xfrm>
          <a:prstGeom prst="rect">
            <a:avLst/>
          </a:prstGeom>
        </p:spPr>
        <p:txBody>
          <a:bodyPr wrap="square">
            <a:spAutoFit/>
          </a:bodyPr>
          <a:lstStyle/>
          <a:p>
            <a:pPr algn="ctr"/>
            <a:r>
              <a:rPr lang="ru-RU" b="1" dirty="0">
                <a:latin typeface="Times New Roman" pitchFamily="18" charset="0"/>
                <a:cs typeface="Times New Roman" pitchFamily="18" charset="0"/>
              </a:rPr>
              <a:t>Татарский обряд «Карга </a:t>
            </a:r>
            <a:r>
              <a:rPr lang="ru-RU" b="1" dirty="0" err="1">
                <a:latin typeface="Times New Roman" pitchFamily="18" charset="0"/>
                <a:cs typeface="Times New Roman" pitchFamily="18" charset="0"/>
              </a:rPr>
              <a:t>боткасы</a:t>
            </a:r>
            <a:r>
              <a:rPr lang="ru-RU" b="1" dirty="0">
                <a:latin typeface="Times New Roman" pitchFamily="18" charset="0"/>
                <a:cs typeface="Times New Roman" pitchFamily="18" charset="0"/>
              </a:rPr>
              <a:t>»-</a:t>
            </a:r>
            <a:r>
              <a:rPr lang="ru-RU" b="1" dirty="0" err="1">
                <a:latin typeface="Times New Roman" pitchFamily="18" charset="0"/>
                <a:cs typeface="Times New Roman" pitchFamily="18" charset="0"/>
              </a:rPr>
              <a:t>йола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бәйрәме</a:t>
            </a:r>
            <a:r>
              <a:rPr lang="ru-RU" b="1" dirty="0">
                <a:latin typeface="Times New Roman" pitchFamily="18" charset="0"/>
                <a:cs typeface="Times New Roman" pitchFamily="18" charset="0"/>
              </a:rPr>
              <a:t>. (“Воронья каша”-обрядовый праздник) с. </a:t>
            </a:r>
            <a:r>
              <a:rPr lang="ru-RU" b="1" dirty="0" err="1">
                <a:latin typeface="Times New Roman" pitchFamily="18" charset="0"/>
                <a:cs typeface="Times New Roman" pitchFamily="18" charset="0"/>
              </a:rPr>
              <a:t>Кыр-Каентюба</a:t>
            </a:r>
            <a:r>
              <a:rPr lang="ru-RU" b="1" dirty="0">
                <a:latin typeface="Times New Roman" pitchFamily="18" charset="0"/>
                <a:cs typeface="Times New Roman" pitchFamily="18" charset="0"/>
              </a:rPr>
              <a:t> Актанышского </a:t>
            </a:r>
            <a:r>
              <a:rPr lang="ru-RU" b="1" dirty="0" smtClean="0">
                <a:latin typeface="Times New Roman" pitchFamily="18" charset="0"/>
                <a:cs typeface="Times New Roman" pitchFamily="18" charset="0"/>
              </a:rPr>
              <a:t>района, РТ</a:t>
            </a:r>
            <a:endParaRPr lang="ru-RU" b="1" dirty="0">
              <a:latin typeface="Times New Roman" pitchFamily="18" charset="0"/>
              <a:cs typeface="Times New Roman" pitchFamily="18" charset="0"/>
            </a:endParaRPr>
          </a:p>
        </p:txBody>
      </p:sp>
      <p:sp>
        <p:nvSpPr>
          <p:cNvPr id="11" name="Прямоугольник 10"/>
          <p:cNvSpPr/>
          <p:nvPr/>
        </p:nvSpPr>
        <p:spPr>
          <a:xfrm>
            <a:off x="3419873" y="1483043"/>
            <a:ext cx="5616623" cy="6124754"/>
          </a:xfrm>
          <a:prstGeom prst="rect">
            <a:avLst/>
          </a:prstGeom>
        </p:spPr>
        <p:txBody>
          <a:bodyPr wrap="square">
            <a:spAutoFit/>
          </a:bodyPr>
          <a:lstStyle/>
          <a:p>
            <a:pPr algn="just"/>
            <a:r>
              <a:rPr lang="ru-RU" sz="1400" dirty="0">
                <a:latin typeface="Times New Roman" pitchFamily="18" charset="0"/>
                <a:cs typeface="Times New Roman" pitchFamily="18" charset="0"/>
              </a:rPr>
              <a:t> Ведра быстро наполняются, так как хозяева уже были готовы к приходу “гостей”. После сбора продуктов, все идут на окраину села.  Там мужчины роют землю и ставят 4 казана. Девушки и женщины режут мясо, чистят картошку и другие овощи, моют крупы. Варят кашу из 13-14 ингредиентов. Ставят самовары. </a:t>
            </a:r>
          </a:p>
          <a:p>
            <a:pPr algn="just"/>
            <a:r>
              <a:rPr lang="ru-RU" sz="1400" dirty="0">
                <a:latin typeface="Times New Roman" pitchFamily="18" charset="0"/>
                <a:cs typeface="Times New Roman" pitchFamily="18" charset="0"/>
              </a:rPr>
              <a:t>   Раньше, для того чтобы сварить кашу, выбиралась опытная  женщина, которая готовила вкусно. Ей помогали девушки. В настоящее время приготовлением каши занимаются умелые, трудолюбивые невестки села. Они в свою очередь приобщают </a:t>
            </a:r>
            <a:r>
              <a:rPr lang="ru-RU" sz="1400" dirty="0" err="1" smtClean="0">
                <a:latin typeface="Times New Roman" pitchFamily="18" charset="0"/>
                <a:cs typeface="Times New Roman" pitchFamily="18" charset="0"/>
              </a:rPr>
              <a:t>молодежь</a:t>
            </a:r>
            <a:r>
              <a:rPr lang="ru-RU" sz="1400" dirty="0" smtClean="0">
                <a:latin typeface="Times New Roman" pitchFamily="18" charset="0"/>
                <a:cs typeface="Times New Roman" pitchFamily="18" charset="0"/>
              </a:rPr>
              <a:t>. Пока </a:t>
            </a:r>
            <a:r>
              <a:rPr lang="ru-RU" sz="1400" dirty="0">
                <a:latin typeface="Times New Roman" pitchFamily="18" charset="0"/>
                <a:cs typeface="Times New Roman" pitchFamily="18" charset="0"/>
              </a:rPr>
              <a:t>каша готовится, жители села с мала до велика, общаются между собой, веселятся, танцуют и поют, участвуют в различных состязаниях.  Сюда же собираются все родные, гости, знакомые. Некоторые приезжают именно на этот праздник  один раз в год. Дети играют в разные игры. Этот день можно сравнить и приравнивать к празднику Сабантуй. </a:t>
            </a:r>
          </a:p>
          <a:p>
            <a:pPr algn="just"/>
            <a:r>
              <a:rPr lang="ru-RU" sz="1400" dirty="0">
                <a:latin typeface="Times New Roman" pitchFamily="18" charset="0"/>
                <a:cs typeface="Times New Roman" pitchFamily="18" charset="0"/>
              </a:rPr>
              <a:t>   Когда каша готова все получают свою порцию. Садятся с родными и близкими в круг, кушают, пьют чай из самоваров. Есть такое поверье- кто испробует “Карга </a:t>
            </a:r>
            <a:r>
              <a:rPr lang="ru-RU" sz="1400" dirty="0" err="1">
                <a:latin typeface="Times New Roman" pitchFamily="18" charset="0"/>
                <a:cs typeface="Times New Roman" pitchFamily="18" charset="0"/>
              </a:rPr>
              <a:t>боткасы</a:t>
            </a:r>
            <a:r>
              <a:rPr lang="ru-RU" sz="1400" dirty="0">
                <a:latin typeface="Times New Roman" pitchFamily="18" charset="0"/>
                <a:cs typeface="Times New Roman" pitchFamily="18" charset="0"/>
              </a:rPr>
              <a:t>”, тот получает исцеление от многих болезней. Поэтому все стараются есть эту кашу и взять порцию для своих родных, которые не смогли прийти на праздник. </a:t>
            </a:r>
          </a:p>
          <a:p>
            <a:pPr algn="just"/>
            <a:r>
              <a:rPr lang="ru-RU" sz="1400" dirty="0">
                <a:latin typeface="Times New Roman" pitchFamily="18" charset="0"/>
                <a:cs typeface="Times New Roman" pitchFamily="18" charset="0"/>
              </a:rPr>
              <a:t>   Потом люди все вместе убираются и оставляют чистоту и порядок. По старинному обычаю раскладывают и оставляют кашу в разных местах для птиц. После ухода людей на месте празднования остаются  хозяйничать грачи, вороны и другие птицы.</a:t>
            </a:r>
          </a:p>
          <a:p>
            <a:pPr algn="just"/>
            <a:endParaRPr lang="tt-RU" sz="1400" dirty="0">
              <a:latin typeface="Times New Roman" pitchFamily="18" charset="0"/>
              <a:cs typeface="Times New Roman" pitchFamily="18" charset="0"/>
            </a:endParaRPr>
          </a:p>
          <a:p>
            <a:pPr algn="just"/>
            <a:endParaRPr lang="ru-RU" sz="1400" dirty="0">
              <a:latin typeface="Times New Roman" pitchFamily="18" charset="0"/>
              <a:cs typeface="Times New Roman" pitchFamily="18" charset="0"/>
            </a:endParaRPr>
          </a:p>
          <a:p>
            <a:pPr algn="just"/>
            <a:r>
              <a:rPr lang="ru-RU" sz="1400" dirty="0">
                <a:latin typeface="Times New Roman" pitchFamily="18" charset="0"/>
                <a:cs typeface="Times New Roman" pitchFamily="18" charset="0"/>
              </a:rPr>
              <a:t>   </a:t>
            </a:r>
          </a:p>
        </p:txBody>
      </p:sp>
      <p:pic>
        <p:nvPicPr>
          <p:cNvPr id="7" name="Рисунок 6" descr="20180501_140255.jpg"/>
          <p:cNvPicPr/>
          <p:nvPr/>
        </p:nvPicPr>
        <p:blipFill>
          <a:blip r:embed="rId2" cstate="print"/>
          <a:stretch>
            <a:fillRect/>
          </a:stretch>
        </p:blipFill>
        <p:spPr>
          <a:xfrm>
            <a:off x="179512" y="1628800"/>
            <a:ext cx="2952328" cy="2160240"/>
          </a:xfrm>
          <a:prstGeom prst="rect">
            <a:avLst/>
          </a:prstGeom>
          <a:ln>
            <a:noFill/>
          </a:ln>
          <a:effectLst>
            <a:softEdge rad="112500"/>
          </a:effec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227" y="4221088"/>
            <a:ext cx="2811463" cy="20945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265881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ОБЪЕКТЫ НЕМАТЕРИАЛЬНОГО КУЛЬТУРНОГО НАСЛЕДИЯ</a:t>
            </a:r>
            <a:endParaRPr lang="ru-RU" b="1" dirty="0">
              <a:latin typeface="Times New Roman" pitchFamily="18" charset="0"/>
              <a:cs typeface="Times New Roman" pitchFamily="18" charset="0"/>
            </a:endParaRPr>
          </a:p>
        </p:txBody>
      </p:sp>
      <p:sp>
        <p:nvSpPr>
          <p:cNvPr id="9" name="Прямоугольник 8"/>
          <p:cNvSpPr/>
          <p:nvPr/>
        </p:nvSpPr>
        <p:spPr>
          <a:xfrm>
            <a:off x="1115616" y="836712"/>
            <a:ext cx="7344816" cy="646331"/>
          </a:xfrm>
          <a:prstGeom prst="rect">
            <a:avLst/>
          </a:prstGeom>
        </p:spPr>
        <p:txBody>
          <a:bodyPr wrap="square">
            <a:spAutoFit/>
          </a:bodyPr>
          <a:lstStyle/>
          <a:p>
            <a:pPr algn="ctr"/>
            <a:r>
              <a:rPr lang="ru-RU" b="1" dirty="0" err="1">
                <a:latin typeface="Times New Roman" pitchFamily="18" charset="0"/>
                <a:cs typeface="Times New Roman" pitchFamily="18" charset="0"/>
              </a:rPr>
              <a:t>Команмелна</a:t>
            </a:r>
            <a:r>
              <a:rPr lang="ru-RU" b="1" dirty="0">
                <a:latin typeface="Times New Roman" pitchFamily="18" charset="0"/>
                <a:cs typeface="Times New Roman" pitchFamily="18" charset="0"/>
              </a:rPr>
              <a:t> – марийское национальное </a:t>
            </a:r>
            <a:r>
              <a:rPr lang="ru-RU" b="1" dirty="0" smtClean="0">
                <a:latin typeface="Times New Roman" pitchFamily="18" charset="0"/>
                <a:cs typeface="Times New Roman" pitchFamily="18" charset="0"/>
              </a:rPr>
              <a:t>блюдо</a:t>
            </a:r>
          </a:p>
          <a:p>
            <a:pPr algn="ctr"/>
            <a:r>
              <a:rPr lang="ru-RU" b="1" dirty="0" err="1" smtClean="0">
                <a:latin typeface="Times New Roman" pitchFamily="18" charset="0"/>
                <a:cs typeface="Times New Roman" pitchFamily="18" charset="0"/>
              </a:rPr>
              <a:t>с.Мари-Суксы</a:t>
            </a:r>
            <a:r>
              <a:rPr lang="ru-RU" b="1" dirty="0" smtClean="0">
                <a:latin typeface="Times New Roman" pitchFamily="18" charset="0"/>
                <a:cs typeface="Times New Roman" pitchFamily="18" charset="0"/>
              </a:rPr>
              <a:t>, Актанышский район, РТ</a:t>
            </a:r>
            <a:endParaRPr lang="ru-RU" b="1" dirty="0">
              <a:latin typeface="Times New Roman" pitchFamily="18" charset="0"/>
              <a:cs typeface="Times New Roman" pitchFamily="18" charset="0"/>
            </a:endParaRPr>
          </a:p>
        </p:txBody>
      </p:sp>
      <p:sp>
        <p:nvSpPr>
          <p:cNvPr id="11" name="Прямоугольник 10"/>
          <p:cNvSpPr/>
          <p:nvPr/>
        </p:nvSpPr>
        <p:spPr>
          <a:xfrm>
            <a:off x="3275856" y="2564904"/>
            <a:ext cx="5779637" cy="2308324"/>
          </a:xfrm>
          <a:prstGeom prst="rect">
            <a:avLst/>
          </a:prstGeom>
        </p:spPr>
        <p:txBody>
          <a:bodyPr wrap="square">
            <a:spAutoFit/>
          </a:bodyPr>
          <a:lstStyle/>
          <a:p>
            <a:pPr algn="just"/>
            <a:r>
              <a:rPr lang="ru-RU" dirty="0">
                <a:latin typeface="Times New Roman" pitchFamily="18" charset="0"/>
                <a:cs typeface="Times New Roman" pitchFamily="18" charset="0"/>
              </a:rPr>
              <a:t> Традиционное  марийское  блюдо- </a:t>
            </a:r>
            <a:r>
              <a:rPr lang="ru-RU" dirty="0" err="1">
                <a:latin typeface="Times New Roman" pitchFamily="18" charset="0"/>
                <a:cs typeface="Times New Roman" pitchFamily="18" charset="0"/>
              </a:rPr>
              <a:t>команмелна</a:t>
            </a:r>
            <a:r>
              <a:rPr lang="ru-RU" dirty="0">
                <a:latin typeface="Times New Roman" pitchFamily="18" charset="0"/>
                <a:cs typeface="Times New Roman" pitchFamily="18" charset="0"/>
              </a:rPr>
              <a:t> имеет древнее происхождение, соответственно и свои особенности. </a:t>
            </a:r>
          </a:p>
          <a:p>
            <a:pPr algn="just"/>
            <a:r>
              <a:rPr lang="ru-RU" dirty="0">
                <a:latin typeface="Times New Roman" pitchFamily="18" charset="0"/>
                <a:cs typeface="Times New Roman" pitchFamily="18" charset="0"/>
              </a:rPr>
              <a:t>Блюдо готовится из двух видов теста: 1) мука пшеничная, сметана, яйцо, соль 2)мука овсяная, простокваша, сметана, соль</a:t>
            </a:r>
          </a:p>
          <a:p>
            <a:pPr algn="just"/>
            <a:r>
              <a:rPr lang="ru-RU" dirty="0">
                <a:latin typeface="Times New Roman" pitchFamily="18" charset="0"/>
                <a:cs typeface="Times New Roman" pitchFamily="18" charset="0"/>
              </a:rPr>
              <a:t>Готовится в печи на огне. Мажется сливочным маслом.</a:t>
            </a:r>
          </a:p>
          <a:p>
            <a:pPr algn="just"/>
            <a:r>
              <a:rPr lang="ru-RU" dirty="0" err="1">
                <a:latin typeface="Times New Roman" pitchFamily="18" charset="0"/>
                <a:cs typeface="Times New Roman" pitchFamily="18" charset="0"/>
              </a:rPr>
              <a:t>Подается</a:t>
            </a:r>
            <a:r>
              <a:rPr lang="ru-RU" dirty="0">
                <a:latin typeface="Times New Roman" pitchFamily="18" charset="0"/>
                <a:cs typeface="Times New Roman" pitchFamily="18" charset="0"/>
              </a:rPr>
              <a:t> на большом блюде,  разрезают. </a:t>
            </a:r>
            <a:endParaRPr lang="ru-RU" sz="1600"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537741"/>
            <a:ext cx="2678744" cy="2193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09513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ОБЪЕКТЫ НЕМАТЕРИАЛЬНОГО КУЛЬТУРНОГО НАСЛЕДИЯ</a:t>
            </a:r>
            <a:endParaRPr lang="ru-RU" b="1" dirty="0">
              <a:latin typeface="Times New Roman" pitchFamily="18" charset="0"/>
              <a:cs typeface="Times New Roman" pitchFamily="18" charset="0"/>
            </a:endParaRPr>
          </a:p>
        </p:txBody>
      </p:sp>
      <p:sp>
        <p:nvSpPr>
          <p:cNvPr id="9" name="Прямоугольник 8"/>
          <p:cNvSpPr/>
          <p:nvPr/>
        </p:nvSpPr>
        <p:spPr>
          <a:xfrm>
            <a:off x="1115616" y="836712"/>
            <a:ext cx="7344816" cy="646331"/>
          </a:xfrm>
          <a:prstGeom prst="rect">
            <a:avLst/>
          </a:prstGeom>
        </p:spPr>
        <p:txBody>
          <a:bodyPr wrap="square">
            <a:spAutoFit/>
          </a:bodyPr>
          <a:lstStyle/>
          <a:p>
            <a:pPr algn="ctr"/>
            <a:r>
              <a:rPr lang="ru-RU" b="1" dirty="0">
                <a:latin typeface="Times New Roman" pitchFamily="18" charset="0"/>
                <a:cs typeface="Times New Roman" pitchFamily="18" charset="0"/>
              </a:rPr>
              <a:t>Марийский обрядовый праздник "</a:t>
            </a:r>
            <a:r>
              <a:rPr lang="ru-RU" b="1" dirty="0" err="1">
                <a:latin typeface="Times New Roman" pitchFamily="18" charset="0"/>
                <a:cs typeface="Times New Roman" pitchFamily="18" charset="0"/>
              </a:rPr>
              <a:t>Шорыкйол</a:t>
            </a:r>
            <a:r>
              <a:rPr lang="ru-RU" b="1" dirty="0">
                <a:latin typeface="Times New Roman" pitchFamily="18" charset="0"/>
                <a:cs typeface="Times New Roman" pitchFamily="18" charset="0"/>
              </a:rPr>
              <a:t>" ("Святки ")</a:t>
            </a:r>
          </a:p>
          <a:p>
            <a:pPr algn="ctr"/>
            <a:r>
              <a:rPr lang="ru-RU" b="1" dirty="0" err="1">
                <a:latin typeface="Times New Roman" pitchFamily="18" charset="0"/>
                <a:cs typeface="Times New Roman" pitchFamily="18" charset="0"/>
              </a:rPr>
              <a:t>с.Мари-Суксы</a:t>
            </a:r>
            <a:r>
              <a:rPr lang="ru-RU" b="1" dirty="0">
                <a:latin typeface="Times New Roman" pitchFamily="18" charset="0"/>
                <a:cs typeface="Times New Roman" pitchFamily="18" charset="0"/>
              </a:rPr>
              <a:t>, Актанышский район, РТ</a:t>
            </a:r>
          </a:p>
        </p:txBody>
      </p:sp>
      <p:sp>
        <p:nvSpPr>
          <p:cNvPr id="4" name="Прямоугольник 3"/>
          <p:cNvSpPr/>
          <p:nvPr/>
        </p:nvSpPr>
        <p:spPr>
          <a:xfrm>
            <a:off x="3203847" y="1556792"/>
            <a:ext cx="5795347" cy="5262979"/>
          </a:xfrm>
          <a:prstGeom prst="rect">
            <a:avLst/>
          </a:prstGeom>
        </p:spPr>
        <p:txBody>
          <a:bodyPr wrap="square">
            <a:spAutoFit/>
          </a:bodyPr>
          <a:lstStyle/>
          <a:p>
            <a:r>
              <a:rPr lang="ru-RU" sz="1400" dirty="0">
                <a:latin typeface="Times New Roman" pitchFamily="18" charset="0"/>
                <a:cs typeface="Times New Roman" pitchFamily="18" charset="0"/>
              </a:rPr>
              <a:t>Следующая за новогодним праздником пятница считалась началом праздника </a:t>
            </a:r>
            <a:r>
              <a:rPr lang="ru-RU" sz="1400" dirty="0" err="1">
                <a:latin typeface="Times New Roman" pitchFamily="18" charset="0"/>
                <a:cs typeface="Times New Roman" pitchFamily="18" charset="0"/>
              </a:rPr>
              <a:t>Шорыкйол</a:t>
            </a:r>
            <a:r>
              <a:rPr lang="ru-RU" sz="1400" dirty="0">
                <a:latin typeface="Times New Roman" pitchFamily="18" charset="0"/>
                <a:cs typeface="Times New Roman" pitchFamily="18" charset="0"/>
              </a:rPr>
              <a:t> (святки). В начале недели по деревне ходили девушки и ряженые парни. Их называли </a:t>
            </a:r>
            <a:r>
              <a:rPr lang="ru-RU" sz="1400" dirty="0" err="1">
                <a:latin typeface="Times New Roman" pitchFamily="18" charset="0"/>
                <a:cs typeface="Times New Roman" pitchFamily="18" charset="0"/>
              </a:rPr>
              <a:t>мочор</a:t>
            </a:r>
            <a:r>
              <a:rPr lang="ru-RU" sz="1400" dirty="0">
                <a:latin typeface="Times New Roman" pitchFamily="18" charset="0"/>
                <a:cs typeface="Times New Roman" pitchFamily="18" charset="0"/>
              </a:rPr>
              <a:t>. Хозяева угощали гостей пивом, орехами. Ряженые же просили показать хозяев свои работы, результаты своего труда. Хозяйка показывала свои ручные работы: вязаные носки, ковры, варежки и др. Хозяин брал в руки кочедык и принимался плести лапти иди другое изделие. Дети тоже должны были показать свои умения в рукоделии или спеть и сплясать. Потом один из ряженых начинал играть, а остальные пели и танцевали. Вслед за этим хозяйка давала </a:t>
            </a:r>
            <a:r>
              <a:rPr lang="ru-RU" sz="1400" dirty="0" err="1">
                <a:latin typeface="Times New Roman" pitchFamily="18" charset="0"/>
                <a:cs typeface="Times New Roman" pitchFamily="18" charset="0"/>
              </a:rPr>
              <a:t>угощения,да</a:t>
            </a:r>
            <a:r>
              <a:rPr lang="ru-RU" sz="1400" dirty="0">
                <a:latin typeface="Times New Roman" pitchFamily="18" charset="0"/>
                <a:cs typeface="Times New Roman" pitchFamily="18" charset="0"/>
              </a:rPr>
              <a:t> ещё муку, солод, соль, воск для проведения гаданий и святочных посиделок.</a:t>
            </a:r>
          </a:p>
          <a:p>
            <a:r>
              <a:rPr lang="ru-RU" sz="1400" dirty="0">
                <a:latin typeface="Times New Roman" pitchFamily="18" charset="0"/>
                <a:cs typeface="Times New Roman" pitchFamily="18" charset="0"/>
              </a:rPr>
              <a:t>Так ряженые, набрав по всей деревне то, что надо, собирались в избе и проводили святочные игры и забавы. Здесь же они готовили различные кушанья. Закончив приготовление, девушки занимались рукоделием: вязали, вышивали, шили.</a:t>
            </a:r>
          </a:p>
          <a:p>
            <a:r>
              <a:rPr lang="ru-RU" sz="1400" dirty="0">
                <a:latin typeface="Times New Roman" pitchFamily="18" charset="0"/>
                <a:cs typeface="Times New Roman" pitchFamily="18" charset="0"/>
              </a:rPr>
              <a:t>Парней без угощений в избу не пускали. Вечерами на праздничной неделе девушки любили гадать на свою судьбу. Среди гаданий непременным было одно: выйти ночью в хлев и ухватить за ногу овцу. По масти овцы определяли, какой будет жених  - светловолосый или темноволосый.</a:t>
            </a:r>
          </a:p>
          <a:p>
            <a:r>
              <a:rPr lang="ru-RU" sz="1400" dirty="0">
                <a:latin typeface="Times New Roman" pitchFamily="18" charset="0"/>
                <a:cs typeface="Times New Roman" pitchFamily="18" charset="0"/>
              </a:rPr>
              <a:t>Все игры и забавы были подчинены цели приумножению домашнего скота, а главное - овец. Так же в первое праздничное утро все люди должны  были выйти в огород и сделать снежные кучи. Считалось, сколько будет снежных куч, столько же уродится хлеба.</a:t>
            </a:r>
          </a:p>
        </p:txBody>
      </p:sp>
      <p:pic>
        <p:nvPicPr>
          <p:cNvPr id="8" name="Рисунок 7" descr="P1140081"/>
          <p:cNvPicPr/>
          <p:nvPr/>
        </p:nvPicPr>
        <p:blipFill>
          <a:blip r:embed="rId2" cstate="print"/>
          <a:srcRect/>
          <a:stretch>
            <a:fillRect/>
          </a:stretch>
        </p:blipFill>
        <p:spPr bwMode="auto">
          <a:xfrm>
            <a:off x="145003" y="2060848"/>
            <a:ext cx="3024335" cy="2952328"/>
          </a:xfrm>
          <a:prstGeom prst="rect">
            <a:avLst/>
          </a:prstGeom>
          <a:ln>
            <a:noFill/>
          </a:ln>
          <a:effectLst>
            <a:softEdge rad="112500"/>
          </a:effectLst>
        </p:spPr>
      </p:pic>
    </p:spTree>
    <p:extLst>
      <p:ext uri="{BB962C8B-B14F-4D97-AF65-F5344CB8AC3E}">
        <p14:creationId xmlns:p14="http://schemas.microsoft.com/office/powerpoint/2010/main" val="43633785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ОБЪЕКТЫ НЕМАТЕРИАЛЬНОГО КУЛЬТУРНОГО НАСЛЕДИЯ</a:t>
            </a:r>
            <a:endParaRPr lang="ru-RU" b="1" dirty="0">
              <a:latin typeface="Times New Roman" pitchFamily="18" charset="0"/>
              <a:cs typeface="Times New Roman" pitchFamily="18" charset="0"/>
            </a:endParaRPr>
          </a:p>
        </p:txBody>
      </p:sp>
      <p:sp>
        <p:nvSpPr>
          <p:cNvPr id="9" name="Прямоугольник 8"/>
          <p:cNvSpPr/>
          <p:nvPr/>
        </p:nvSpPr>
        <p:spPr>
          <a:xfrm>
            <a:off x="1115616" y="836712"/>
            <a:ext cx="7344816" cy="646331"/>
          </a:xfrm>
          <a:prstGeom prst="rect">
            <a:avLst/>
          </a:prstGeom>
        </p:spPr>
        <p:txBody>
          <a:bodyPr wrap="square">
            <a:spAutoFit/>
          </a:bodyPr>
          <a:lstStyle/>
          <a:p>
            <a:pPr algn="ctr"/>
            <a:r>
              <a:rPr lang="ru-RU" b="1" dirty="0">
                <a:latin typeface="Times New Roman" pitchFamily="18" charset="0"/>
                <a:cs typeface="Times New Roman" pitchFamily="18" charset="0"/>
              </a:rPr>
              <a:t>«</a:t>
            </a:r>
            <a:r>
              <a:rPr lang="ru-RU" b="1" dirty="0" err="1">
                <a:latin typeface="Times New Roman" pitchFamily="18" charset="0"/>
                <a:cs typeface="Times New Roman" pitchFamily="18" charset="0"/>
              </a:rPr>
              <a:t>Уярня</a:t>
            </a:r>
            <a:r>
              <a:rPr lang="ru-RU" b="1" dirty="0">
                <a:latin typeface="Times New Roman" pitchFamily="18" charset="0"/>
                <a:cs typeface="Times New Roman" pitchFamily="18" charset="0"/>
              </a:rPr>
              <a:t>» (Масленица) календарно-обрядовый </a:t>
            </a:r>
            <a:r>
              <a:rPr lang="ru-RU" b="1" dirty="0" smtClean="0">
                <a:latin typeface="Times New Roman" pitchFamily="18" charset="0"/>
                <a:cs typeface="Times New Roman" pitchFamily="18" charset="0"/>
              </a:rPr>
              <a:t>праздник</a:t>
            </a:r>
          </a:p>
          <a:p>
            <a:pPr algn="ctr"/>
            <a:r>
              <a:rPr lang="ru-RU" b="1" dirty="0" err="1" smtClean="0">
                <a:latin typeface="Times New Roman" pitchFamily="18" charset="0"/>
                <a:cs typeface="Times New Roman" pitchFamily="18" charset="0"/>
              </a:rPr>
              <a:t>с.Мари-Суксы</a:t>
            </a:r>
            <a:r>
              <a:rPr lang="ru-RU" b="1" dirty="0">
                <a:latin typeface="Times New Roman" pitchFamily="18" charset="0"/>
                <a:cs typeface="Times New Roman" pitchFamily="18" charset="0"/>
              </a:rPr>
              <a:t>, Актанышский район, РТ</a:t>
            </a:r>
          </a:p>
        </p:txBody>
      </p:sp>
      <p:sp>
        <p:nvSpPr>
          <p:cNvPr id="4" name="Прямоугольник 3"/>
          <p:cNvSpPr/>
          <p:nvPr/>
        </p:nvSpPr>
        <p:spPr>
          <a:xfrm>
            <a:off x="3203847" y="1556792"/>
            <a:ext cx="5795347" cy="5262979"/>
          </a:xfrm>
          <a:prstGeom prst="rect">
            <a:avLst/>
          </a:prstGeom>
        </p:spPr>
        <p:txBody>
          <a:bodyPr wrap="square">
            <a:spAutoFit/>
          </a:bodyPr>
          <a:lstStyle/>
          <a:p>
            <a:r>
              <a:rPr lang="ru-RU" sz="1400" dirty="0">
                <a:latin typeface="Times New Roman" pitchFamily="18" charset="0"/>
                <a:cs typeface="Times New Roman" pitchFamily="18" charset="0"/>
              </a:rPr>
              <a:t>Начинается самая вкусная и весёлая неделя. Праздник, как и у православных, начинается с понедельника. Хозяйки угощали своих гостей и домашних  вкусными праздничными блинами, на стол  выставляли полный горшок масла или блюдо с творожными сырками в масле (</a:t>
            </a:r>
            <a:r>
              <a:rPr lang="ru-RU" sz="1400" dirty="0" err="1">
                <a:latin typeface="Times New Roman" pitchFamily="18" charset="0"/>
                <a:cs typeface="Times New Roman" pitchFamily="18" charset="0"/>
              </a:rPr>
              <a:t>Ӱян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туара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Еще</a:t>
            </a:r>
            <a:r>
              <a:rPr lang="ru-RU" sz="1400" dirty="0">
                <a:latin typeface="Times New Roman" pitchFamily="18" charset="0"/>
                <a:cs typeface="Times New Roman" pitchFamily="18" charset="0"/>
              </a:rPr>
              <a:t> для ритуальных целей выпекали специальные пресные блины.</a:t>
            </a:r>
          </a:p>
          <a:p>
            <a:r>
              <a:rPr lang="ru-RU" sz="1400" dirty="0">
                <a:latin typeface="Times New Roman" pitchFamily="18" charset="0"/>
                <a:cs typeface="Times New Roman" pitchFamily="18" charset="0"/>
              </a:rPr>
              <a:t>Веселье начиналось сразу после завтрака в понедельник. Народ катался с горок и  со склонов оврагов. Устраивали так же катания с ледяных горок, для которых были специальные санки - </a:t>
            </a:r>
            <a:r>
              <a:rPr lang="ru-RU" sz="1400" dirty="0" err="1">
                <a:latin typeface="Times New Roman" pitchFamily="18" charset="0"/>
                <a:cs typeface="Times New Roman" pitchFamily="18" charset="0"/>
              </a:rPr>
              <a:t>ийтер</a:t>
            </a:r>
            <a:r>
              <a:rPr lang="ru-RU" sz="1400" dirty="0">
                <a:latin typeface="Times New Roman" pitchFamily="18" charset="0"/>
                <a:cs typeface="Times New Roman" pitchFamily="18" charset="0"/>
              </a:rPr>
              <a:t>. Луговые марийцы по пологому склону горки укладывали параллельные жерди в несколько пролётов, с которых скатывались на ногах, вставая парами и держась за руки. Так проводили первый день праздника, но и в последующие дни катались на горках, только взрослые уже не принимали в них участия.</a:t>
            </a:r>
          </a:p>
          <a:p>
            <a:r>
              <a:rPr lang="ru-RU" sz="1400" dirty="0">
                <a:latin typeface="Times New Roman" pitchFamily="18" charset="0"/>
                <a:cs typeface="Times New Roman" pitchFamily="18" charset="0"/>
              </a:rPr>
              <a:t>Марийцы в праздничные дни ездили на лошадях к своим родственникам, друзьям, приятелям в гости. С собой обязательно брали гостинцы: бочонок пива, большой каравай и, конечно же, масленичные блины. </a:t>
            </a:r>
          </a:p>
          <a:p>
            <a:r>
              <a:rPr lang="ru-RU" sz="1400" dirty="0">
                <a:latin typeface="Times New Roman" pitchFamily="18" charset="0"/>
                <a:cs typeface="Times New Roman" pitchFamily="18" charset="0"/>
              </a:rPr>
              <a:t>В последний день праздника народ опять устраивал катания с горок, угощались вкусными блинами. Главным атрибутом этого праздника считалось чучело, сделанное из соломы. Это чучело провожали из деревни, города и сжигали за околицей. Перед тем как сжечь его, люди писали записки с желаниями избавиться от всего плохого, от вредных привычек и засовывали в карманы чучела. Люди верили, что так они избавляются от зла. На этом заканчивался праздник.</a:t>
            </a:r>
          </a:p>
          <a:p>
            <a:endParaRPr lang="ru-RU" sz="14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48" y="1908914"/>
            <a:ext cx="3101199" cy="15920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69" y="4170006"/>
            <a:ext cx="3083956" cy="14951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8423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ОБЪЕКТЫ НЕМАТЕРИАЛЬНОГО КУЛЬТУРНОГО НАСЛЕДИЯ</a:t>
            </a:r>
            <a:endParaRPr lang="ru-RU" b="1" dirty="0">
              <a:latin typeface="Times New Roman" pitchFamily="18" charset="0"/>
              <a:cs typeface="Times New Roman" pitchFamily="18" charset="0"/>
            </a:endParaRPr>
          </a:p>
        </p:txBody>
      </p:sp>
      <p:sp>
        <p:nvSpPr>
          <p:cNvPr id="9" name="Прямоугольник 8"/>
          <p:cNvSpPr/>
          <p:nvPr/>
        </p:nvSpPr>
        <p:spPr>
          <a:xfrm>
            <a:off x="1104218" y="1340768"/>
            <a:ext cx="7344816" cy="646331"/>
          </a:xfrm>
          <a:prstGeom prst="rect">
            <a:avLst/>
          </a:prstGeom>
        </p:spPr>
        <p:txBody>
          <a:bodyPr wrap="square">
            <a:spAutoFit/>
          </a:bodyPr>
          <a:lstStyle/>
          <a:p>
            <a:pPr algn="ctr"/>
            <a:r>
              <a:rPr lang="ru-RU" b="1" dirty="0">
                <a:latin typeface="Times New Roman" pitchFamily="18" charset="0"/>
                <a:cs typeface="Times New Roman" pitchFamily="18" charset="0"/>
              </a:rPr>
              <a:t>Татарский обряд “</a:t>
            </a:r>
            <a:r>
              <a:rPr lang="ru-RU" b="1" dirty="0" err="1">
                <a:latin typeface="Times New Roman" pitchFamily="18" charset="0"/>
                <a:cs typeface="Times New Roman" pitchFamily="18" charset="0"/>
              </a:rPr>
              <a:t>Сепарат</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аерту</a:t>
            </a:r>
            <a:r>
              <a:rPr lang="ru-RU" b="1" dirty="0">
                <a:latin typeface="Times New Roman" pitchFamily="18" charset="0"/>
                <a:cs typeface="Times New Roman" pitchFamily="18" charset="0"/>
              </a:rPr>
              <a:t>” (сепарировать молоко) </a:t>
            </a:r>
          </a:p>
          <a:p>
            <a:pPr algn="ctr"/>
            <a:r>
              <a:rPr lang="ru-RU" b="1" dirty="0">
                <a:latin typeface="Times New Roman" pitchFamily="18" charset="0"/>
                <a:cs typeface="Times New Roman" pitchFamily="18" charset="0"/>
              </a:rPr>
              <a:t>д</a:t>
            </a:r>
            <a:r>
              <a:rPr lang="ru-RU" b="1" dirty="0" smtClean="0">
                <a:latin typeface="Times New Roman" pitchFamily="18" charset="0"/>
                <a:cs typeface="Times New Roman" pitchFamily="18" charset="0"/>
              </a:rPr>
              <a:t>ер. </a:t>
            </a:r>
            <a:r>
              <a:rPr lang="ru-RU" b="1" dirty="0" err="1" smtClean="0">
                <a:latin typeface="Times New Roman" pitchFamily="18" charset="0"/>
                <a:cs typeface="Times New Roman" pitchFamily="18" charset="0"/>
              </a:rPr>
              <a:t>Уразаево</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Актанышского р-на РТ</a:t>
            </a:r>
          </a:p>
        </p:txBody>
      </p:sp>
      <p:sp>
        <p:nvSpPr>
          <p:cNvPr id="4" name="Прямоугольник 3"/>
          <p:cNvSpPr/>
          <p:nvPr/>
        </p:nvSpPr>
        <p:spPr>
          <a:xfrm>
            <a:off x="306176" y="2204864"/>
            <a:ext cx="8531650" cy="2308324"/>
          </a:xfrm>
          <a:prstGeom prst="rect">
            <a:avLst/>
          </a:prstGeom>
        </p:spPr>
        <p:txBody>
          <a:bodyPr wrap="square">
            <a:spAutoFit/>
          </a:bodyPr>
          <a:lstStyle/>
          <a:p>
            <a:pPr algn="just"/>
            <a:r>
              <a:rPr lang="ru-RU" sz="1600" dirty="0">
                <a:latin typeface="Times New Roman" pitchFamily="18" charset="0"/>
                <a:cs typeface="Times New Roman" pitchFamily="18" charset="0"/>
              </a:rPr>
              <a:t>Приметы, суеверия, обычаи- неотъемлемая часть деревенского быта. Ведь даже в наше время в деревнях свято чтут некоторые обычаи, верят в приметы и суеверия. Например: Стада гнали на пастбище всем селом. В  первый день, когда пасли коров, по приметам палку не выкидывали. У нас есть и свои обычаи. Раньше на всю деревню был один </a:t>
            </a:r>
            <a:r>
              <a:rPr lang="ru-RU" sz="1600" dirty="0" err="1">
                <a:latin typeface="Times New Roman" pitchFamily="18" charset="0"/>
                <a:cs typeface="Times New Roman" pitchFamily="18" charset="0"/>
              </a:rPr>
              <a:t>сепарат</a:t>
            </a:r>
            <a:r>
              <a:rPr lang="ru-RU" sz="1600" dirty="0">
                <a:latin typeface="Times New Roman" pitchFamily="18" charset="0"/>
                <a:cs typeface="Times New Roman" pitchFamily="18" charset="0"/>
              </a:rPr>
              <a:t>. Хозяйка сепараторный назначала  один день  сепарировать молоко. Женщины с отмеченными горшками и </a:t>
            </a:r>
            <a:r>
              <a:rPr lang="ru-RU" sz="1600" dirty="0" err="1">
                <a:latin typeface="Times New Roman" pitchFamily="18" charset="0"/>
                <a:cs typeface="Times New Roman" pitchFamily="18" charset="0"/>
              </a:rPr>
              <a:t>ведрами</a:t>
            </a:r>
            <a:r>
              <a:rPr lang="ru-RU" sz="1600" dirty="0">
                <a:latin typeface="Times New Roman" pitchFamily="18" charset="0"/>
                <a:cs typeface="Times New Roman" pitchFamily="18" charset="0"/>
              </a:rPr>
              <a:t>, заполненными молоком, приходили в сепараторную и встали в очередь. Когда ждали очередь, шустрым языком вместе пели, играли гармонь, танцевали и шутили. Утешали  печаль солдатских вдов. Дети играли в  разные игры. Сюда приходили и гости. Они тоже показывали свои способности.</a:t>
            </a:r>
          </a:p>
        </p:txBody>
      </p:sp>
    </p:spTree>
    <p:extLst>
      <p:ext uri="{BB962C8B-B14F-4D97-AF65-F5344CB8AC3E}">
        <p14:creationId xmlns:p14="http://schemas.microsoft.com/office/powerpoint/2010/main" val="134289509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ОБЪЕКТЫ НЕМАТЕРИАЛЬНОГО КУЛЬТУРНОГО НАСЛЕДИЯ</a:t>
            </a:r>
            <a:endParaRPr lang="ru-RU" b="1" dirty="0">
              <a:latin typeface="Times New Roman" pitchFamily="18" charset="0"/>
              <a:cs typeface="Times New Roman" pitchFamily="18" charset="0"/>
            </a:endParaRPr>
          </a:p>
        </p:txBody>
      </p:sp>
      <p:sp>
        <p:nvSpPr>
          <p:cNvPr id="9" name="Прямоугольник 8"/>
          <p:cNvSpPr/>
          <p:nvPr/>
        </p:nvSpPr>
        <p:spPr>
          <a:xfrm>
            <a:off x="455196" y="908720"/>
            <a:ext cx="7981490" cy="646331"/>
          </a:xfrm>
          <a:prstGeom prst="rect">
            <a:avLst/>
          </a:prstGeom>
        </p:spPr>
        <p:txBody>
          <a:bodyPr wrap="square">
            <a:spAutoFit/>
          </a:bodyPr>
          <a:lstStyle/>
          <a:p>
            <a:pPr algn="ctr"/>
            <a:r>
              <a:rPr lang="ru-RU" b="1" dirty="0" smtClean="0">
                <a:latin typeface="Times New Roman" pitchFamily="18" charset="0"/>
                <a:cs typeface="Times New Roman" pitchFamily="18" charset="0"/>
              </a:rPr>
              <a:t>Татарский обряд «</a:t>
            </a:r>
            <a:r>
              <a:rPr lang="ru-RU" b="1" dirty="0" err="1" smtClean="0">
                <a:latin typeface="Times New Roman" pitchFamily="18" charset="0"/>
                <a:cs typeface="Times New Roman" pitchFamily="18" charset="0"/>
              </a:rPr>
              <a:t>Кыз</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озату</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килен</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төшерү</a:t>
            </a:r>
            <a:r>
              <a:rPr lang="ru-RU" b="1" dirty="0" smtClean="0">
                <a:latin typeface="Times New Roman" pitchFamily="18" charset="0"/>
                <a:cs typeface="Times New Roman" pitchFamily="18" charset="0"/>
              </a:rPr>
              <a:t>» - «Проводы невесты»</a:t>
            </a:r>
          </a:p>
          <a:p>
            <a:pPr algn="ctr"/>
            <a:r>
              <a:rPr lang="ru-RU" b="1" dirty="0" smtClean="0">
                <a:latin typeface="Times New Roman" pitchFamily="18" charset="0"/>
                <a:cs typeface="Times New Roman" pitchFamily="18" charset="0"/>
              </a:rPr>
              <a:t>д. Усы </a:t>
            </a:r>
            <a:r>
              <a:rPr lang="ru-RU" b="1" dirty="0">
                <a:latin typeface="Times New Roman" pitchFamily="18" charset="0"/>
                <a:cs typeface="Times New Roman" pitchFamily="18" charset="0"/>
              </a:rPr>
              <a:t>Актанышский </a:t>
            </a:r>
            <a:r>
              <a:rPr lang="ru-RU" b="1" dirty="0" smtClean="0">
                <a:latin typeface="Times New Roman" pitchFamily="18" charset="0"/>
                <a:cs typeface="Times New Roman" pitchFamily="18" charset="0"/>
              </a:rPr>
              <a:t>района, РТ</a:t>
            </a:r>
            <a:endParaRPr lang="ru-RU" b="1" dirty="0">
              <a:latin typeface="Times New Roman" pitchFamily="18" charset="0"/>
              <a:cs typeface="Times New Roman" pitchFamily="18" charset="0"/>
            </a:endParaRPr>
          </a:p>
        </p:txBody>
      </p:sp>
      <p:sp>
        <p:nvSpPr>
          <p:cNvPr id="4" name="Прямоугольник 3"/>
          <p:cNvSpPr/>
          <p:nvPr/>
        </p:nvSpPr>
        <p:spPr>
          <a:xfrm>
            <a:off x="131055" y="2132856"/>
            <a:ext cx="8881889" cy="3693319"/>
          </a:xfrm>
          <a:prstGeom prst="rect">
            <a:avLst/>
          </a:prstGeom>
        </p:spPr>
        <p:txBody>
          <a:bodyPr wrap="square">
            <a:spAutoFit/>
          </a:bodyPr>
          <a:lstStyle/>
          <a:p>
            <a:pPr algn="just"/>
            <a:r>
              <a:rPr lang="ru-RU" dirty="0">
                <a:latin typeface="Times New Roman" pitchFamily="18" charset="0"/>
                <a:cs typeface="Times New Roman" pitchFamily="18" charset="0"/>
              </a:rPr>
              <a:t>По старинной традиции у татар   бракосочетанию предшествовал сговор,(</a:t>
            </a:r>
            <a:r>
              <a:rPr lang="ru-RU" dirty="0" err="1">
                <a:latin typeface="Times New Roman" pitchFamily="18" charset="0"/>
                <a:cs typeface="Times New Roman" pitchFamily="18" charset="0"/>
              </a:rPr>
              <a:t>кыз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сорау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ярәшү</a:t>
            </a:r>
            <a:r>
              <a:rPr lang="ru-RU" dirty="0">
                <a:latin typeface="Times New Roman" pitchFamily="18" charset="0"/>
                <a:cs typeface="Times New Roman" pitchFamily="18" charset="0"/>
              </a:rPr>
              <a:t>) в котором со стороны жениха участвовал </a:t>
            </a:r>
            <a:r>
              <a:rPr lang="ru-RU" dirty="0" err="1">
                <a:latin typeface="Times New Roman" pitchFamily="18" charset="0"/>
                <a:cs typeface="Times New Roman" pitchFamily="18" charset="0"/>
              </a:rPr>
              <a:t>яучы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димче</a:t>
            </a:r>
            <a:r>
              <a:rPr lang="ru-RU" dirty="0">
                <a:latin typeface="Times New Roman" pitchFamily="18" charset="0"/>
                <a:cs typeface="Times New Roman" pitchFamily="18" charset="0"/>
              </a:rPr>
              <a:t> (сват) .  Сват нахваливал жениха перечисляя все его достоинство, часто даже преувеличивая их. </a:t>
            </a:r>
            <a:r>
              <a:rPr lang="ru-RU" dirty="0" err="1">
                <a:latin typeface="Times New Roman" pitchFamily="18" charset="0"/>
                <a:cs typeface="Times New Roman" pitchFamily="18" charset="0"/>
              </a:rPr>
              <a:t>Сопроваждалось</a:t>
            </a:r>
            <a:r>
              <a:rPr lang="ru-RU" dirty="0">
                <a:latin typeface="Times New Roman" pitchFamily="18" charset="0"/>
                <a:cs typeface="Times New Roman" pitchFamily="18" charset="0"/>
              </a:rPr>
              <a:t> действие такими словами как: </a:t>
            </a:r>
          </a:p>
          <a:p>
            <a:pPr algn="just"/>
            <a:r>
              <a:rPr lang="ru-RU" dirty="0">
                <a:latin typeface="Times New Roman" pitchFamily="18" charset="0"/>
                <a:cs typeface="Times New Roman" pitchFamily="18" charset="0"/>
              </a:rPr>
              <a:t>“</a:t>
            </a:r>
            <a:r>
              <a:rPr lang="ru-RU" dirty="0" err="1">
                <a:latin typeface="Times New Roman" pitchFamily="18" charset="0"/>
                <a:cs typeface="Times New Roman" pitchFamily="18" charset="0"/>
              </a:rPr>
              <a:t>Ефәк</a:t>
            </a:r>
            <a:r>
              <a:rPr lang="ru-RU" dirty="0">
                <a:latin typeface="Times New Roman" pitchFamily="18" charset="0"/>
                <a:cs typeface="Times New Roman" pitchFamily="18" charset="0"/>
              </a:rPr>
              <a:t> баулы </a:t>
            </a:r>
            <a:r>
              <a:rPr lang="ru-RU" dirty="0" err="1">
                <a:latin typeface="Times New Roman" pitchFamily="18" charset="0"/>
                <a:cs typeface="Times New Roman" pitchFamily="18" charset="0"/>
              </a:rPr>
              <a:t>былбыл</a:t>
            </a:r>
            <a:r>
              <a:rPr lang="ru-RU" dirty="0">
                <a:latin typeface="Times New Roman" pitchFamily="18" charset="0"/>
                <a:cs typeface="Times New Roman" pitchFamily="18" charset="0"/>
              </a:rPr>
              <a:t> кош</a:t>
            </a:r>
          </a:p>
          <a:p>
            <a:pPr algn="just"/>
            <a:r>
              <a:rPr lang="ru-RU" dirty="0" err="1">
                <a:latin typeface="Times New Roman" pitchFamily="18" charset="0"/>
                <a:cs typeface="Times New Roman" pitchFamily="18" charset="0"/>
              </a:rPr>
              <a:t>Бардыр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синең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илеңдә</a:t>
            </a:r>
            <a:r>
              <a:rPr lang="ru-RU" dirty="0">
                <a:latin typeface="Times New Roman" pitchFamily="18" charset="0"/>
                <a:cs typeface="Times New Roman" pitchFamily="18" charset="0"/>
              </a:rPr>
              <a:t>.</a:t>
            </a:r>
          </a:p>
          <a:p>
            <a:pPr algn="just"/>
            <a:r>
              <a:rPr lang="ru-RU" dirty="0" err="1">
                <a:latin typeface="Times New Roman" pitchFamily="18" charset="0"/>
                <a:cs typeface="Times New Roman" pitchFamily="18" charset="0"/>
              </a:rPr>
              <a:t>Каеш</a:t>
            </a:r>
            <a:r>
              <a:rPr lang="ru-RU" dirty="0">
                <a:latin typeface="Times New Roman" pitchFamily="18" charset="0"/>
                <a:cs typeface="Times New Roman" pitchFamily="18" charset="0"/>
              </a:rPr>
              <a:t> баулы </a:t>
            </a:r>
            <a:r>
              <a:rPr lang="ru-RU" dirty="0" err="1">
                <a:latin typeface="Times New Roman" pitchFamily="18" charset="0"/>
                <a:cs typeface="Times New Roman" pitchFamily="18" charset="0"/>
              </a:rPr>
              <a:t>лачын</a:t>
            </a:r>
            <a:r>
              <a:rPr lang="ru-RU" dirty="0">
                <a:latin typeface="Times New Roman" pitchFamily="18" charset="0"/>
                <a:cs typeface="Times New Roman" pitchFamily="18" charset="0"/>
              </a:rPr>
              <a:t> кош </a:t>
            </a:r>
          </a:p>
          <a:p>
            <a:pPr algn="just"/>
            <a:r>
              <a:rPr lang="ru-RU" dirty="0" err="1">
                <a:latin typeface="Times New Roman" pitchFamily="18" charset="0"/>
                <a:cs typeface="Times New Roman" pitchFamily="18" charset="0"/>
              </a:rPr>
              <a:t>Бардыр</a:t>
            </a:r>
            <a:r>
              <a:rPr lang="ru-RU" dirty="0">
                <a:latin typeface="Times New Roman" pitchFamily="18" charset="0"/>
                <a:cs typeface="Times New Roman" pitchFamily="18" charset="0"/>
              </a:rPr>
              <a:t> минем </a:t>
            </a:r>
            <a:r>
              <a:rPr lang="ru-RU" dirty="0" err="1">
                <a:latin typeface="Times New Roman" pitchFamily="18" charset="0"/>
                <a:cs typeface="Times New Roman" pitchFamily="18" charset="0"/>
              </a:rPr>
              <a:t>илемдә</a:t>
            </a:r>
            <a:r>
              <a:rPr lang="ru-RU" dirty="0">
                <a:latin typeface="Times New Roman" pitchFamily="18" charset="0"/>
                <a:cs typeface="Times New Roman" pitchFamily="18" charset="0"/>
              </a:rPr>
              <a:t>.</a:t>
            </a:r>
          </a:p>
          <a:p>
            <a:pPr algn="just"/>
            <a:r>
              <a:rPr lang="ru-RU" dirty="0" err="1">
                <a:latin typeface="Times New Roman" pitchFamily="18" charset="0"/>
                <a:cs typeface="Times New Roman" pitchFamily="18" charset="0"/>
              </a:rPr>
              <a:t>Каеш</a:t>
            </a:r>
            <a:r>
              <a:rPr lang="ru-RU" dirty="0">
                <a:latin typeface="Times New Roman" pitchFamily="18" charset="0"/>
                <a:cs typeface="Times New Roman" pitchFamily="18" charset="0"/>
              </a:rPr>
              <a:t> баулы </a:t>
            </a:r>
            <a:r>
              <a:rPr lang="ru-RU" dirty="0" err="1">
                <a:latin typeface="Times New Roman" pitchFamily="18" charset="0"/>
                <a:cs typeface="Times New Roman" pitchFamily="18" charset="0"/>
              </a:rPr>
              <a:t>лачыным</a:t>
            </a:r>
            <a:r>
              <a:rPr lang="ru-RU" dirty="0">
                <a:latin typeface="Times New Roman" pitchFamily="18" charset="0"/>
                <a:cs typeface="Times New Roman" pitchFamily="18" charset="0"/>
              </a:rPr>
              <a:t> бар,</a:t>
            </a:r>
          </a:p>
          <a:p>
            <a:pPr algn="just"/>
            <a:r>
              <a:rPr lang="ru-RU" dirty="0" err="1">
                <a:latin typeface="Times New Roman" pitchFamily="18" charset="0"/>
                <a:cs typeface="Times New Roman" pitchFamily="18" charset="0"/>
              </a:rPr>
              <a:t>Былбылыңа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килгән</a:t>
            </a:r>
            <a:r>
              <a:rPr lang="ru-RU" dirty="0">
                <a:latin typeface="Times New Roman" pitchFamily="18" charset="0"/>
                <a:cs typeface="Times New Roman" pitchFamily="18" charset="0"/>
              </a:rPr>
              <a:t> мин.</a:t>
            </a:r>
          </a:p>
          <a:p>
            <a:pPr algn="just"/>
            <a:r>
              <a:rPr lang="ru-RU" dirty="0" err="1">
                <a:latin typeface="Times New Roman" pitchFamily="18" charset="0"/>
                <a:cs typeface="Times New Roman" pitchFamily="18" charset="0"/>
              </a:rPr>
              <a:t>Тимер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булсаң</a:t>
            </a:r>
            <a:r>
              <a:rPr lang="ru-RU" dirty="0">
                <a:latin typeface="Times New Roman" pitchFamily="18" charset="0"/>
                <a:cs typeface="Times New Roman" pitchFamily="18" charset="0"/>
              </a:rPr>
              <a:t>, мин – </a:t>
            </a:r>
            <a:r>
              <a:rPr lang="ru-RU" dirty="0" err="1">
                <a:latin typeface="Times New Roman" pitchFamily="18" charset="0"/>
                <a:cs typeface="Times New Roman" pitchFamily="18" charset="0"/>
              </a:rPr>
              <a:t>күмер</a:t>
            </a:r>
            <a:r>
              <a:rPr lang="ru-RU" dirty="0">
                <a:latin typeface="Times New Roman" pitchFamily="18" charset="0"/>
                <a:cs typeface="Times New Roman" pitchFamily="18" charset="0"/>
              </a:rPr>
              <a:t>,</a:t>
            </a:r>
          </a:p>
          <a:p>
            <a:pPr algn="just"/>
            <a:r>
              <a:rPr lang="ru-RU" dirty="0" err="1">
                <a:latin typeface="Times New Roman" pitchFamily="18" charset="0"/>
                <a:cs typeface="Times New Roman" pitchFamily="18" charset="0"/>
              </a:rPr>
              <a:t>Эретергә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килгән</a:t>
            </a:r>
            <a:r>
              <a:rPr lang="ru-RU" dirty="0">
                <a:latin typeface="Times New Roman" pitchFamily="18" charset="0"/>
                <a:cs typeface="Times New Roman" pitchFamily="18" charset="0"/>
              </a:rPr>
              <a:t> мин.”</a:t>
            </a:r>
          </a:p>
          <a:p>
            <a:pPr algn="just"/>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Бездә</a:t>
            </a:r>
            <a:r>
              <a:rPr lang="ru-RU" dirty="0">
                <a:latin typeface="Times New Roman" pitchFamily="18" charset="0"/>
                <a:cs typeface="Times New Roman" pitchFamily="18" charset="0"/>
              </a:rPr>
              <a:t> купец </a:t>
            </a:r>
            <a:r>
              <a:rPr lang="ru-RU" dirty="0" err="1">
                <a:latin typeface="Times New Roman" pitchFamily="18" charset="0"/>
                <a:cs typeface="Times New Roman" pitchFamily="18" charset="0"/>
              </a:rPr>
              <a:t>сездә</a:t>
            </a:r>
            <a:r>
              <a:rPr lang="ru-RU" dirty="0">
                <a:latin typeface="Times New Roman" pitchFamily="18" charset="0"/>
                <a:cs typeface="Times New Roman" pitchFamily="18" charset="0"/>
              </a:rPr>
              <a:t> товар” и </a:t>
            </a:r>
            <a:r>
              <a:rPr lang="ru-RU" dirty="0" err="1">
                <a:latin typeface="Times New Roman" pitchFamily="18" charset="0"/>
                <a:cs typeface="Times New Roman" pitchFamily="18" charset="0"/>
              </a:rPr>
              <a:t>тд</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131466932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ОБЪЕКТЫ НЕМАТЕРИАЛЬНОГО КУЛЬТУРНОГО НАСЛЕДИЯ</a:t>
            </a:r>
            <a:endParaRPr lang="ru-RU" b="1" dirty="0">
              <a:latin typeface="Times New Roman" pitchFamily="18" charset="0"/>
              <a:cs typeface="Times New Roman" pitchFamily="18" charset="0"/>
            </a:endParaRPr>
          </a:p>
        </p:txBody>
      </p:sp>
      <p:sp>
        <p:nvSpPr>
          <p:cNvPr id="5" name="Прямоугольник 4"/>
          <p:cNvSpPr/>
          <p:nvPr/>
        </p:nvSpPr>
        <p:spPr>
          <a:xfrm>
            <a:off x="125409" y="1556792"/>
            <a:ext cx="8938348" cy="4524315"/>
          </a:xfrm>
          <a:prstGeom prst="rect">
            <a:avLst/>
          </a:prstGeom>
        </p:spPr>
        <p:txBody>
          <a:bodyPr wrap="square">
            <a:spAutoFit/>
          </a:bodyPr>
          <a:lstStyle/>
          <a:p>
            <a:pPr algn="just"/>
            <a:r>
              <a:rPr lang="ru-RU" sz="1600" dirty="0" smtClean="0">
                <a:latin typeface="Times New Roman" pitchFamily="18" charset="0"/>
                <a:cs typeface="Times New Roman" pitchFamily="18" charset="0"/>
              </a:rPr>
              <a:t>Родители невесты и сват договаривались о времени проведения свадебной церемонии, размере калыма, подарках количестве гостей и </a:t>
            </a:r>
            <a:r>
              <a:rPr lang="ru-RU" sz="1600" dirty="0" err="1" smtClean="0">
                <a:latin typeface="Times New Roman" pitchFamily="18" charset="0"/>
                <a:cs typeface="Times New Roman" pitchFamily="18" charset="0"/>
              </a:rPr>
              <a:t>тд.До</a:t>
            </a:r>
            <a:r>
              <a:rPr lang="ru-RU" sz="1600" dirty="0" smtClean="0">
                <a:latin typeface="Times New Roman" pitchFamily="18" charset="0"/>
                <a:cs typeface="Times New Roman" pitchFamily="18" charset="0"/>
              </a:rPr>
              <a:t> свадьбы готовили все необходимое для совместной жизни молодых- приданое(</a:t>
            </a:r>
            <a:r>
              <a:rPr lang="ru-RU" sz="1600" dirty="0" err="1" smtClean="0">
                <a:latin typeface="Times New Roman" pitchFamily="18" charset="0"/>
                <a:cs typeface="Times New Roman" pitchFamily="18" charset="0"/>
              </a:rPr>
              <a:t>бирнә</a:t>
            </a:r>
            <a:r>
              <a:rPr lang="ru-RU" sz="1600" dirty="0" smtClean="0">
                <a:latin typeface="Times New Roman" pitchFamily="18" charset="0"/>
                <a:cs typeface="Times New Roman" pitchFamily="18" charset="0"/>
              </a:rPr>
              <a:t>). В день свадьбы с утра готовились ко встрече жениха и дорогих гостей.    Главными среди </a:t>
            </a:r>
            <a:r>
              <a:rPr lang="ru-RU" sz="1600" dirty="0" err="1" smtClean="0">
                <a:latin typeface="Times New Roman" pitchFamily="18" charset="0"/>
                <a:cs typeface="Times New Roman" pitchFamily="18" charset="0"/>
              </a:rPr>
              <a:t>приглашенных</a:t>
            </a:r>
            <a:r>
              <a:rPr lang="ru-RU" sz="1600" dirty="0" smtClean="0">
                <a:latin typeface="Times New Roman" pitchFamily="18" charset="0"/>
                <a:cs typeface="Times New Roman" pitchFamily="18" charset="0"/>
              </a:rPr>
              <a:t> были родители жениха — </a:t>
            </a:r>
            <a:r>
              <a:rPr lang="ru-RU" sz="1600" dirty="0" err="1" smtClean="0">
                <a:latin typeface="Times New Roman" pitchFamily="18" charset="0"/>
                <a:cs typeface="Times New Roman" pitchFamily="18" charset="0"/>
              </a:rPr>
              <a:t>кодалар</a:t>
            </a:r>
            <a:r>
              <a:rPr lang="ru-RU" sz="1600" dirty="0" smtClean="0">
                <a:latin typeface="Times New Roman" pitchFamily="18" charset="0"/>
                <a:cs typeface="Times New Roman" pitchFamily="18" charset="0"/>
              </a:rPr>
              <a:t>. Они везли с собой калым (иногда его привозили накануне свадьбы или за несколько дней до </a:t>
            </a:r>
            <a:r>
              <a:rPr lang="ru-RU" sz="1600" dirty="0" err="1" smtClean="0">
                <a:latin typeface="Times New Roman" pitchFamily="18" charset="0"/>
                <a:cs typeface="Times New Roman" pitchFamily="18" charset="0"/>
              </a:rPr>
              <a:t>нее</a:t>
            </a:r>
            <a:r>
              <a:rPr lang="ru-RU" sz="1600" dirty="0" smtClean="0">
                <a:latin typeface="Times New Roman" pitchFamily="18" charset="0"/>
                <a:cs typeface="Times New Roman" pitchFamily="18" charset="0"/>
              </a:rPr>
              <a:t>) и угощение, перечень которого был довольно устойчив. Это — пара гусей, два-четыре и более пышных хлебов — калач, </a:t>
            </a:r>
            <a:r>
              <a:rPr lang="ru-RU" sz="1600" dirty="0" err="1" smtClean="0">
                <a:latin typeface="Times New Roman" pitchFamily="18" charset="0"/>
                <a:cs typeface="Times New Roman" pitchFamily="18" charset="0"/>
              </a:rPr>
              <a:t>күмәч</a:t>
            </a:r>
            <a:r>
              <a:rPr lang="ru-RU" sz="1600" dirty="0" smtClean="0">
                <a:latin typeface="Times New Roman" pitchFamily="18" charset="0"/>
                <a:cs typeface="Times New Roman" pitchFamily="18" charset="0"/>
              </a:rPr>
              <a:t>,  сладкие пироги и специальное свадебное лакомство — </a:t>
            </a:r>
            <a:r>
              <a:rPr lang="ru-RU" sz="1600" dirty="0" err="1" smtClean="0">
                <a:latin typeface="Times New Roman" pitchFamily="18" charset="0"/>
                <a:cs typeface="Times New Roman" pitchFamily="18" charset="0"/>
              </a:rPr>
              <a:t>чак-чак</a:t>
            </a:r>
            <a:r>
              <a:rPr lang="ru-RU" sz="1600" dirty="0" smtClean="0">
                <a:latin typeface="Times New Roman" pitchFamily="18" charset="0"/>
                <a:cs typeface="Times New Roman" pitchFamily="18" charset="0"/>
              </a:rPr>
              <a:t>.  Почти что все основные моменты свадьбы: встреча свадебного шествия со стороны жениха, встреча гостей, показ невесты и </a:t>
            </a:r>
            <a:r>
              <a:rPr lang="ru-RU" sz="1600" dirty="0" err="1" smtClean="0">
                <a:latin typeface="Times New Roman" pitchFamily="18" charset="0"/>
                <a:cs typeface="Times New Roman" pitchFamily="18" charset="0"/>
              </a:rPr>
              <a:t>ее</a:t>
            </a:r>
            <a:r>
              <a:rPr lang="ru-RU" sz="1600" dirty="0" smtClean="0">
                <a:latin typeface="Times New Roman" pitchFamily="18" charset="0"/>
                <a:cs typeface="Times New Roman" pitchFamily="18" charset="0"/>
              </a:rPr>
              <a:t> приданого, игрища и гуляния, все в той или иной степени сопровождалось особыми песнями с обрядовым смыслом. При этом, после приезда жениха с компанией песни начинали звучать, как диалог между двумя родами. Для жениха и его друзей готовили различные задания-испытания. Проходя эти испытания вместе с друзьями жених проходил к невесте. Потом все вместе садились за стол заставленный различными </a:t>
            </a:r>
            <a:r>
              <a:rPr lang="ru-RU" sz="1600" dirty="0" err="1" smtClean="0">
                <a:latin typeface="Times New Roman" pitchFamily="18" charset="0"/>
                <a:cs typeface="Times New Roman" pitchFamily="18" charset="0"/>
              </a:rPr>
              <a:t>угощениями.Застолье</a:t>
            </a:r>
            <a:r>
              <a:rPr lang="ru-RU" sz="1600" dirty="0" smtClean="0">
                <a:latin typeface="Times New Roman" pitchFamily="18" charset="0"/>
                <a:cs typeface="Times New Roman" pitchFamily="18" charset="0"/>
              </a:rPr>
              <a:t> проходило с песнями и шутками. Потом проводили молодых в баню “ </a:t>
            </a:r>
            <a:r>
              <a:rPr lang="ru-RU" sz="1600" dirty="0" err="1" smtClean="0">
                <a:latin typeface="Times New Roman" pitchFamily="18" charset="0"/>
                <a:cs typeface="Times New Roman" pitchFamily="18" charset="0"/>
              </a:rPr>
              <a:t>кияү</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мунчасы</a:t>
            </a:r>
            <a:r>
              <a:rPr lang="ru-RU" sz="1600" dirty="0" smtClean="0">
                <a:latin typeface="Times New Roman" pitchFamily="18" charset="0"/>
                <a:cs typeface="Times New Roman" pitchFamily="18" charset="0"/>
              </a:rPr>
              <a:t>”. На следующий день провожали невесту в дом жениха. На проводы собиралась вся деревня. Невесту провожали с пожеланиями счастья и наставлениями для долгой счастливой жизни. После отъезда невесты и гостей пришедших проводить невесту приглашали на чаепитие. Торжественные обряды у татар издавна были своеобразны и самобытны. Они сохранили свой тайный смысл для обеспечения спокойствия, достатка и многодетности семьи.</a:t>
            </a:r>
            <a:endParaRPr lang="ru-RU" sz="1600" dirty="0">
              <a:latin typeface="Times New Roman" pitchFamily="18" charset="0"/>
              <a:cs typeface="Times New Roman" pitchFamily="18" charset="0"/>
            </a:endParaRPr>
          </a:p>
        </p:txBody>
      </p:sp>
      <p:sp>
        <p:nvSpPr>
          <p:cNvPr id="6" name="Прямоугольник 5"/>
          <p:cNvSpPr/>
          <p:nvPr/>
        </p:nvSpPr>
        <p:spPr>
          <a:xfrm>
            <a:off x="665716" y="736856"/>
            <a:ext cx="7981490" cy="646331"/>
          </a:xfrm>
          <a:prstGeom prst="rect">
            <a:avLst/>
          </a:prstGeom>
        </p:spPr>
        <p:txBody>
          <a:bodyPr wrap="square">
            <a:spAutoFit/>
          </a:bodyPr>
          <a:lstStyle/>
          <a:p>
            <a:pPr algn="ctr"/>
            <a:r>
              <a:rPr lang="ru-RU" b="1" dirty="0" smtClean="0">
                <a:latin typeface="Times New Roman" pitchFamily="18" charset="0"/>
                <a:cs typeface="Times New Roman" pitchFamily="18" charset="0"/>
              </a:rPr>
              <a:t>Татарский обряд «</a:t>
            </a:r>
            <a:r>
              <a:rPr lang="ru-RU" b="1" dirty="0" err="1" smtClean="0">
                <a:latin typeface="Times New Roman" pitchFamily="18" charset="0"/>
                <a:cs typeface="Times New Roman" pitchFamily="18" charset="0"/>
              </a:rPr>
              <a:t>Кыз</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озату</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килен</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төшерү</a:t>
            </a:r>
            <a:r>
              <a:rPr lang="ru-RU" b="1" dirty="0" smtClean="0">
                <a:latin typeface="Times New Roman" pitchFamily="18" charset="0"/>
                <a:cs typeface="Times New Roman" pitchFamily="18" charset="0"/>
              </a:rPr>
              <a:t>» - «Проводы невесты»</a:t>
            </a:r>
          </a:p>
          <a:p>
            <a:pPr algn="ctr"/>
            <a:r>
              <a:rPr lang="ru-RU" b="1" dirty="0" smtClean="0">
                <a:latin typeface="Times New Roman" pitchFamily="18" charset="0"/>
                <a:cs typeface="Times New Roman" pitchFamily="18" charset="0"/>
              </a:rPr>
              <a:t>д. Усы </a:t>
            </a:r>
            <a:r>
              <a:rPr lang="ru-RU" b="1" dirty="0">
                <a:latin typeface="Times New Roman" pitchFamily="18" charset="0"/>
                <a:cs typeface="Times New Roman" pitchFamily="18" charset="0"/>
              </a:rPr>
              <a:t>Актанышский </a:t>
            </a:r>
            <a:r>
              <a:rPr lang="ru-RU" b="1" dirty="0" smtClean="0">
                <a:latin typeface="Times New Roman" pitchFamily="18" charset="0"/>
                <a:cs typeface="Times New Roman" pitchFamily="18" charset="0"/>
              </a:rPr>
              <a:t>района, РТ</a:t>
            </a:r>
            <a:endParaRPr lang="ru-RU" b="1" dirty="0">
              <a:latin typeface="Times New Roman" pitchFamily="18" charset="0"/>
              <a:cs typeface="Times New Roman" pitchFamily="18" charset="0"/>
            </a:endParaRPr>
          </a:p>
        </p:txBody>
      </p:sp>
    </p:spTree>
    <p:extLst>
      <p:ext uri="{BB962C8B-B14F-4D97-AF65-F5344CB8AC3E}">
        <p14:creationId xmlns:p14="http://schemas.microsoft.com/office/powerpoint/2010/main" val="1764010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ОБЪЕКТЫ НЕМАТЕРИАЛЬНОГО КУЛЬТУРНОГО НАСЛЕДИЯ</a:t>
            </a:r>
            <a:endParaRPr lang="ru-RU" b="1" dirty="0">
              <a:latin typeface="Times New Roman" pitchFamily="18" charset="0"/>
              <a:cs typeface="Times New Roman" pitchFamily="18" charset="0"/>
            </a:endParaRPr>
          </a:p>
        </p:txBody>
      </p:sp>
      <p:sp>
        <p:nvSpPr>
          <p:cNvPr id="9" name="Прямоугольник 8"/>
          <p:cNvSpPr/>
          <p:nvPr/>
        </p:nvSpPr>
        <p:spPr>
          <a:xfrm>
            <a:off x="899593" y="908720"/>
            <a:ext cx="7344816" cy="923330"/>
          </a:xfrm>
          <a:prstGeom prst="rect">
            <a:avLst/>
          </a:prstGeom>
        </p:spPr>
        <p:txBody>
          <a:bodyPr wrap="square">
            <a:spAutoFit/>
          </a:bodyPr>
          <a:lstStyle/>
          <a:p>
            <a:pPr algn="ctr"/>
            <a:r>
              <a:rPr lang="ru-RU" b="1" dirty="0" err="1">
                <a:latin typeface="Times New Roman" pitchFamily="18" charset="0"/>
                <a:cs typeface="Times New Roman" pitchFamily="18" charset="0"/>
              </a:rPr>
              <a:t>Орчык</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омәсе</a:t>
            </a:r>
            <a:r>
              <a:rPr lang="ru-RU" b="1" dirty="0">
                <a:latin typeface="Times New Roman" pitchFamily="18" charset="0"/>
                <a:cs typeface="Times New Roman" pitchFamily="18" charset="0"/>
              </a:rPr>
              <a:t>» - </a:t>
            </a:r>
            <a:r>
              <a:rPr lang="ru-RU" b="1" dirty="0" err="1">
                <a:latin typeface="Times New Roman" pitchFamily="18" charset="0"/>
                <a:cs typeface="Times New Roman" pitchFamily="18" charset="0"/>
              </a:rPr>
              <a:t>йола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бәйрәме</a:t>
            </a:r>
            <a:r>
              <a:rPr lang="ru-RU" b="1" dirty="0">
                <a:latin typeface="Times New Roman" pitchFamily="18" charset="0"/>
                <a:cs typeface="Times New Roman" pitchFamily="18" charset="0"/>
              </a:rPr>
              <a:t> («Праздник веретена» - обрядовый праздник) </a:t>
            </a:r>
            <a:endParaRPr lang="ru-RU" b="1" dirty="0" smtClean="0">
              <a:latin typeface="Times New Roman" pitchFamily="18" charset="0"/>
              <a:cs typeface="Times New Roman" pitchFamily="18" charset="0"/>
            </a:endParaRPr>
          </a:p>
          <a:p>
            <a:pPr algn="ctr"/>
            <a:r>
              <a:rPr lang="ru-RU" b="1" dirty="0">
                <a:latin typeface="Times New Roman" pitchFamily="18" charset="0"/>
                <a:cs typeface="Times New Roman" pitchFamily="18" charset="0"/>
              </a:rPr>
              <a:t>село </a:t>
            </a:r>
            <a:r>
              <a:rPr lang="ru-RU" b="1" dirty="0" err="1" smtClean="0">
                <a:latin typeface="Times New Roman" pitchFamily="18" charset="0"/>
                <a:cs typeface="Times New Roman" pitchFamily="18" charset="0"/>
              </a:rPr>
              <a:t>Чуракаево</a:t>
            </a:r>
            <a:r>
              <a:rPr lang="ru-RU" b="1" dirty="0" smtClean="0">
                <a:latin typeface="Times New Roman" pitchFamily="18" charset="0"/>
                <a:cs typeface="Times New Roman" pitchFamily="18" charset="0"/>
              </a:rPr>
              <a:t>, Актанышский район, РТ</a:t>
            </a:r>
            <a:endParaRPr lang="ru-RU" b="1" dirty="0">
              <a:latin typeface="Times New Roman" pitchFamily="18" charset="0"/>
              <a:cs typeface="Times New Roman" pitchFamily="18" charset="0"/>
            </a:endParaRPr>
          </a:p>
        </p:txBody>
      </p:sp>
      <p:sp>
        <p:nvSpPr>
          <p:cNvPr id="4" name="Прямоугольник 3"/>
          <p:cNvSpPr/>
          <p:nvPr/>
        </p:nvSpPr>
        <p:spPr>
          <a:xfrm>
            <a:off x="107504" y="1988840"/>
            <a:ext cx="8819682" cy="4801314"/>
          </a:xfrm>
          <a:prstGeom prst="rect">
            <a:avLst/>
          </a:prstGeom>
        </p:spPr>
        <p:txBody>
          <a:bodyPr wrap="square">
            <a:spAutoFit/>
          </a:bodyPr>
          <a:lstStyle/>
          <a:p>
            <a:pPr algn="just"/>
            <a:r>
              <a:rPr lang="ru-RU" dirty="0">
                <a:latin typeface="Times New Roman" pitchFamily="18" charset="0"/>
                <a:cs typeface="Times New Roman" pitchFamily="18" charset="0"/>
              </a:rPr>
              <a:t>В давние времена  каждая женщина имела прялку, а прядение шерсти было неотъемлемым элементом домашнего хозяйства. Праздник веретена очень древнее обрядовое мероприятие. Обычно его проводили в зимние вечера. Женщины, бабушки, молодёжь собиралась в чьём-либо доме на посиделки. Женщины пряли шерсть, собирали в мотки. Работа сопровождалась песнями, танцами. Загадывали загадки, соревновались в произношении скороговорок. Обычно сидели допоздна. Праздник веретена завершался чаепитием с блинами или какой-либо другой выпечкой. Такие мероприятия повторялись неоднократно. </a:t>
            </a:r>
          </a:p>
          <a:p>
            <a:pPr algn="just"/>
            <a:r>
              <a:rPr lang="ru-RU" dirty="0">
                <a:latin typeface="Times New Roman" pitchFamily="18" charset="0"/>
                <a:cs typeface="Times New Roman" pitchFamily="18" charset="0"/>
              </a:rPr>
              <a:t> В </a:t>
            </a:r>
            <a:r>
              <a:rPr lang="ru-RU" dirty="0" err="1">
                <a:latin typeface="Times New Roman" pitchFamily="18" charset="0"/>
                <a:cs typeface="Times New Roman" pitchFamily="18" charset="0"/>
              </a:rPr>
              <a:t>Чуракаевском</a:t>
            </a:r>
            <a:r>
              <a:rPr lang="ru-RU" dirty="0">
                <a:latin typeface="Times New Roman" pitchFamily="18" charset="0"/>
                <a:cs typeface="Times New Roman" pitchFamily="18" charset="0"/>
              </a:rPr>
              <a:t> СДК состоялся фольклорный праздник «</a:t>
            </a:r>
            <a:r>
              <a:rPr lang="ru-RU" dirty="0" err="1">
                <a:latin typeface="Times New Roman" pitchFamily="18" charset="0"/>
                <a:cs typeface="Times New Roman" pitchFamily="18" charset="0"/>
              </a:rPr>
              <a:t>Орчык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өмәсе</a:t>
            </a:r>
            <a:r>
              <a:rPr lang="ru-RU" dirty="0">
                <a:latin typeface="Times New Roman" pitchFamily="18" charset="0"/>
                <a:cs typeface="Times New Roman" pitchFamily="18" charset="0"/>
              </a:rPr>
              <a:t>» - «Праздник веретена», проводимый с целью  возрождения народных традиций, развития и популяризации ручного прядения среди женщин молодого и среднего возраста. Праздник  начался с выступления имам </a:t>
            </a:r>
            <a:r>
              <a:rPr lang="ru-RU" dirty="0" err="1">
                <a:latin typeface="Times New Roman" pitchFamily="18" charset="0"/>
                <a:cs typeface="Times New Roman" pitchFamily="18" charset="0"/>
              </a:rPr>
              <a:t>хатиба</a:t>
            </a:r>
            <a:r>
              <a:rPr lang="ru-RU" dirty="0">
                <a:latin typeface="Times New Roman" pitchFamily="18" charset="0"/>
                <a:cs typeface="Times New Roman" pitchFamily="18" charset="0"/>
              </a:rPr>
              <a:t> с. </a:t>
            </a:r>
            <a:r>
              <a:rPr lang="ru-RU" dirty="0" err="1">
                <a:latin typeface="Times New Roman" pitchFamily="18" charset="0"/>
                <a:cs typeface="Times New Roman" pitchFamily="18" charset="0"/>
              </a:rPr>
              <a:t>Чуракаево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Фаррахова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Даима</a:t>
            </a:r>
            <a:r>
              <a:rPr lang="ru-RU" dirty="0">
                <a:latin typeface="Times New Roman" pitchFamily="18" charset="0"/>
                <a:cs typeface="Times New Roman" pitchFamily="18" charset="0"/>
              </a:rPr>
              <a:t>, призвавшего соблюдать народные традиции. Ведущие праздника ознакомили присутствующих  с народными праздниками и их традициями. Участницы фольклорного ансамбля «</a:t>
            </a:r>
            <a:r>
              <a:rPr lang="ru-RU" dirty="0" err="1">
                <a:latin typeface="Times New Roman" pitchFamily="18" charset="0"/>
                <a:cs typeface="Times New Roman" pitchFamily="18" charset="0"/>
              </a:rPr>
              <a:t>Хәзинә</a:t>
            </a:r>
            <a:r>
              <a:rPr lang="ru-RU" dirty="0">
                <a:latin typeface="Times New Roman" pitchFamily="18" charset="0"/>
                <a:cs typeface="Times New Roman" pitchFamily="18" charset="0"/>
              </a:rPr>
              <a:t>» продемонстрировали прядение. Оно сопровождалось народными песнями «</a:t>
            </a:r>
            <a:r>
              <a:rPr lang="ru-RU" dirty="0" err="1">
                <a:latin typeface="Times New Roman" pitchFamily="18" charset="0"/>
                <a:cs typeface="Times New Roman" pitchFamily="18" charset="0"/>
              </a:rPr>
              <a:t>Фазыл</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чишмәсе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Зәнгәр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кулмәк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Такмаклар</a:t>
            </a:r>
            <a:r>
              <a:rPr lang="ru-RU" dirty="0">
                <a:latin typeface="Times New Roman" pitchFamily="18" charset="0"/>
                <a:cs typeface="Times New Roman" pitchFamily="18" charset="0"/>
              </a:rPr>
              <a:t>». Также творческими коллективами </a:t>
            </a:r>
            <a:r>
              <a:rPr lang="ru-RU" dirty="0" err="1">
                <a:latin typeface="Times New Roman" pitchFamily="18" charset="0"/>
                <a:cs typeface="Times New Roman" pitchFamily="18" charset="0"/>
              </a:rPr>
              <a:t>Чуракаевского</a:t>
            </a:r>
            <a:r>
              <a:rPr lang="ru-RU" dirty="0">
                <a:latin typeface="Times New Roman" pitchFamily="18" charset="0"/>
                <a:cs typeface="Times New Roman" pitchFamily="18" charset="0"/>
              </a:rPr>
              <a:t> СДК исполнялись </a:t>
            </a:r>
            <a:r>
              <a:rPr lang="ru-RU" dirty="0" err="1">
                <a:latin typeface="Times New Roman" pitchFamily="18" charset="0"/>
                <a:cs typeface="Times New Roman" pitchFamily="18" charset="0"/>
              </a:rPr>
              <a:t>мунажаты</a:t>
            </a:r>
            <a:r>
              <a:rPr lang="ru-RU" dirty="0">
                <a:latin typeface="Times New Roman" pitchFamily="18" charset="0"/>
                <a:cs typeface="Times New Roman" pitchFamily="18" charset="0"/>
              </a:rPr>
              <a:t> и </a:t>
            </a:r>
            <a:r>
              <a:rPr lang="ru-RU" dirty="0" err="1">
                <a:latin typeface="Times New Roman" pitchFamily="18" charset="0"/>
                <a:cs typeface="Times New Roman" pitchFamily="18" charset="0"/>
              </a:rPr>
              <a:t>баиты</a:t>
            </a:r>
            <a:r>
              <a:rPr lang="ru-RU" dirty="0">
                <a:latin typeface="Times New Roman" pitchFamily="18" charset="0"/>
                <a:cs typeface="Times New Roman" pitchFamily="18" charset="0"/>
              </a:rPr>
              <a:t>. </a:t>
            </a:r>
          </a:p>
        </p:txBody>
      </p:sp>
    </p:spTree>
    <p:extLst>
      <p:ext uri="{BB962C8B-B14F-4D97-AF65-F5344CB8AC3E}">
        <p14:creationId xmlns:p14="http://schemas.microsoft.com/office/powerpoint/2010/main" val="1646783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3509" y="1772816"/>
            <a:ext cx="8856984" cy="3970318"/>
          </a:xfrm>
          <a:prstGeom prst="rect">
            <a:avLst/>
          </a:prstGeom>
        </p:spPr>
        <p:txBody>
          <a:bodyPr wrap="square">
            <a:spAutoFit/>
          </a:bodyPr>
          <a:lstStyle/>
          <a:p>
            <a:pPr algn="just"/>
            <a:r>
              <a:rPr lang="ru-RU" b="1" dirty="0" smtClean="0">
                <a:latin typeface="Times New Roman" pitchFamily="18" charset="0"/>
                <a:cs typeface="Times New Roman" pitchFamily="18" charset="0"/>
              </a:rPr>
              <a:t>4. </a:t>
            </a:r>
            <a:r>
              <a:rPr lang="ru-RU" b="1" dirty="0" err="1" smtClean="0">
                <a:latin typeface="Times New Roman" pitchFamily="18" charset="0"/>
                <a:cs typeface="Times New Roman" pitchFamily="18" charset="0"/>
              </a:rPr>
              <a:t>Шавалиев</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Айрат </a:t>
            </a:r>
            <a:r>
              <a:rPr lang="ru-RU" b="1" dirty="0" err="1">
                <a:latin typeface="Times New Roman" pitchFamily="18" charset="0"/>
                <a:cs typeface="Times New Roman" pitchFamily="18" charset="0"/>
              </a:rPr>
              <a:t>Фатхуллович</a:t>
            </a:r>
            <a:r>
              <a:rPr lang="ru-RU" b="1" dirty="0">
                <a:latin typeface="Times New Roman" pitchFamily="18" charset="0"/>
                <a:cs typeface="Times New Roman" pitchFamily="18" charset="0"/>
              </a:rPr>
              <a:t> </a:t>
            </a:r>
            <a:r>
              <a:rPr lang="ru-RU" dirty="0" smtClean="0">
                <a:latin typeface="Times New Roman" pitchFamily="18" charset="0"/>
                <a:cs typeface="Times New Roman" pitchFamily="18" charset="0"/>
              </a:rPr>
              <a:t>- Окончил </a:t>
            </a:r>
            <a:r>
              <a:rPr lang="ru-RU" dirty="0">
                <a:latin typeface="Times New Roman" pitchFamily="18" charset="0"/>
                <a:cs typeface="Times New Roman" pitchFamily="18" charset="0"/>
              </a:rPr>
              <a:t>Казанский государственный инженерно-строительный институт по специальности архитектор. Получив диплом, по направлению был направлен на работу в Ижевск (1978). Работал в институте «</a:t>
            </a:r>
            <a:r>
              <a:rPr lang="ru-RU" dirty="0" err="1">
                <a:latin typeface="Times New Roman" pitchFamily="18" charset="0"/>
                <a:cs typeface="Times New Roman" pitchFamily="18" charset="0"/>
              </a:rPr>
              <a:t>Удмуртсельпроект</a:t>
            </a:r>
            <a:r>
              <a:rPr lang="ru-RU" dirty="0">
                <a:latin typeface="Times New Roman" pitchFamily="18" charset="0"/>
                <a:cs typeface="Times New Roman" pitchFamily="18" charset="0"/>
              </a:rPr>
              <a:t>» архитектором, руководителем группы, главным архитектором проектов. В 1988-1995 годах работал главным архитектором проектов в институте   «</a:t>
            </a:r>
            <a:r>
              <a:rPr lang="ru-RU" dirty="0" err="1">
                <a:latin typeface="Times New Roman" pitchFamily="18" charset="0"/>
                <a:cs typeface="Times New Roman" pitchFamily="18" charset="0"/>
              </a:rPr>
              <a:t>Удмуртгражданпроект</a:t>
            </a:r>
            <a:r>
              <a:rPr lang="ru-RU" dirty="0">
                <a:latin typeface="Times New Roman" pitchFamily="18" charset="0"/>
                <a:cs typeface="Times New Roman" pitchFamily="18" charset="0"/>
              </a:rPr>
              <a:t>», а в 1995-1999 годах - в институте «</a:t>
            </a:r>
            <a:r>
              <a:rPr lang="ru-RU" dirty="0" err="1">
                <a:latin typeface="Times New Roman" pitchFamily="18" charset="0"/>
                <a:cs typeface="Times New Roman" pitchFamily="18" charset="0"/>
              </a:rPr>
              <a:t>Удмуртагропромпроект</a:t>
            </a:r>
            <a:r>
              <a:rPr lang="ru-RU"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Автор более 40 генпланов </a:t>
            </a:r>
            <a:r>
              <a:rPr lang="ru-RU" dirty="0" err="1">
                <a:latin typeface="Times New Roman" pitchFamily="18" charset="0"/>
                <a:cs typeface="Times New Roman" pitchFamily="18" charset="0"/>
              </a:rPr>
              <a:t>населенных</a:t>
            </a:r>
            <a:r>
              <a:rPr lang="ru-RU" dirty="0">
                <a:latin typeface="Times New Roman" pitchFamily="18" charset="0"/>
                <a:cs typeface="Times New Roman" pitchFamily="18" charset="0"/>
              </a:rPr>
              <a:t> пунктов, проектов более 70 домов и общественных зданий. Участвовал и побеждал в отечественных и международных конкурсах. Имеет разрешение на творческую самостоятельную деятельность, руководство, экспертизу в области архитектуры, градостроительства на территории РФ. В 1999 году вернулся с </a:t>
            </a:r>
            <a:r>
              <a:rPr lang="ru-RU" dirty="0" err="1">
                <a:latin typeface="Times New Roman" pitchFamily="18" charset="0"/>
                <a:cs typeface="Times New Roman" pitchFamily="18" charset="0"/>
              </a:rPr>
              <a:t>семьей</a:t>
            </a:r>
            <a:r>
              <a:rPr lang="ru-RU" dirty="0">
                <a:latin typeface="Times New Roman" pitchFamily="18" charset="0"/>
                <a:cs typeface="Times New Roman" pitchFamily="18" charset="0"/>
              </a:rPr>
              <a:t> в Казань. 4 года был главным архитектором института «</a:t>
            </a:r>
            <a:r>
              <a:rPr lang="ru-RU" dirty="0" err="1">
                <a:latin typeface="Times New Roman" pitchFamily="18" charset="0"/>
                <a:cs typeface="Times New Roman" pitchFamily="18" charset="0"/>
              </a:rPr>
              <a:t>Татагропромпроект</a:t>
            </a:r>
            <a:r>
              <a:rPr lang="ru-RU" dirty="0">
                <a:latin typeface="Times New Roman" pitchFamily="18" charset="0"/>
                <a:cs typeface="Times New Roman" pitchFamily="18" charset="0"/>
              </a:rPr>
              <a:t>», с 2004 года - главный архитектор турецкой строительной фирмы «</a:t>
            </a:r>
            <a:r>
              <a:rPr lang="ru-RU" dirty="0" err="1">
                <a:latin typeface="Times New Roman" pitchFamily="18" charset="0"/>
                <a:cs typeface="Times New Roman" pitchFamily="18" charset="0"/>
              </a:rPr>
              <a:t>Усяпы-Иншаат</a:t>
            </a:r>
            <a:r>
              <a:rPr lang="ru-RU" dirty="0">
                <a:latin typeface="Times New Roman" pitchFamily="18" charset="0"/>
                <a:cs typeface="Times New Roman" pitchFamily="18" charset="0"/>
              </a:rPr>
              <a:t>» и ПСК «</a:t>
            </a:r>
            <a:r>
              <a:rPr lang="ru-RU" dirty="0" err="1">
                <a:latin typeface="Times New Roman" pitchFamily="18" charset="0"/>
                <a:cs typeface="Times New Roman" pitchFamily="18" charset="0"/>
              </a:rPr>
              <a:t>Усяпы</a:t>
            </a:r>
            <a:r>
              <a:rPr lang="ru-RU" dirty="0">
                <a:latin typeface="Times New Roman" pitchFamily="18" charset="0"/>
                <a:cs typeface="Times New Roman" pitchFamily="18" charset="0"/>
              </a:rPr>
              <a:t>», занимающихся возведением монолитных каркасных зданий в Казани и Ижевске. Член союзов архитекторов России и Татарстана. </a:t>
            </a:r>
            <a:endParaRPr lang="ru-RU" dirty="0" smtClean="0">
              <a:latin typeface="Times New Roman" pitchFamily="18" charset="0"/>
              <a:cs typeface="Times New Roman" pitchFamily="18" charset="0"/>
            </a:endParaRPr>
          </a:p>
        </p:txBody>
      </p:sp>
      <p:sp>
        <p:nvSpPr>
          <p:cNvPr id="3" name="Прямоугольник 2"/>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4" name="TextBox 3"/>
          <p:cNvSpPr txBox="1"/>
          <p:nvPr/>
        </p:nvSpPr>
        <p:spPr>
          <a:xfrm>
            <a:off x="-456" y="750803"/>
            <a:ext cx="1765035"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Строительство</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57824330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ОБЪЕКТЫ НЕМАТЕРИАЛЬНОГО КУЛЬТУРНОГО НАСЛЕДИЯ</a:t>
            </a:r>
            <a:endParaRPr lang="ru-RU" b="1" dirty="0">
              <a:latin typeface="Times New Roman" pitchFamily="18" charset="0"/>
              <a:cs typeface="Times New Roman" pitchFamily="18" charset="0"/>
            </a:endParaRPr>
          </a:p>
        </p:txBody>
      </p:sp>
      <p:sp>
        <p:nvSpPr>
          <p:cNvPr id="9" name="Прямоугольник 8"/>
          <p:cNvSpPr/>
          <p:nvPr/>
        </p:nvSpPr>
        <p:spPr>
          <a:xfrm>
            <a:off x="395536" y="836712"/>
            <a:ext cx="8352928" cy="923330"/>
          </a:xfrm>
          <a:prstGeom prst="rect">
            <a:avLst/>
          </a:prstGeom>
        </p:spPr>
        <p:txBody>
          <a:bodyPr wrap="square">
            <a:spAutoFit/>
          </a:bodyPr>
          <a:lstStyle/>
          <a:p>
            <a:pPr algn="ctr"/>
            <a:r>
              <a:rPr lang="ru-RU" b="1" dirty="0">
                <a:latin typeface="Times New Roman" pitchFamily="18" charset="0"/>
                <a:cs typeface="Times New Roman" pitchFamily="18" charset="0"/>
              </a:rPr>
              <a:t>“Су </a:t>
            </a:r>
            <a:r>
              <a:rPr lang="ru-RU" b="1" dirty="0" err="1">
                <a:latin typeface="Times New Roman" pitchFamily="18" charset="0"/>
                <a:cs typeface="Times New Roman" pitchFamily="18" charset="0"/>
              </a:rPr>
              <a:t>буенда</a:t>
            </a:r>
            <a:r>
              <a:rPr lang="ru-RU" b="1" dirty="0">
                <a:latin typeface="Times New Roman" pitchFamily="18" charset="0"/>
                <a:cs typeface="Times New Roman" pitchFamily="18" charset="0"/>
              </a:rPr>
              <a:t> балык </a:t>
            </a:r>
            <a:r>
              <a:rPr lang="ru-RU" b="1" dirty="0" err="1">
                <a:latin typeface="Times New Roman" pitchFamily="18" charset="0"/>
                <a:cs typeface="Times New Roman" pitchFamily="18" charset="0"/>
              </a:rPr>
              <a:t>шулпасы</a:t>
            </a:r>
            <a:r>
              <a:rPr lang="ru-RU" b="1" dirty="0">
                <a:latin typeface="Times New Roman" pitchFamily="18" charset="0"/>
                <a:cs typeface="Times New Roman" pitchFamily="18" charset="0"/>
              </a:rPr>
              <a:t>”( “Уха на берегу реки</a:t>
            </a:r>
            <a:r>
              <a:rPr lang="ru-RU" b="1" dirty="0" smtClean="0">
                <a:latin typeface="Times New Roman" pitchFamily="18" charset="0"/>
                <a:cs typeface="Times New Roman" pitchFamily="18" charset="0"/>
              </a:rPr>
              <a:t>”)</a:t>
            </a:r>
          </a:p>
          <a:p>
            <a:pPr algn="ctr"/>
            <a:r>
              <a:rPr lang="ru-RU" b="1" dirty="0" smtClean="0">
                <a:latin typeface="Times New Roman" pitchFamily="18" charset="0"/>
                <a:cs typeface="Times New Roman" pitchFamily="18" charset="0"/>
              </a:rPr>
              <a:t>д </a:t>
            </a:r>
            <a:r>
              <a:rPr lang="ru-RU" b="1" dirty="0">
                <a:latin typeface="Times New Roman" pitchFamily="18" charset="0"/>
                <a:cs typeface="Times New Roman" pitchFamily="18" charset="0"/>
              </a:rPr>
              <a:t>Тат .</a:t>
            </a:r>
            <a:r>
              <a:rPr lang="ru-RU" b="1" dirty="0" err="1">
                <a:latin typeface="Times New Roman" pitchFamily="18" charset="0"/>
                <a:cs typeface="Times New Roman" pitchFamily="18" charset="0"/>
              </a:rPr>
              <a:t>Ямалы</a:t>
            </a:r>
            <a:r>
              <a:rPr lang="ru-RU" b="1" dirty="0">
                <a:latin typeface="Times New Roman" pitchFamily="18" charset="0"/>
                <a:cs typeface="Times New Roman" pitchFamily="18" charset="0"/>
              </a:rPr>
              <a:t> </a:t>
            </a:r>
          </a:p>
          <a:p>
            <a:pPr algn="ctr"/>
            <a:r>
              <a:rPr lang="ru-RU" b="1" dirty="0" smtClean="0">
                <a:latin typeface="Times New Roman" pitchFamily="18" charset="0"/>
                <a:cs typeface="Times New Roman" pitchFamily="18" charset="0"/>
              </a:rPr>
              <a:t>Актанышский район, РТ</a:t>
            </a:r>
            <a:endParaRPr lang="ru-RU" b="1" dirty="0">
              <a:latin typeface="Times New Roman" pitchFamily="18" charset="0"/>
              <a:cs typeface="Times New Roman" pitchFamily="18" charset="0"/>
            </a:endParaRPr>
          </a:p>
        </p:txBody>
      </p:sp>
      <p:sp>
        <p:nvSpPr>
          <p:cNvPr id="4" name="Прямоугольник 3"/>
          <p:cNvSpPr/>
          <p:nvPr/>
        </p:nvSpPr>
        <p:spPr>
          <a:xfrm>
            <a:off x="306175" y="1768116"/>
            <a:ext cx="8531650" cy="5047536"/>
          </a:xfrm>
          <a:prstGeom prst="rect">
            <a:avLst/>
          </a:prstGeom>
        </p:spPr>
        <p:txBody>
          <a:bodyPr wrap="square">
            <a:spAutoFit/>
          </a:bodyPr>
          <a:lstStyle/>
          <a:p>
            <a:pPr algn="just"/>
            <a:r>
              <a:rPr lang="ru-RU" sz="1400" dirty="0">
                <a:latin typeface="Times New Roman" pitchFamily="18" charset="0"/>
                <a:cs typeface="Times New Roman" pitchFamily="18" charset="0"/>
              </a:rPr>
              <a:t>Попробовать первую весеннюю уху собирается вся деревня. Односельчане приходили на праздник ухи верхом  на лошадях. Они играли на гармони, пели песни. Старшие ловили рыбу и плели сеть-снасть для ловли рыбы. Женщины занимались рукоделием, шили одежду. Праздник продолжался до рассвета.</a:t>
            </a:r>
          </a:p>
          <a:p>
            <a:pPr algn="just"/>
            <a:r>
              <a:rPr lang="ru-RU" sz="1400" dirty="0">
                <a:latin typeface="Times New Roman" pitchFamily="18" charset="0"/>
                <a:cs typeface="Times New Roman" pitchFamily="18" charset="0"/>
              </a:rPr>
              <a:t>Праздник проходит весной, на сухом,  открытом от снега береге реки Белая. Взрослые мужчины уходят ловит рыбу со своими снастями приготовленными в длинные  зимние вечера . Молодые остаются на берегу готовят </a:t>
            </a:r>
            <a:r>
              <a:rPr lang="ru-RU" sz="1400" dirty="0" err="1">
                <a:latin typeface="Times New Roman" pitchFamily="18" charset="0"/>
                <a:cs typeface="Times New Roman" pitchFamily="18" charset="0"/>
              </a:rPr>
              <a:t>костер</a:t>
            </a:r>
            <a:r>
              <a:rPr lang="ru-RU" sz="1400" dirty="0">
                <a:latin typeface="Times New Roman" pitchFamily="18" charset="0"/>
                <a:cs typeface="Times New Roman" pitchFamily="18" charset="0"/>
              </a:rPr>
              <a:t> для приготовления первой весенней ухи. И сами же ловят рыбу  удочками. В это, весеннее  время старики тоже вспоминают свои молодые годы и выходят гулять на берег реки под   </a:t>
            </a:r>
            <a:r>
              <a:rPr lang="ru-RU" sz="1400" dirty="0" err="1">
                <a:latin typeface="Times New Roman" pitchFamily="18" charset="0"/>
                <a:cs typeface="Times New Roman" pitchFamily="18" charset="0"/>
              </a:rPr>
              <a:t>теплые</a:t>
            </a:r>
            <a:r>
              <a:rPr lang="ru-RU" sz="1400" dirty="0">
                <a:latin typeface="Times New Roman" pitchFamily="18" charset="0"/>
                <a:cs typeface="Times New Roman" pitchFamily="18" charset="0"/>
              </a:rPr>
              <a:t> лучи весеннего солнца. Весна начало жизни и воспоминании  о прошлом для старших. </a:t>
            </a:r>
          </a:p>
          <a:p>
            <a:pPr algn="just"/>
            <a:r>
              <a:rPr lang="ru-RU" sz="1400" dirty="0">
                <a:latin typeface="Times New Roman" pitchFamily="18" charset="0"/>
                <a:cs typeface="Times New Roman" pitchFamily="18" charset="0"/>
              </a:rPr>
              <a:t>Дед «Аксакал» по зову души, тоже вышел на природу и как будто встретил там  свою молодость возле костра на берегу реки. Он в разговоре с внуками  вспомнил старые пословицы.</a:t>
            </a:r>
          </a:p>
          <a:p>
            <a:pPr algn="just"/>
            <a:r>
              <a:rPr lang="ru-RU" sz="1400" dirty="0" smtClean="0">
                <a:latin typeface="Times New Roman" pitchFamily="18" charset="0"/>
                <a:cs typeface="Times New Roman" pitchFamily="18" charset="0"/>
              </a:rPr>
              <a:t>1.Клевало </a:t>
            </a:r>
            <a:r>
              <a:rPr lang="ru-RU" sz="1400" dirty="0">
                <a:latin typeface="Times New Roman" pitchFamily="18" charset="0"/>
                <a:cs typeface="Times New Roman" pitchFamily="18" charset="0"/>
              </a:rPr>
              <a:t>вчера и… будет клевать завтра</a:t>
            </a:r>
          </a:p>
          <a:p>
            <a:pPr algn="just"/>
            <a:r>
              <a:rPr lang="ru-RU" sz="1400" dirty="0" smtClean="0">
                <a:latin typeface="Times New Roman" pitchFamily="18" charset="0"/>
                <a:cs typeface="Times New Roman" pitchFamily="18" charset="0"/>
              </a:rPr>
              <a:t>2.Уха </a:t>
            </a:r>
            <a:r>
              <a:rPr lang="ru-RU" sz="1400" dirty="0">
                <a:latin typeface="Times New Roman" pitchFamily="18" charset="0"/>
                <a:cs typeface="Times New Roman" pitchFamily="18" charset="0"/>
              </a:rPr>
              <a:t>без ерша, что суп без картошки</a:t>
            </a:r>
          </a:p>
          <a:p>
            <a:pPr algn="just"/>
            <a:r>
              <a:rPr lang="ru-RU" sz="1400" dirty="0" smtClean="0">
                <a:latin typeface="Times New Roman" pitchFamily="18" charset="0"/>
                <a:cs typeface="Times New Roman" pitchFamily="18" charset="0"/>
              </a:rPr>
              <a:t>3.Вроде </a:t>
            </a:r>
            <a:r>
              <a:rPr lang="ru-RU" sz="1400" dirty="0" err="1">
                <a:latin typeface="Times New Roman" pitchFamily="18" charset="0"/>
                <a:cs typeface="Times New Roman" pitchFamily="18" charset="0"/>
              </a:rPr>
              <a:t>клюет</a:t>
            </a:r>
            <a:r>
              <a:rPr lang="ru-RU" sz="1400" dirty="0">
                <a:latin typeface="Times New Roman" pitchFamily="18" charset="0"/>
                <a:cs typeface="Times New Roman" pitchFamily="18" charset="0"/>
              </a:rPr>
              <a:t>, а вроде – пора домой</a:t>
            </a:r>
          </a:p>
          <a:p>
            <a:pPr algn="just"/>
            <a:r>
              <a:rPr lang="ru-RU" sz="1400" dirty="0" smtClean="0">
                <a:latin typeface="Times New Roman" pitchFamily="18" charset="0"/>
                <a:cs typeface="Times New Roman" pitchFamily="18" charset="0"/>
              </a:rPr>
              <a:t>4.Уходя </a:t>
            </a:r>
            <a:r>
              <a:rPr lang="ru-RU" sz="1400" dirty="0">
                <a:latin typeface="Times New Roman" pitchFamily="18" charset="0"/>
                <a:cs typeface="Times New Roman" pitchFamily="18" charset="0"/>
              </a:rPr>
              <a:t>на рыбалку, главное не забыть удочки</a:t>
            </a:r>
          </a:p>
          <a:p>
            <a:pPr algn="just"/>
            <a:r>
              <a:rPr lang="ru-RU" sz="1400" dirty="0" smtClean="0">
                <a:latin typeface="Times New Roman" pitchFamily="18" charset="0"/>
                <a:cs typeface="Times New Roman" pitchFamily="18" charset="0"/>
              </a:rPr>
              <a:t>5.Скользкий</a:t>
            </a:r>
            <a:r>
              <a:rPr lang="ru-RU" sz="1400" dirty="0">
                <a:latin typeface="Times New Roman" pitchFamily="18" charset="0"/>
                <a:cs typeface="Times New Roman" pitchFamily="18" charset="0"/>
              </a:rPr>
              <a:t>, как налим</a:t>
            </a:r>
          </a:p>
          <a:p>
            <a:pPr algn="just"/>
            <a:r>
              <a:rPr lang="ru-RU" sz="1400" dirty="0" smtClean="0">
                <a:latin typeface="Times New Roman" pitchFamily="18" charset="0"/>
                <a:cs typeface="Times New Roman" pitchFamily="18" charset="0"/>
              </a:rPr>
              <a:t>6.Мудрый</a:t>
            </a:r>
            <a:r>
              <a:rPr lang="ru-RU" sz="1400" dirty="0">
                <a:latin typeface="Times New Roman" pitchFamily="18" charset="0"/>
                <a:cs typeface="Times New Roman" pitchFamily="18" charset="0"/>
              </a:rPr>
              <a:t>, словно сом</a:t>
            </a:r>
          </a:p>
          <a:p>
            <a:pPr algn="just"/>
            <a:r>
              <a:rPr lang="ru-RU" sz="1400" dirty="0" smtClean="0">
                <a:latin typeface="Times New Roman" pitchFamily="18" charset="0"/>
                <a:cs typeface="Times New Roman" pitchFamily="18" charset="0"/>
              </a:rPr>
              <a:t>7.Быстрый</a:t>
            </a:r>
            <a:r>
              <a:rPr lang="ru-RU" sz="1400" dirty="0">
                <a:latin typeface="Times New Roman" pitchFamily="18" charset="0"/>
                <a:cs typeface="Times New Roman" pitchFamily="18" charset="0"/>
              </a:rPr>
              <a:t>, как щука</a:t>
            </a:r>
          </a:p>
          <a:p>
            <a:pPr algn="just"/>
            <a:r>
              <a:rPr lang="ru-RU" sz="1400" dirty="0" smtClean="0">
                <a:latin typeface="Times New Roman" pitchFamily="18" charset="0"/>
                <a:cs typeface="Times New Roman" pitchFamily="18" charset="0"/>
              </a:rPr>
              <a:t>8.Полосатый </a:t>
            </a:r>
            <a:r>
              <a:rPr lang="ru-RU" sz="1400" dirty="0">
                <a:latin typeface="Times New Roman" pitchFamily="18" charset="0"/>
                <a:cs typeface="Times New Roman" pitchFamily="18" charset="0"/>
              </a:rPr>
              <a:t>матросик (так, иногда шустрых детей называют, сравнивая с мальками  окуня)</a:t>
            </a:r>
          </a:p>
          <a:p>
            <a:pPr algn="just"/>
            <a:r>
              <a:rPr lang="ru-RU" sz="1400" dirty="0">
                <a:latin typeface="Times New Roman" pitchFamily="18" charset="0"/>
                <a:cs typeface="Times New Roman" pitchFamily="18" charset="0"/>
              </a:rPr>
              <a:t> Внуки тоже не  отстают, научились понимать толк в жизни.  Аксакал предлагает поставить </a:t>
            </a:r>
            <a:r>
              <a:rPr lang="ru-RU" sz="1400" dirty="0" err="1">
                <a:latin typeface="Times New Roman" pitchFamily="18" charset="0"/>
                <a:cs typeface="Times New Roman" pitchFamily="18" charset="0"/>
              </a:rPr>
              <a:t>костер</a:t>
            </a:r>
            <a:r>
              <a:rPr lang="ru-RU" sz="1400" dirty="0">
                <a:latin typeface="Times New Roman" pitchFamily="18" charset="0"/>
                <a:cs typeface="Times New Roman" pitchFamily="18" charset="0"/>
              </a:rPr>
              <a:t> для ухи на старом  месте для удачного года. Вот и возвращаются наши отцы, рыбаки с большим опытом. Их встречает дед Аксакал,  благодарить за хороший улов, приглашает внука почистить рыбу и для начало приготовления ухи. </a:t>
            </a:r>
          </a:p>
          <a:p>
            <a:pPr algn="just"/>
            <a:r>
              <a:rPr lang="ru-RU" sz="1400" dirty="0">
                <a:latin typeface="Times New Roman" pitchFamily="18" charset="0"/>
                <a:cs typeface="Times New Roman" pitchFamily="18" charset="0"/>
              </a:rPr>
              <a:t>    </a:t>
            </a:r>
          </a:p>
        </p:txBody>
      </p:sp>
    </p:spTree>
    <p:extLst>
      <p:ext uri="{BB962C8B-B14F-4D97-AF65-F5344CB8AC3E}">
        <p14:creationId xmlns:p14="http://schemas.microsoft.com/office/powerpoint/2010/main" val="110669833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ОБЪЕКТЫ НЕМАТЕРИАЛЬНОГО КУЛЬТУРНОГО НАСЛЕДИЯ</a:t>
            </a:r>
            <a:endParaRPr lang="ru-RU" b="1" dirty="0">
              <a:latin typeface="Times New Roman" pitchFamily="18" charset="0"/>
              <a:cs typeface="Times New Roman" pitchFamily="18" charset="0"/>
            </a:endParaRPr>
          </a:p>
        </p:txBody>
      </p:sp>
      <p:sp>
        <p:nvSpPr>
          <p:cNvPr id="9" name="Прямоугольник 8"/>
          <p:cNvSpPr/>
          <p:nvPr/>
        </p:nvSpPr>
        <p:spPr>
          <a:xfrm>
            <a:off x="827584" y="980728"/>
            <a:ext cx="7733608" cy="923330"/>
          </a:xfrm>
          <a:prstGeom prst="rect">
            <a:avLst/>
          </a:prstGeom>
        </p:spPr>
        <p:txBody>
          <a:bodyPr wrap="square">
            <a:spAutoFit/>
          </a:bodyPr>
          <a:lstStyle/>
          <a:p>
            <a:pPr algn="ctr"/>
            <a:r>
              <a:rPr lang="ru-RU" b="1" dirty="0">
                <a:latin typeface="Times New Roman" pitchFamily="18" charset="0"/>
                <a:cs typeface="Times New Roman" pitchFamily="18" charset="0"/>
              </a:rPr>
              <a:t>“Су </a:t>
            </a:r>
            <a:r>
              <a:rPr lang="ru-RU" b="1" dirty="0" err="1">
                <a:latin typeface="Times New Roman" pitchFamily="18" charset="0"/>
                <a:cs typeface="Times New Roman" pitchFamily="18" charset="0"/>
              </a:rPr>
              <a:t>буенда</a:t>
            </a:r>
            <a:r>
              <a:rPr lang="ru-RU" b="1" dirty="0">
                <a:latin typeface="Times New Roman" pitchFamily="18" charset="0"/>
                <a:cs typeface="Times New Roman" pitchFamily="18" charset="0"/>
              </a:rPr>
              <a:t> балык </a:t>
            </a:r>
            <a:r>
              <a:rPr lang="ru-RU" b="1" dirty="0" err="1">
                <a:latin typeface="Times New Roman" pitchFamily="18" charset="0"/>
                <a:cs typeface="Times New Roman" pitchFamily="18" charset="0"/>
              </a:rPr>
              <a:t>шулпасы</a:t>
            </a:r>
            <a:r>
              <a:rPr lang="ru-RU" b="1" dirty="0">
                <a:latin typeface="Times New Roman" pitchFamily="18" charset="0"/>
                <a:cs typeface="Times New Roman" pitchFamily="18" charset="0"/>
              </a:rPr>
              <a:t>”( “Уха на берегу реки”)</a:t>
            </a:r>
          </a:p>
          <a:p>
            <a:pPr algn="ctr"/>
            <a:r>
              <a:rPr lang="ru-RU" b="1" dirty="0">
                <a:latin typeface="Times New Roman" pitchFamily="18" charset="0"/>
                <a:cs typeface="Times New Roman" pitchFamily="18" charset="0"/>
              </a:rPr>
              <a:t>д Тат .</a:t>
            </a:r>
            <a:r>
              <a:rPr lang="ru-RU" b="1" dirty="0" err="1">
                <a:latin typeface="Times New Roman" pitchFamily="18" charset="0"/>
                <a:cs typeface="Times New Roman" pitchFamily="18" charset="0"/>
              </a:rPr>
              <a:t>Ямалы</a:t>
            </a:r>
            <a:r>
              <a:rPr lang="ru-RU" b="1" dirty="0">
                <a:latin typeface="Times New Roman" pitchFamily="18" charset="0"/>
                <a:cs typeface="Times New Roman" pitchFamily="18" charset="0"/>
              </a:rPr>
              <a:t> </a:t>
            </a:r>
          </a:p>
          <a:p>
            <a:pPr algn="ctr"/>
            <a:r>
              <a:rPr lang="ru-RU" b="1" dirty="0">
                <a:latin typeface="Times New Roman" pitchFamily="18" charset="0"/>
                <a:cs typeface="Times New Roman" pitchFamily="18" charset="0"/>
              </a:rPr>
              <a:t>Актанышский район, РТ</a:t>
            </a:r>
          </a:p>
        </p:txBody>
      </p:sp>
      <p:sp>
        <p:nvSpPr>
          <p:cNvPr id="4" name="Прямоугольник 3"/>
          <p:cNvSpPr/>
          <p:nvPr/>
        </p:nvSpPr>
        <p:spPr>
          <a:xfrm>
            <a:off x="306176" y="2204864"/>
            <a:ext cx="8531650" cy="2554545"/>
          </a:xfrm>
          <a:prstGeom prst="rect">
            <a:avLst/>
          </a:prstGeom>
        </p:spPr>
        <p:txBody>
          <a:bodyPr wrap="square">
            <a:spAutoFit/>
          </a:bodyPr>
          <a:lstStyle/>
          <a:p>
            <a:pPr algn="just"/>
            <a:r>
              <a:rPr lang="ru-RU" sz="1600" dirty="0">
                <a:latin typeface="Times New Roman" pitchFamily="18" charset="0"/>
                <a:cs typeface="Times New Roman" pitchFamily="18" charset="0"/>
              </a:rPr>
              <a:t>В это время на поляну приходят односельчане. С песнями и плясками  начинается игра «ловля рыбы». Аксакал как в былые времена берет удочку и начинает ловить «рыбу» из односельчан. Начинается старинная игра. Попался ... скажи  пословицу, расскажи стих, песню или спляши. Вот и уха готова. Первую пробу предлагают Аксакалу,  уха хороша. Аксакал пробует и предлагает сыну и после внуку попробовать. Династия  рыболовов села празднует и приглашает всех к столу. </a:t>
            </a:r>
          </a:p>
          <a:p>
            <a:pPr algn="just"/>
            <a:r>
              <a:rPr lang="ru-RU" sz="1600" dirty="0">
                <a:latin typeface="Times New Roman" pitchFamily="18" charset="0"/>
                <a:cs typeface="Times New Roman" pitchFamily="18" charset="0"/>
              </a:rPr>
              <a:t>  Привлечение детей и внуков к таким мероприятиям станет семейным праздником,  будет способствовать воспитанию у них любови к родному краю и традициям предков и установит связь </a:t>
            </a:r>
            <a:r>
              <a:rPr lang="ru-RU" sz="1600" dirty="0" err="1">
                <a:latin typeface="Times New Roman" pitchFamily="18" charset="0"/>
                <a:cs typeface="Times New Roman" pitchFamily="18" charset="0"/>
              </a:rPr>
              <a:t>времен</a:t>
            </a:r>
            <a:r>
              <a:rPr lang="ru-RU" sz="1600" dirty="0">
                <a:latin typeface="Times New Roman" pitchFamily="18" charset="0"/>
                <a:cs typeface="Times New Roman" pitchFamily="18" charset="0"/>
              </a:rPr>
              <a:t>. Участие в этих праздниках </a:t>
            </a:r>
            <a:r>
              <a:rPr lang="ru-RU" sz="1600" dirty="0" err="1">
                <a:latin typeface="Times New Roman" pitchFamily="18" charset="0"/>
                <a:cs typeface="Times New Roman" pitchFamily="18" charset="0"/>
              </a:rPr>
              <a:t>молодежи</a:t>
            </a:r>
            <a:r>
              <a:rPr lang="ru-RU" sz="1600" dirty="0">
                <a:latin typeface="Times New Roman" pitchFamily="18" charset="0"/>
                <a:cs typeface="Times New Roman" pitchFamily="18" charset="0"/>
              </a:rPr>
              <a:t>, позволить с уверенностью  говорить  о будущем  села.</a:t>
            </a:r>
          </a:p>
        </p:txBody>
      </p:sp>
    </p:spTree>
    <p:extLst>
      <p:ext uri="{BB962C8B-B14F-4D97-AF65-F5344CB8AC3E}">
        <p14:creationId xmlns:p14="http://schemas.microsoft.com/office/powerpoint/2010/main" val="236195828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НЕДВИЖИМЫЕ ПАМЯТНИКИ  ИСТОРИИ И КУЛЬТУРЫ </a:t>
            </a:r>
          </a:p>
        </p:txBody>
      </p:sp>
      <p:sp>
        <p:nvSpPr>
          <p:cNvPr id="7" name="Прямоугольник 6"/>
          <p:cNvSpPr/>
          <p:nvPr/>
        </p:nvSpPr>
        <p:spPr>
          <a:xfrm>
            <a:off x="543456" y="737227"/>
            <a:ext cx="7857200" cy="646331"/>
          </a:xfrm>
          <a:prstGeom prst="rect">
            <a:avLst/>
          </a:prstGeom>
        </p:spPr>
        <p:txBody>
          <a:bodyPr wrap="square">
            <a:spAutoFit/>
          </a:bodyPr>
          <a:lstStyle/>
          <a:p>
            <a:pPr algn="ctr"/>
            <a:r>
              <a:rPr lang="ru-RU" b="1" dirty="0">
                <a:latin typeface="SL_Times New Roman" pitchFamily="18" charset="0"/>
              </a:rPr>
              <a:t>с. СТАРОЕ БАЙСАРОВО .ЗДАНИЕ ТОРГОВОЙ </a:t>
            </a:r>
            <a:r>
              <a:rPr lang="ru-RU" b="1" dirty="0" smtClean="0">
                <a:latin typeface="SL_Times New Roman" pitchFamily="18" charset="0"/>
              </a:rPr>
              <a:t>ЛАВКИ Ф</a:t>
            </a:r>
            <a:r>
              <a:rPr lang="ru-RU" b="1" dirty="0">
                <a:latin typeface="SL_Times New Roman" pitchFamily="18" charset="0"/>
              </a:rPr>
              <a:t>. ЯМАНГУЛОВА, нач. ХХ в</a:t>
            </a:r>
          </a:p>
        </p:txBody>
      </p:sp>
      <p:pic>
        <p:nvPicPr>
          <p:cNvPr id="6" name="Рисунок 5"/>
          <p:cNvPicPr/>
          <p:nvPr/>
        </p:nvPicPr>
        <p:blipFill rotWithShape="1">
          <a:blip r:embed="rId2"/>
          <a:srcRect l="9046" t="6822" r="5143"/>
          <a:stretch/>
        </p:blipFill>
        <p:spPr>
          <a:xfrm>
            <a:off x="107504" y="1383558"/>
            <a:ext cx="3914078" cy="2274880"/>
          </a:xfrm>
          <a:prstGeom prst="rect">
            <a:avLst/>
          </a:prstGeom>
          <a:ln>
            <a:noFill/>
          </a:ln>
          <a:effectLst>
            <a:softEdge rad="112500"/>
          </a:effectLst>
        </p:spPr>
      </p:pic>
      <p:sp>
        <p:nvSpPr>
          <p:cNvPr id="3" name="Прямоугольник 2"/>
          <p:cNvSpPr/>
          <p:nvPr/>
        </p:nvSpPr>
        <p:spPr>
          <a:xfrm>
            <a:off x="4021581" y="1643835"/>
            <a:ext cx="4942907" cy="1477328"/>
          </a:xfrm>
          <a:prstGeom prst="rect">
            <a:avLst/>
          </a:prstGeom>
        </p:spPr>
        <p:txBody>
          <a:bodyPr wrap="square">
            <a:spAutoFit/>
          </a:bodyPr>
          <a:lstStyle/>
          <a:p>
            <a:pPr algn="just"/>
            <a:r>
              <a:rPr lang="ru-RU" dirty="0">
                <a:latin typeface="Times New Roman" pitchFamily="18" charset="0"/>
                <a:cs typeface="Times New Roman" pitchFamily="18" charset="0"/>
              </a:rPr>
              <a:t>Сохранившийся дом с торговой лавкой, </a:t>
            </a:r>
            <a:r>
              <a:rPr lang="ru-RU" dirty="0" smtClean="0">
                <a:latin typeface="Times New Roman" pitchFamily="18" charset="0"/>
                <a:cs typeface="Times New Roman" pitchFamily="18" charset="0"/>
              </a:rPr>
              <a:t>принадлежавший Ф. </a:t>
            </a:r>
            <a:r>
              <a:rPr lang="ru-RU" dirty="0" err="1" smtClean="0">
                <a:latin typeface="Times New Roman" pitchFamily="18" charset="0"/>
                <a:cs typeface="Times New Roman" pitchFamily="18" charset="0"/>
              </a:rPr>
              <a:t>Ямангулову</a:t>
            </a:r>
            <a:r>
              <a:rPr lang="ru-RU" dirty="0" smtClean="0">
                <a:latin typeface="Times New Roman" pitchFamily="18" charset="0"/>
                <a:cs typeface="Times New Roman" pitchFamily="18" charset="0"/>
              </a:rPr>
              <a:t>, был </a:t>
            </a:r>
            <a:r>
              <a:rPr lang="ru-RU" dirty="0">
                <a:latin typeface="Times New Roman" pitchFamily="18" charset="0"/>
                <a:cs typeface="Times New Roman" pitchFamily="18" charset="0"/>
              </a:rPr>
              <a:t>двухэтажным. </a:t>
            </a:r>
            <a:r>
              <a:rPr lang="ru-RU" dirty="0" err="1">
                <a:latin typeface="Times New Roman" pitchFamily="18" charset="0"/>
                <a:cs typeface="Times New Roman" pitchFamily="18" charset="0"/>
              </a:rPr>
              <a:t>Внижнем</a:t>
            </a:r>
            <a:r>
              <a:rPr lang="ru-RU" dirty="0">
                <a:latin typeface="Times New Roman" pitchFamily="18" charset="0"/>
                <a:cs typeface="Times New Roman" pitchFamily="18" charset="0"/>
              </a:rPr>
              <a:t> кирпичном этаже размещалось торговое помещение. Верхний этаж, деревянный, сгорел </a:t>
            </a:r>
            <a:r>
              <a:rPr lang="ru-RU" dirty="0" smtClean="0">
                <a:latin typeface="Times New Roman" pitchFamily="18" charset="0"/>
                <a:cs typeface="Times New Roman" pitchFamily="18" charset="0"/>
              </a:rPr>
              <a:t>в 2000х</a:t>
            </a:r>
            <a:r>
              <a:rPr lang="ru-RU" dirty="0">
                <a:latin typeface="Times New Roman" pitchFamily="18" charset="0"/>
                <a:cs typeface="Times New Roman" pitchFamily="18" charset="0"/>
              </a:rPr>
              <a:t>.</a:t>
            </a:r>
          </a:p>
        </p:txBody>
      </p:sp>
      <p:sp>
        <p:nvSpPr>
          <p:cNvPr id="5" name="Прямоугольник 4"/>
          <p:cNvSpPr/>
          <p:nvPr/>
        </p:nvSpPr>
        <p:spPr>
          <a:xfrm>
            <a:off x="2527527" y="3748390"/>
            <a:ext cx="6120680" cy="369332"/>
          </a:xfrm>
          <a:prstGeom prst="rect">
            <a:avLst/>
          </a:prstGeom>
        </p:spPr>
        <p:txBody>
          <a:bodyPr wrap="square">
            <a:spAutoFit/>
          </a:bodyPr>
          <a:lstStyle/>
          <a:p>
            <a:r>
              <a:rPr lang="ru-RU" b="1" dirty="0">
                <a:latin typeface="SL_Times New Roman" pitchFamily="18" charset="0"/>
              </a:rPr>
              <a:t>с. СТАРОЕ </a:t>
            </a:r>
            <a:r>
              <a:rPr lang="ru-RU" b="1" dirty="0" smtClean="0">
                <a:latin typeface="SL_Times New Roman" pitchFamily="18" charset="0"/>
              </a:rPr>
              <a:t>БАЙСАРОВО ДОМ </a:t>
            </a:r>
            <a:r>
              <a:rPr lang="ru-RU" b="1" dirty="0">
                <a:latin typeface="SL_Times New Roman" pitchFamily="18" charset="0"/>
              </a:rPr>
              <a:t>ЖИЛОЙ, нач. ХХ в.</a:t>
            </a:r>
          </a:p>
        </p:txBody>
      </p:sp>
      <p:pic>
        <p:nvPicPr>
          <p:cNvPr id="9" name="Рисунок 8"/>
          <p:cNvPicPr/>
          <p:nvPr/>
        </p:nvPicPr>
        <p:blipFill rotWithShape="1">
          <a:blip r:embed="rId3"/>
          <a:srcRect l="9581" t="27039" r="7909" b="5081"/>
          <a:stretch/>
        </p:blipFill>
        <p:spPr bwMode="auto">
          <a:xfrm>
            <a:off x="1" y="4135152"/>
            <a:ext cx="3432533" cy="2074126"/>
          </a:xfrm>
          <a:prstGeom prst="rect">
            <a:avLst/>
          </a:prstGeom>
          <a:ln>
            <a:noFill/>
          </a:ln>
          <a:effectLst>
            <a:softEdge rad="112500"/>
          </a:effectLst>
          <a:extLst>
            <a:ext uri="{53640926-AAD7-44D8-BBD7-CCE9431645EC}">
              <a14:shadowObscured xmlns:a14="http://schemas.microsoft.com/office/drawing/2010/main"/>
            </a:ext>
          </a:extLst>
        </p:spPr>
      </p:pic>
      <p:sp>
        <p:nvSpPr>
          <p:cNvPr id="8" name="Прямоугольник 7"/>
          <p:cNvSpPr/>
          <p:nvPr/>
        </p:nvSpPr>
        <p:spPr>
          <a:xfrm>
            <a:off x="3432535" y="4117250"/>
            <a:ext cx="5531954" cy="2462213"/>
          </a:xfrm>
          <a:prstGeom prst="rect">
            <a:avLst/>
          </a:prstGeom>
        </p:spPr>
        <p:txBody>
          <a:bodyPr wrap="square">
            <a:spAutoFit/>
          </a:bodyPr>
          <a:lstStyle/>
          <a:p>
            <a:pPr algn="just"/>
            <a:r>
              <a:rPr lang="ru-RU" sz="1400" dirty="0">
                <a:latin typeface="Times New Roman" pitchFamily="18" charset="0"/>
                <a:cs typeface="Times New Roman" pitchFamily="18" charset="0"/>
              </a:rPr>
              <a:t>Бревенчатое одноэтажное здание построено </a:t>
            </a:r>
            <a:r>
              <a:rPr lang="ru-RU" sz="1400" dirty="0" err="1">
                <a:latin typeface="Times New Roman" pitchFamily="18" charset="0"/>
                <a:cs typeface="Times New Roman" pitchFamily="18" charset="0"/>
              </a:rPr>
              <a:t>внач</a:t>
            </a:r>
            <a:r>
              <a:rPr lang="ru-RU" sz="1400" dirty="0">
                <a:latin typeface="Times New Roman" pitchFamily="18" charset="0"/>
                <a:cs typeface="Times New Roman" pitchFamily="18" charset="0"/>
              </a:rPr>
              <a:t>. 20 в., обшито </a:t>
            </a:r>
            <a:r>
              <a:rPr lang="ru-RU" sz="1400" dirty="0" err="1">
                <a:latin typeface="Times New Roman" pitchFamily="18" charset="0"/>
                <a:cs typeface="Times New Roman" pitchFamily="18" charset="0"/>
              </a:rPr>
              <a:t>тесом</a:t>
            </a:r>
            <a:r>
              <a:rPr lang="ru-RU" sz="1400" dirty="0">
                <a:latin typeface="Times New Roman" pitchFamily="18" charset="0"/>
                <a:cs typeface="Times New Roman" pitchFamily="18" charset="0"/>
              </a:rPr>
              <a:t>. По фасаду семь окон в наличниках с </a:t>
            </a:r>
            <a:r>
              <a:rPr lang="ru-RU" sz="1400" dirty="0" err="1">
                <a:latin typeface="Times New Roman" pitchFamily="18" charset="0"/>
                <a:cs typeface="Times New Roman" pitchFamily="18" charset="0"/>
              </a:rPr>
              <a:t>сандриками</a:t>
            </a:r>
            <a:r>
              <a:rPr lang="ru-RU" sz="1400" dirty="0">
                <a:latin typeface="Times New Roman" pitchFamily="18" charset="0"/>
                <a:cs typeface="Times New Roman" pitchFamily="18" charset="0"/>
              </a:rPr>
              <a:t> в виде полочек с </a:t>
            </a:r>
            <a:r>
              <a:rPr lang="ru-RU" sz="1400" dirty="0" err="1">
                <a:latin typeface="Times New Roman" pitchFamily="18" charset="0"/>
                <a:cs typeface="Times New Roman" pitchFamily="18" charset="0"/>
              </a:rPr>
              <a:t>пальметкой</a:t>
            </a:r>
            <a:r>
              <a:rPr lang="ru-RU" sz="1400" dirty="0">
                <a:latin typeface="Times New Roman" pitchFamily="18" charset="0"/>
                <a:cs typeface="Times New Roman" pitchFamily="18" charset="0"/>
              </a:rPr>
              <a:t>. Фасад оформлен в стиле неоклассицизма (наличники). По информации местных жителей, здание было построено в нач. 1910х в </a:t>
            </a:r>
            <a:r>
              <a:rPr lang="ru-RU" sz="1400" dirty="0" smtClean="0">
                <a:latin typeface="Times New Roman" pitchFamily="18" charset="0"/>
                <a:cs typeface="Times New Roman" pitchFamily="18" charset="0"/>
              </a:rPr>
              <a:t>находившемся не </a:t>
            </a:r>
            <a:r>
              <a:rPr lang="ru-RU" sz="1400" dirty="0" err="1" smtClean="0">
                <a:latin typeface="Times New Roman" pitchFamily="18" charset="0"/>
                <a:cs typeface="Times New Roman" pitchFamily="18" charset="0"/>
              </a:rPr>
              <a:t>подалеку</a:t>
            </a:r>
            <a:r>
              <a:rPr lang="ru-RU" sz="1400" dirty="0">
                <a:latin typeface="Times New Roman" pitchFamily="18" charset="0"/>
                <a:cs typeface="Times New Roman" pitchFamily="18" charset="0"/>
              </a:rPr>
              <a:t>, но ныне не существующем селе, и в </a:t>
            </a:r>
            <a:r>
              <a:rPr lang="ru-RU" sz="1400" dirty="0" err="1">
                <a:latin typeface="Times New Roman" pitchFamily="18" charset="0"/>
                <a:cs typeface="Times New Roman" pitchFamily="18" charset="0"/>
              </a:rPr>
              <a:t>немсначала</a:t>
            </a:r>
            <a:r>
              <a:rPr lang="ru-RU" sz="1400" dirty="0">
                <a:latin typeface="Times New Roman" pitchFamily="18" charset="0"/>
                <a:cs typeface="Times New Roman" pitchFamily="18" charset="0"/>
              </a:rPr>
              <a:t> размещалась больница, а затем </a:t>
            </a:r>
            <a:r>
              <a:rPr lang="ru-RU" sz="1400" dirty="0" err="1">
                <a:latin typeface="Times New Roman" pitchFamily="18" charset="0"/>
                <a:cs typeface="Times New Roman" pitchFamily="18" charset="0"/>
              </a:rPr>
              <a:t>детскийсад</a:t>
            </a:r>
            <a:r>
              <a:rPr lang="ru-RU" sz="1400" dirty="0">
                <a:latin typeface="Times New Roman" pitchFamily="18" charset="0"/>
                <a:cs typeface="Times New Roman" pitchFamily="18" charset="0"/>
              </a:rPr>
              <a:t>. При ликвидации неперспективного селения в1950х добротное здание бывшей земской </a:t>
            </a:r>
            <a:r>
              <a:rPr lang="ru-RU" sz="1400" dirty="0" smtClean="0">
                <a:latin typeface="Times New Roman" pitchFamily="18" charset="0"/>
                <a:cs typeface="Times New Roman" pitchFamily="18" charset="0"/>
              </a:rPr>
              <a:t>больницы перевезли </a:t>
            </a:r>
            <a:r>
              <a:rPr lang="ru-RU" sz="1400" dirty="0">
                <a:latin typeface="Times New Roman" pitchFamily="18" charset="0"/>
                <a:cs typeface="Times New Roman" pitchFamily="18" charset="0"/>
              </a:rPr>
              <a:t>в Старое </a:t>
            </a:r>
            <a:r>
              <a:rPr lang="ru-RU" sz="1400" dirty="0" err="1">
                <a:latin typeface="Times New Roman" pitchFamily="18" charset="0"/>
                <a:cs typeface="Times New Roman" pitchFamily="18" charset="0"/>
              </a:rPr>
              <a:t>Байсарово</a:t>
            </a:r>
            <a:r>
              <a:rPr lang="ru-RU" sz="1400" dirty="0">
                <a:latin typeface="Times New Roman" pitchFamily="18" charset="0"/>
                <a:cs typeface="Times New Roman" pitchFamily="18" charset="0"/>
              </a:rPr>
              <a:t> и собрали в центре села. Его снова определили под детский сад, но в последние годы здание использовалась как рабочая столовая, а с 2020г. как краеведческий музей.</a:t>
            </a:r>
          </a:p>
        </p:txBody>
      </p:sp>
    </p:spTree>
    <p:extLst>
      <p:ext uri="{BB962C8B-B14F-4D97-AF65-F5344CB8AC3E}">
        <p14:creationId xmlns:p14="http://schemas.microsoft.com/office/powerpoint/2010/main" val="245303652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НЕДВИЖИМЫЕ ПАМЯТНИКИ  ИСТОРИИ И КУЛЬТУРЫ </a:t>
            </a:r>
          </a:p>
        </p:txBody>
      </p:sp>
      <p:sp>
        <p:nvSpPr>
          <p:cNvPr id="7" name="Прямоугольник 6"/>
          <p:cNvSpPr/>
          <p:nvPr/>
        </p:nvSpPr>
        <p:spPr>
          <a:xfrm>
            <a:off x="543456" y="737227"/>
            <a:ext cx="7857200" cy="646331"/>
          </a:xfrm>
          <a:prstGeom prst="rect">
            <a:avLst/>
          </a:prstGeom>
        </p:spPr>
        <p:txBody>
          <a:bodyPr wrap="square">
            <a:spAutoFit/>
          </a:bodyPr>
          <a:lstStyle/>
          <a:p>
            <a:pPr algn="ctr"/>
            <a:r>
              <a:rPr lang="ru-RU" b="1" dirty="0">
                <a:latin typeface="SL_Times New Roman" pitchFamily="18" charset="0"/>
              </a:rPr>
              <a:t>с.  СТАРОЕ </a:t>
            </a:r>
            <a:r>
              <a:rPr lang="ru-RU" b="1" dirty="0" smtClean="0">
                <a:latin typeface="SL_Times New Roman" pitchFamily="18" charset="0"/>
              </a:rPr>
              <a:t>БАЙСАРОВО Центральная  </a:t>
            </a:r>
            <a:r>
              <a:rPr lang="ru-RU" b="1" dirty="0">
                <a:latin typeface="SL_Times New Roman" pitchFamily="18" charset="0"/>
              </a:rPr>
              <a:t>ул</a:t>
            </a:r>
            <a:r>
              <a:rPr lang="ru-RU" b="1" dirty="0" smtClean="0">
                <a:latin typeface="SL_Times New Roman" pitchFamily="18" charset="0"/>
              </a:rPr>
              <a:t>. КОМПЛЕКС </a:t>
            </a:r>
            <a:r>
              <a:rPr lang="ru-RU" b="1" dirty="0">
                <a:latin typeface="SL_Times New Roman" pitchFamily="18" charset="0"/>
              </a:rPr>
              <a:t>ЗДАНИЙ ЗЕМСКОЙ БОЛЬНИЦЫ</a:t>
            </a:r>
            <a:r>
              <a:rPr lang="ru-RU" b="1" dirty="0" smtClean="0">
                <a:latin typeface="SL_Times New Roman" pitchFamily="18" charset="0"/>
              </a:rPr>
              <a:t>, ГОСПИТАЛЯ</a:t>
            </a:r>
            <a:r>
              <a:rPr lang="ru-RU" b="1" dirty="0">
                <a:latin typeface="SL_Times New Roman" pitchFamily="18" charset="0"/>
              </a:rPr>
              <a:t>, 1914–1926 гг.(3 строения)</a:t>
            </a:r>
          </a:p>
        </p:txBody>
      </p:sp>
      <p:pic>
        <p:nvPicPr>
          <p:cNvPr id="10" name="Рисунок 9"/>
          <p:cNvPicPr/>
          <p:nvPr/>
        </p:nvPicPr>
        <p:blipFill rotWithShape="1">
          <a:blip r:embed="rId2"/>
          <a:srcRect t="2536"/>
          <a:stretch/>
        </p:blipFill>
        <p:spPr bwMode="auto">
          <a:xfrm>
            <a:off x="2411761" y="1268760"/>
            <a:ext cx="4320480" cy="2837530"/>
          </a:xfrm>
          <a:prstGeom prst="rect">
            <a:avLst/>
          </a:prstGeom>
          <a:ln>
            <a:noFill/>
          </a:ln>
          <a:effectLst>
            <a:softEdge rad="112500"/>
          </a:effectLst>
          <a:extLst>
            <a:ext uri="{53640926-AAD7-44D8-BBD7-CCE9431645EC}">
              <a14:shadowObscured xmlns:a14="http://schemas.microsoft.com/office/drawing/2010/main"/>
            </a:ext>
          </a:extLst>
        </p:spPr>
      </p:pic>
      <p:sp>
        <p:nvSpPr>
          <p:cNvPr id="4" name="Прямоугольник 3"/>
          <p:cNvSpPr/>
          <p:nvPr/>
        </p:nvSpPr>
        <p:spPr>
          <a:xfrm>
            <a:off x="143509" y="4000520"/>
            <a:ext cx="8856984" cy="2554545"/>
          </a:xfrm>
          <a:prstGeom prst="rect">
            <a:avLst/>
          </a:prstGeom>
        </p:spPr>
        <p:txBody>
          <a:bodyPr wrap="square">
            <a:spAutoFit/>
          </a:bodyPr>
          <a:lstStyle/>
          <a:p>
            <a:pPr algn="just"/>
            <a:r>
              <a:rPr lang="ru-RU" sz="1600" dirty="0">
                <a:latin typeface="Times New Roman" pitchFamily="18" charset="0"/>
                <a:cs typeface="Times New Roman" pitchFamily="18" charset="0"/>
              </a:rPr>
              <a:t>Главные корпуса больницы строились в1905–1914, строительство всего комплекса завершилось в 1926. В годы Великой </a:t>
            </a:r>
            <a:r>
              <a:rPr lang="ru-RU" sz="1600" dirty="0" smtClean="0">
                <a:latin typeface="Times New Roman" pitchFamily="18" charset="0"/>
                <a:cs typeface="Times New Roman" pitchFamily="18" charset="0"/>
              </a:rPr>
              <a:t>Отечественной войны </a:t>
            </a:r>
            <a:r>
              <a:rPr lang="ru-RU" sz="1600" dirty="0">
                <a:latin typeface="Times New Roman" pitchFamily="18" charset="0"/>
                <a:cs typeface="Times New Roman" pitchFamily="18" charset="0"/>
              </a:rPr>
              <a:t>здесь располагался эвакуационный госпиталь.</a:t>
            </a:r>
          </a:p>
          <a:p>
            <a:pPr algn="just"/>
            <a:r>
              <a:rPr lang="ru-RU" sz="1600" dirty="0">
                <a:latin typeface="Times New Roman" pitchFamily="18" charset="0"/>
                <a:cs typeface="Times New Roman" pitchFamily="18" charset="0"/>
              </a:rPr>
              <a:t>Комплекс состоял из 8 обособленных </a:t>
            </a:r>
            <a:r>
              <a:rPr lang="ru-RU" sz="1600" dirty="0" err="1">
                <a:latin typeface="Times New Roman" pitchFamily="18" charset="0"/>
                <a:cs typeface="Times New Roman" pitchFamily="18" charset="0"/>
              </a:rPr>
              <a:t>построекс</a:t>
            </a:r>
            <a:r>
              <a:rPr lang="ru-RU" sz="1600" dirty="0">
                <a:latin typeface="Times New Roman" pitchFamily="18" charset="0"/>
                <a:cs typeface="Times New Roman" pitchFamily="18" charset="0"/>
              </a:rPr>
              <a:t> ориентацией на главную аллею парка. Здания имели окна с лучковыми выступающими перемычками, подоконными полочками, гуртами </a:t>
            </a:r>
            <a:r>
              <a:rPr lang="ru-RU" sz="1600" dirty="0" err="1">
                <a:latin typeface="Times New Roman" pitchFamily="18" charset="0"/>
                <a:cs typeface="Times New Roman" pitchFamily="18" charset="0"/>
              </a:rPr>
              <a:t>икарнизами</a:t>
            </a:r>
            <a:r>
              <a:rPr lang="ru-RU" sz="1600" dirty="0">
                <a:latin typeface="Times New Roman" pitchFamily="18" charset="0"/>
                <a:cs typeface="Times New Roman" pitchFamily="18" charset="0"/>
              </a:rPr>
              <a:t> фигурной кладки. Главным сооружением являлся двухэтажный кирпичный корпус </a:t>
            </a:r>
            <a:r>
              <a:rPr lang="ru-RU" sz="1600" dirty="0" err="1">
                <a:latin typeface="Times New Roman" pitchFamily="18" charset="0"/>
                <a:cs typeface="Times New Roman" pitchFamily="18" charset="0"/>
              </a:rPr>
              <a:t>сослабо</a:t>
            </a:r>
            <a:r>
              <a:rPr lang="ru-RU" sz="1600" dirty="0">
                <a:latin typeface="Times New Roman" pitchFamily="18" charset="0"/>
                <a:cs typeface="Times New Roman" pitchFamily="18" charset="0"/>
              </a:rPr>
              <a:t> выраженным центральным ризалитом и аттиком. Этот и несколько других корпусов земской больницы полностью утрачены (разобраны </a:t>
            </a:r>
            <a:r>
              <a:rPr lang="ru-RU" sz="1600" dirty="0" err="1">
                <a:latin typeface="Times New Roman" pitchFamily="18" charset="0"/>
                <a:cs typeface="Times New Roman" pitchFamily="18" charset="0"/>
              </a:rPr>
              <a:t>накирпич</a:t>
            </a:r>
            <a:r>
              <a:rPr lang="ru-RU" sz="1600" dirty="0">
                <a:latin typeface="Times New Roman" pitchFamily="18" charset="0"/>
                <a:cs typeface="Times New Roman" pitchFamily="18" charset="0"/>
              </a:rPr>
              <a:t> до основания). Однако сохранилось </a:t>
            </a:r>
            <a:r>
              <a:rPr lang="ru-RU" sz="1600" dirty="0" err="1">
                <a:latin typeface="Times New Roman" pitchFamily="18" charset="0"/>
                <a:cs typeface="Times New Roman" pitchFamily="18" charset="0"/>
              </a:rPr>
              <a:t>триразновеликих</a:t>
            </a:r>
            <a:r>
              <a:rPr lang="ru-RU" sz="1600" dirty="0">
                <a:latin typeface="Times New Roman" pitchFamily="18" charset="0"/>
                <a:cs typeface="Times New Roman" pitchFamily="18" charset="0"/>
              </a:rPr>
              <a:t> одноэтажных кирпичных </a:t>
            </a:r>
            <a:r>
              <a:rPr lang="ru-RU" sz="1600" dirty="0" err="1">
                <a:latin typeface="Times New Roman" pitchFamily="18" charset="0"/>
                <a:cs typeface="Times New Roman" pitchFamily="18" charset="0"/>
              </a:rPr>
              <a:t>корпуса,два</a:t>
            </a:r>
            <a:r>
              <a:rPr lang="ru-RU" sz="1600" dirty="0">
                <a:latin typeface="Times New Roman" pitchFamily="18" charset="0"/>
                <a:cs typeface="Times New Roman" pitchFamily="18" charset="0"/>
              </a:rPr>
              <a:t> из которых используются по первоначальному назначению, а один ныне оказался за </a:t>
            </a:r>
            <a:r>
              <a:rPr lang="ru-RU" sz="1600" dirty="0" err="1">
                <a:latin typeface="Times New Roman" pitchFamily="18" charset="0"/>
                <a:cs typeface="Times New Roman" pitchFamily="18" charset="0"/>
              </a:rPr>
              <a:t>террито</a:t>
            </a:r>
            <a:endParaRPr lang="ru-RU" sz="1600" dirty="0">
              <a:latin typeface="Times New Roman" pitchFamily="18" charset="0"/>
              <a:cs typeface="Times New Roman" pitchFamily="18" charset="0"/>
            </a:endParaRPr>
          </a:p>
          <a:p>
            <a:pPr algn="just"/>
            <a:r>
              <a:rPr lang="ru-RU" sz="1600" dirty="0" err="1">
                <a:latin typeface="Times New Roman" pitchFamily="18" charset="0"/>
                <a:cs typeface="Times New Roman" pitchFamily="18" charset="0"/>
              </a:rPr>
              <a:t>рией</a:t>
            </a:r>
            <a:r>
              <a:rPr lang="ru-RU" sz="1600" dirty="0">
                <a:latin typeface="Times New Roman" pitchFamily="18" charset="0"/>
                <a:cs typeface="Times New Roman" pitchFamily="18" charset="0"/>
              </a:rPr>
              <a:t> больницы.</a:t>
            </a:r>
          </a:p>
        </p:txBody>
      </p:sp>
    </p:spTree>
    <p:extLst>
      <p:ext uri="{BB962C8B-B14F-4D97-AF65-F5344CB8AC3E}">
        <p14:creationId xmlns:p14="http://schemas.microsoft.com/office/powerpoint/2010/main" val="346282479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НЕДВИЖИМЫЕ ПАМЯТНИКИ  ИСТОРИИ И КУЛЬТУРЫ </a:t>
            </a:r>
          </a:p>
        </p:txBody>
      </p:sp>
      <p:sp>
        <p:nvSpPr>
          <p:cNvPr id="7" name="Прямоугольник 6"/>
          <p:cNvSpPr/>
          <p:nvPr/>
        </p:nvSpPr>
        <p:spPr>
          <a:xfrm>
            <a:off x="543456" y="737227"/>
            <a:ext cx="7857200" cy="369332"/>
          </a:xfrm>
          <a:prstGeom prst="rect">
            <a:avLst/>
          </a:prstGeom>
        </p:spPr>
        <p:txBody>
          <a:bodyPr wrap="square">
            <a:spAutoFit/>
          </a:bodyPr>
          <a:lstStyle/>
          <a:p>
            <a:pPr algn="ctr"/>
            <a:r>
              <a:rPr lang="ru-RU" b="1" dirty="0">
                <a:latin typeface="SL_Times New Roman" pitchFamily="18" charset="0"/>
              </a:rPr>
              <a:t>с</a:t>
            </a:r>
            <a:r>
              <a:rPr lang="ru-RU" b="1" dirty="0" smtClean="0">
                <a:latin typeface="SL_Times New Roman" pitchFamily="18" charset="0"/>
              </a:rPr>
              <a:t>. ТАКТАЛАЧУК </a:t>
            </a:r>
            <a:r>
              <a:rPr lang="ru-RU" b="1" dirty="0">
                <a:latin typeface="SL_Times New Roman" pitchFamily="18" charset="0"/>
              </a:rPr>
              <a:t>ЗДАНИЕ ЗЕМСКОЙ БОЛЬНИЦЫ, 1914 г.</a:t>
            </a:r>
          </a:p>
        </p:txBody>
      </p:sp>
      <p:sp>
        <p:nvSpPr>
          <p:cNvPr id="4" name="Прямоугольник 3"/>
          <p:cNvSpPr/>
          <p:nvPr/>
        </p:nvSpPr>
        <p:spPr>
          <a:xfrm>
            <a:off x="143509" y="4000520"/>
            <a:ext cx="8856984" cy="1569660"/>
          </a:xfrm>
          <a:prstGeom prst="rect">
            <a:avLst/>
          </a:prstGeom>
        </p:spPr>
        <p:txBody>
          <a:bodyPr wrap="square">
            <a:spAutoFit/>
          </a:bodyPr>
          <a:lstStyle/>
          <a:p>
            <a:pPr algn="just"/>
            <a:r>
              <a:rPr lang="ru-RU" sz="1600" dirty="0">
                <a:latin typeface="Times New Roman" pitchFamily="18" charset="0"/>
                <a:cs typeface="Times New Roman" pitchFamily="18" charset="0"/>
              </a:rPr>
              <a:t>Здание земской больницы построено в 1914 за пределами дер. </a:t>
            </a:r>
            <a:r>
              <a:rPr lang="ru-RU" sz="1600" dirty="0" err="1">
                <a:latin typeface="Times New Roman" pitchFamily="18" charset="0"/>
                <a:cs typeface="Times New Roman" pitchFamily="18" charset="0"/>
              </a:rPr>
              <a:t>Такталачук</a:t>
            </a:r>
            <a:r>
              <a:rPr lang="ru-RU" sz="1600" dirty="0">
                <a:latin typeface="Times New Roman" pitchFamily="18" charset="0"/>
                <a:cs typeface="Times New Roman" pitchFamily="18" charset="0"/>
              </a:rPr>
              <a:t>, близ соседней дер. </a:t>
            </a:r>
            <a:r>
              <a:rPr lang="ru-RU" sz="1600" dirty="0" err="1">
                <a:latin typeface="Times New Roman" pitchFamily="18" charset="0"/>
                <a:cs typeface="Times New Roman" pitchFamily="18" charset="0"/>
              </a:rPr>
              <a:t>Азметьево</a:t>
            </a:r>
            <a:r>
              <a:rPr lang="ru-RU" sz="1600" dirty="0">
                <a:latin typeface="Times New Roman" pitchFamily="18" charset="0"/>
                <a:cs typeface="Times New Roman" pitchFamily="18" charset="0"/>
              </a:rPr>
              <a:t>. Комплекс больницы состоял из нескольких краснокирпичных зданий, а также </a:t>
            </a:r>
            <a:r>
              <a:rPr lang="ru-RU" sz="1600" dirty="0" err="1">
                <a:latin typeface="Times New Roman" pitchFamily="18" charset="0"/>
                <a:cs typeface="Times New Roman" pitchFamily="18" charset="0"/>
              </a:rPr>
              <a:t>рядавспомогательных</a:t>
            </a:r>
            <a:r>
              <a:rPr lang="ru-RU" sz="1600" dirty="0">
                <a:latin typeface="Times New Roman" pitchFamily="18" charset="0"/>
                <a:cs typeface="Times New Roman" pitchFamily="18" charset="0"/>
              </a:rPr>
              <a:t> деревянных построек, </a:t>
            </a:r>
            <a:r>
              <a:rPr lang="ru-RU" sz="1600" dirty="0" err="1">
                <a:latin typeface="Times New Roman" pitchFamily="18" charset="0"/>
                <a:cs typeface="Times New Roman" pitchFamily="18" charset="0"/>
              </a:rPr>
              <a:t>которыепоявились</a:t>
            </a:r>
            <a:r>
              <a:rPr lang="ru-RU" sz="1600" dirty="0">
                <a:latin typeface="Times New Roman" pitchFamily="18" charset="0"/>
                <a:cs typeface="Times New Roman" pitchFamily="18" charset="0"/>
              </a:rPr>
              <a:t> в 1920е. В 1943–1944 в бывшей земской больнице размещался </a:t>
            </a:r>
            <a:r>
              <a:rPr lang="ru-RU" sz="1600" dirty="0" err="1">
                <a:latin typeface="Times New Roman" pitchFamily="18" charset="0"/>
                <a:cs typeface="Times New Roman" pitchFamily="18" charset="0"/>
              </a:rPr>
              <a:t>эвакогоспиталь.Один</a:t>
            </a:r>
            <a:r>
              <a:rPr lang="ru-RU" sz="1600" dirty="0">
                <a:latin typeface="Times New Roman" pitchFamily="18" charset="0"/>
                <a:cs typeface="Times New Roman" pitchFamily="18" charset="0"/>
              </a:rPr>
              <a:t> из корпусов капитально перестроен в1969. Из построек нач. 20 в. сохранился </a:t>
            </a:r>
            <a:r>
              <a:rPr lang="ru-RU" sz="1600" dirty="0" err="1">
                <a:latin typeface="Times New Roman" pitchFamily="18" charset="0"/>
                <a:cs typeface="Times New Roman" pitchFamily="18" charset="0"/>
              </a:rPr>
              <a:t>Гобразный</a:t>
            </a:r>
            <a:r>
              <a:rPr lang="ru-RU" sz="1600" dirty="0">
                <a:latin typeface="Times New Roman" pitchFamily="18" charset="0"/>
                <a:cs typeface="Times New Roman" pitchFamily="18" charset="0"/>
              </a:rPr>
              <a:t> корпус, особенностью которого является разная</a:t>
            </a:r>
          </a:p>
          <a:p>
            <a:pPr algn="just"/>
            <a:r>
              <a:rPr lang="ru-RU" sz="1600" dirty="0">
                <a:latin typeface="Times New Roman" pitchFamily="18" charset="0"/>
                <a:cs typeface="Times New Roman" pitchFamily="18" charset="0"/>
              </a:rPr>
              <a:t>ширина окон на </a:t>
            </a:r>
            <a:r>
              <a:rPr lang="ru-RU" sz="1600" dirty="0" err="1">
                <a:latin typeface="Times New Roman" pitchFamily="18" charset="0"/>
                <a:cs typeface="Times New Roman" pitchFamily="18" charset="0"/>
              </a:rPr>
              <a:t>протяженном</a:t>
            </a:r>
            <a:r>
              <a:rPr lang="ru-RU" sz="1600" dirty="0">
                <a:latin typeface="Times New Roman" pitchFamily="18" charset="0"/>
                <a:cs typeface="Times New Roman" pitchFamily="18" charset="0"/>
              </a:rPr>
              <a:t> фасаде. </a:t>
            </a:r>
          </a:p>
        </p:txBody>
      </p:sp>
      <p:pic>
        <p:nvPicPr>
          <p:cNvPr id="6" name="Рисунок 5"/>
          <p:cNvPicPr/>
          <p:nvPr/>
        </p:nvPicPr>
        <p:blipFill>
          <a:blip r:embed="rId2"/>
          <a:stretch>
            <a:fillRect/>
          </a:stretch>
        </p:blipFill>
        <p:spPr>
          <a:xfrm>
            <a:off x="467544" y="1106559"/>
            <a:ext cx="3724275" cy="2592288"/>
          </a:xfrm>
          <a:prstGeom prst="rect">
            <a:avLst/>
          </a:prstGeom>
          <a:ln>
            <a:noFill/>
          </a:ln>
          <a:effectLst>
            <a:softEdge rad="112500"/>
          </a:effectLst>
        </p:spPr>
      </p:pic>
      <p:pic>
        <p:nvPicPr>
          <p:cNvPr id="8" name="Рисунок 7"/>
          <p:cNvPicPr/>
          <p:nvPr/>
        </p:nvPicPr>
        <p:blipFill>
          <a:blip r:embed="rId3"/>
          <a:stretch>
            <a:fillRect/>
          </a:stretch>
        </p:blipFill>
        <p:spPr>
          <a:xfrm>
            <a:off x="4728249" y="1435819"/>
            <a:ext cx="3672407" cy="2258170"/>
          </a:xfrm>
          <a:prstGeom prst="rect">
            <a:avLst/>
          </a:prstGeom>
          <a:ln>
            <a:noFill/>
          </a:ln>
          <a:effectLst>
            <a:softEdge rad="112500"/>
          </a:effectLst>
        </p:spPr>
      </p:pic>
    </p:spTree>
    <p:extLst>
      <p:ext uri="{BB962C8B-B14F-4D97-AF65-F5344CB8AC3E}">
        <p14:creationId xmlns:p14="http://schemas.microsoft.com/office/powerpoint/2010/main" val="92244154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НЕДВИЖИМЫЕ ПАМЯТНИКИ  ИСТОРИИ И КУЛЬТУРЫ </a:t>
            </a:r>
          </a:p>
        </p:txBody>
      </p:sp>
      <p:sp>
        <p:nvSpPr>
          <p:cNvPr id="7" name="Прямоугольник 6"/>
          <p:cNvSpPr/>
          <p:nvPr/>
        </p:nvSpPr>
        <p:spPr>
          <a:xfrm>
            <a:off x="323529" y="737227"/>
            <a:ext cx="8676964" cy="923330"/>
          </a:xfrm>
          <a:prstGeom prst="rect">
            <a:avLst/>
          </a:prstGeom>
        </p:spPr>
        <p:txBody>
          <a:bodyPr wrap="square">
            <a:spAutoFit/>
          </a:bodyPr>
          <a:lstStyle/>
          <a:p>
            <a:pPr algn="ctr"/>
            <a:r>
              <a:rPr lang="ru-RU" b="1" dirty="0">
                <a:latin typeface="SL_Times New Roman" pitchFamily="18" charset="0"/>
              </a:rPr>
              <a:t>с</a:t>
            </a:r>
            <a:r>
              <a:rPr lang="ru-RU" b="1" dirty="0" smtClean="0">
                <a:latin typeface="SL_Times New Roman" pitchFamily="18" charset="0"/>
              </a:rPr>
              <a:t>. ТАКТАЛАЧУК</a:t>
            </a:r>
            <a:endParaRPr lang="ru-RU" b="1" dirty="0">
              <a:latin typeface="SL_Times New Roman" pitchFamily="18" charset="0"/>
            </a:endParaRPr>
          </a:p>
          <a:p>
            <a:pPr algn="ctr"/>
            <a:r>
              <a:rPr lang="ru-RU" b="1" dirty="0">
                <a:latin typeface="SL_Times New Roman" pitchFamily="18" charset="0"/>
              </a:rPr>
              <a:t>На территории участковой </a:t>
            </a:r>
            <a:r>
              <a:rPr lang="ru-RU" b="1" dirty="0" smtClean="0">
                <a:latin typeface="SL_Times New Roman" pitchFamily="18" charset="0"/>
              </a:rPr>
              <a:t>больницы МОГИЛА </a:t>
            </a:r>
            <a:r>
              <a:rPr lang="ru-RU" b="1" dirty="0">
                <a:latin typeface="SL_Times New Roman" pitchFamily="18" charset="0"/>
              </a:rPr>
              <a:t>С.И. ФАЙЗУЛЛИНА — УЧИТЕЛЯ</a:t>
            </a:r>
            <a:r>
              <a:rPr lang="ru-RU" b="1" dirty="0" smtClean="0">
                <a:latin typeface="SL_Times New Roman" pitchFamily="18" charset="0"/>
              </a:rPr>
              <a:t>, ПОГИБШЕГО </a:t>
            </a:r>
            <a:r>
              <a:rPr lang="ru-RU" b="1" dirty="0">
                <a:latin typeface="SL_Times New Roman" pitchFamily="18" charset="0"/>
              </a:rPr>
              <a:t>ВО ВРЕМЯ «</a:t>
            </a:r>
            <a:r>
              <a:rPr lang="ru-RU" b="1" dirty="0" smtClean="0">
                <a:latin typeface="SL_Times New Roman" pitchFamily="18" charset="0"/>
              </a:rPr>
              <a:t>ВИЛОЧНОГО ВОССТАНИЯ»,  1919 </a:t>
            </a:r>
            <a:r>
              <a:rPr lang="ru-RU" b="1" dirty="0">
                <a:latin typeface="SL_Times New Roman" pitchFamily="18" charset="0"/>
              </a:rPr>
              <a:t>г.</a:t>
            </a:r>
          </a:p>
        </p:txBody>
      </p:sp>
      <p:sp>
        <p:nvSpPr>
          <p:cNvPr id="4" name="Прямоугольник 3"/>
          <p:cNvSpPr/>
          <p:nvPr/>
        </p:nvSpPr>
        <p:spPr>
          <a:xfrm>
            <a:off x="143509" y="4221088"/>
            <a:ext cx="8856984" cy="2246769"/>
          </a:xfrm>
          <a:prstGeom prst="rect">
            <a:avLst/>
          </a:prstGeom>
        </p:spPr>
        <p:txBody>
          <a:bodyPr wrap="square">
            <a:spAutoFit/>
          </a:bodyPr>
          <a:lstStyle/>
          <a:p>
            <a:pPr algn="just"/>
            <a:r>
              <a:rPr lang="ru-RU" sz="1400" dirty="0" err="1">
                <a:latin typeface="Times New Roman" pitchFamily="18" charset="0"/>
                <a:cs typeface="Times New Roman" pitchFamily="18" charset="0"/>
              </a:rPr>
              <a:t>Садык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Ибрагимович</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Файзуллин</a:t>
            </a:r>
            <a:r>
              <a:rPr lang="ru-RU" sz="1400" dirty="0">
                <a:latin typeface="Times New Roman" pitchFamily="18" charset="0"/>
                <a:cs typeface="Times New Roman" pitchFamily="18" charset="0"/>
              </a:rPr>
              <a:t> — </a:t>
            </a:r>
            <a:r>
              <a:rPr lang="ru-RU" sz="1400" dirty="0" smtClean="0">
                <a:latin typeface="Times New Roman" pitchFamily="18" charset="0"/>
                <a:cs typeface="Times New Roman" pitchFamily="18" charset="0"/>
              </a:rPr>
              <a:t>учитель </a:t>
            </a:r>
            <a:r>
              <a:rPr lang="ru-RU" sz="1400" dirty="0" err="1" smtClean="0">
                <a:latin typeface="Times New Roman" pitchFamily="18" charset="0"/>
                <a:cs typeface="Times New Roman" pitchFamily="18" charset="0"/>
              </a:rPr>
              <a:t>Такталачукской</a:t>
            </a:r>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начальной школы. Во время крестьянского выступления в ноябре, декабре 1919(известного позднее как Вилочное восстание), он в числе представителей советской власти, </a:t>
            </a:r>
            <a:r>
              <a:rPr lang="ru-RU" sz="1400" dirty="0" smtClean="0">
                <a:latin typeface="Times New Roman" pitchFamily="18" charset="0"/>
                <a:cs typeface="Times New Roman" pitchFamily="18" charset="0"/>
              </a:rPr>
              <a:t>сельских активистов</a:t>
            </a:r>
            <a:r>
              <a:rPr lang="ru-RU" sz="1400" dirty="0">
                <a:latin typeface="Times New Roman" pitchFamily="18" charset="0"/>
                <a:cs typeface="Times New Roman" pitchFamily="18" charset="0"/>
              </a:rPr>
              <a:t>, красноармейцев был схвачен и </a:t>
            </a:r>
            <a:r>
              <a:rPr lang="ru-RU" sz="1400" dirty="0" smtClean="0">
                <a:latin typeface="Times New Roman" pitchFamily="18" charset="0"/>
                <a:cs typeface="Times New Roman" pitchFamily="18" charset="0"/>
              </a:rPr>
              <a:t>убит взбунтовавшимися </a:t>
            </a:r>
            <a:r>
              <a:rPr lang="ru-RU" sz="1400" dirty="0">
                <a:latin typeface="Times New Roman" pitchFamily="18" charset="0"/>
                <a:cs typeface="Times New Roman" pitchFamily="18" charset="0"/>
              </a:rPr>
              <a:t>крестьянами волости</a:t>
            </a:r>
            <a:r>
              <a:rPr lang="ru-RU" sz="1400" dirty="0" smtClean="0">
                <a:latin typeface="Times New Roman" pitchFamily="18" charset="0"/>
                <a:cs typeface="Times New Roman" pitchFamily="18" charset="0"/>
              </a:rPr>
              <a:t>. В </a:t>
            </a:r>
            <a:r>
              <a:rPr lang="ru-RU" sz="1400" dirty="0">
                <a:latin typeface="Times New Roman" pitchFamily="18" charset="0"/>
                <a:cs typeface="Times New Roman" pitchFamily="18" charset="0"/>
              </a:rPr>
              <a:t>«Своде памятников истории и культуры. Республика Татарстан, ч. 1. Административные районы» отмечено: «Могила С.И. </a:t>
            </a:r>
            <a:r>
              <a:rPr lang="ru-RU" sz="1400" dirty="0" err="1">
                <a:latin typeface="Times New Roman" pitchFamily="18" charset="0"/>
                <a:cs typeface="Times New Roman" pitchFamily="18" charset="0"/>
              </a:rPr>
              <a:t>Файзуллина</a:t>
            </a: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находится </a:t>
            </a:r>
            <a:r>
              <a:rPr lang="ru-RU" sz="1400" dirty="0">
                <a:latin typeface="Times New Roman" pitchFamily="18" charset="0"/>
                <a:cs typeface="Times New Roman" pitchFamily="18" charset="0"/>
              </a:rPr>
              <a:t>на территории </a:t>
            </a:r>
            <a:r>
              <a:rPr lang="ru-RU" sz="1400" dirty="0" err="1">
                <a:latin typeface="Times New Roman" pitchFamily="18" charset="0"/>
                <a:cs typeface="Times New Roman" pitchFamily="18" charset="0"/>
              </a:rPr>
              <a:t>Такталачукской</a:t>
            </a: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участковой больницы</a:t>
            </a:r>
            <a:r>
              <a:rPr lang="ru-RU" sz="1400" dirty="0">
                <a:latin typeface="Times New Roman" pitchFamily="18" charset="0"/>
                <a:cs typeface="Times New Roman" pitchFamily="18" charset="0"/>
              </a:rPr>
              <a:t>. В 1984 на могиле установлен обелиск</a:t>
            </a:r>
            <a:r>
              <a:rPr lang="ru-RU" sz="1400" dirty="0" smtClean="0">
                <a:latin typeface="Times New Roman" pitchFamily="18" charset="0"/>
                <a:cs typeface="Times New Roman" pitchFamily="18" charset="0"/>
              </a:rPr>
              <a:t>». По </a:t>
            </a:r>
            <a:r>
              <a:rPr lang="ru-RU" sz="1400" dirty="0">
                <a:latin typeface="Times New Roman" pitchFamily="18" charset="0"/>
                <a:cs typeface="Times New Roman" pitchFamily="18" charset="0"/>
              </a:rPr>
              <a:t>сообщению работников участковой </a:t>
            </a:r>
            <a:r>
              <a:rPr lang="ru-RU" sz="1400" dirty="0" smtClean="0">
                <a:latin typeface="Times New Roman" pitchFamily="18" charset="0"/>
                <a:cs typeface="Times New Roman" pitchFamily="18" charset="0"/>
              </a:rPr>
              <a:t>больницы</a:t>
            </a:r>
            <a:r>
              <a:rPr lang="ru-RU" sz="1400" dirty="0">
                <a:latin typeface="Times New Roman" pitchFamily="18" charset="0"/>
                <a:cs typeface="Times New Roman" pitchFamily="18" charset="0"/>
              </a:rPr>
              <a:t>, в 1984 парторг лечебной организации </a:t>
            </a:r>
            <a:r>
              <a:rPr lang="ru-RU" sz="1400" dirty="0" smtClean="0">
                <a:latin typeface="Times New Roman" pitchFamily="18" charset="0"/>
                <a:cs typeface="Times New Roman" pitchFamily="18" charset="0"/>
              </a:rPr>
              <a:t>купил стандартный </a:t>
            </a:r>
            <a:r>
              <a:rPr lang="ru-RU" sz="1400" dirty="0">
                <a:latin typeface="Times New Roman" pitchFamily="18" charset="0"/>
                <a:cs typeface="Times New Roman" pitchFamily="18" charset="0"/>
              </a:rPr>
              <a:t>металлический надгробный памятник в виде обелиска и предложил установить </a:t>
            </a:r>
            <a:r>
              <a:rPr lang="ru-RU" sz="1400" dirty="0" smtClean="0">
                <a:latin typeface="Times New Roman" pitchFamily="18" charset="0"/>
                <a:cs typeface="Times New Roman" pitchFamily="18" charset="0"/>
              </a:rPr>
              <a:t>в «подходящем </a:t>
            </a:r>
            <a:r>
              <a:rPr lang="ru-RU" sz="1400" dirty="0">
                <a:latin typeface="Times New Roman" pitchFamily="18" charset="0"/>
                <a:cs typeface="Times New Roman" pitchFamily="18" charset="0"/>
              </a:rPr>
              <a:t>месте». Т.к. точное место гибели учителя </a:t>
            </a:r>
            <a:r>
              <a:rPr lang="ru-RU" sz="1400" dirty="0" err="1">
                <a:latin typeface="Times New Roman" pitchFamily="18" charset="0"/>
                <a:cs typeface="Times New Roman" pitchFamily="18" charset="0"/>
              </a:rPr>
              <a:t>Файзуллина</a:t>
            </a:r>
            <a:r>
              <a:rPr lang="ru-RU" sz="1400" dirty="0">
                <a:latin typeface="Times New Roman" pitchFamily="18" charset="0"/>
                <a:cs typeface="Times New Roman" pitchFamily="18" charset="0"/>
              </a:rPr>
              <a:t> забылось, работники произвольно выбрали место для установки памятника в </a:t>
            </a:r>
            <a:r>
              <a:rPr lang="ru-RU" sz="1400" dirty="0" smtClean="0">
                <a:latin typeface="Times New Roman" pitchFamily="18" charset="0"/>
                <a:cs typeface="Times New Roman" pitchFamily="18" charset="0"/>
              </a:rPr>
              <a:t>начале </a:t>
            </a:r>
            <a:r>
              <a:rPr lang="ru-RU" sz="1400" dirty="0">
                <a:latin typeface="Times New Roman" pitchFamily="18" charset="0"/>
                <a:cs typeface="Times New Roman" pitchFamily="18" charset="0"/>
              </a:rPr>
              <a:t>берегового склона. Железный обелиск с тех </a:t>
            </a:r>
            <a:r>
              <a:rPr lang="ru-RU" sz="1400" dirty="0" err="1">
                <a:latin typeface="Times New Roman" pitchFamily="18" charset="0"/>
                <a:cs typeface="Times New Roman" pitchFamily="18" charset="0"/>
              </a:rPr>
              <a:t>поростается</a:t>
            </a:r>
            <a:r>
              <a:rPr lang="ru-RU" sz="1400" dirty="0">
                <a:latin typeface="Times New Roman" pitchFamily="18" charset="0"/>
                <a:cs typeface="Times New Roman" pitchFamily="18" charset="0"/>
              </a:rPr>
              <a:t> на том же месте, его периодически подкрашивают, летом вокруг выкашивают траву.</a:t>
            </a:r>
          </a:p>
        </p:txBody>
      </p:sp>
      <p:pic>
        <p:nvPicPr>
          <p:cNvPr id="9" name="Рисунок 8"/>
          <p:cNvPicPr/>
          <p:nvPr/>
        </p:nvPicPr>
        <p:blipFill>
          <a:blip r:embed="rId2"/>
          <a:stretch>
            <a:fillRect/>
          </a:stretch>
        </p:blipFill>
        <p:spPr>
          <a:xfrm>
            <a:off x="2195736" y="1600650"/>
            <a:ext cx="4320479" cy="2476422"/>
          </a:xfrm>
          <a:prstGeom prst="rect">
            <a:avLst/>
          </a:prstGeom>
          <a:ln>
            <a:noFill/>
          </a:ln>
          <a:effectLst>
            <a:softEdge rad="112500"/>
          </a:effectLst>
        </p:spPr>
      </p:pic>
    </p:spTree>
    <p:extLst>
      <p:ext uri="{BB962C8B-B14F-4D97-AF65-F5344CB8AC3E}">
        <p14:creationId xmlns:p14="http://schemas.microsoft.com/office/powerpoint/2010/main" val="426694342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НЕДВИЖИМЫЕ ПАМЯТНИКИ  ИСТОРИИ И КУЛЬТУРЫ </a:t>
            </a:r>
          </a:p>
        </p:txBody>
      </p:sp>
      <p:sp>
        <p:nvSpPr>
          <p:cNvPr id="7" name="Прямоугольник 6"/>
          <p:cNvSpPr/>
          <p:nvPr/>
        </p:nvSpPr>
        <p:spPr>
          <a:xfrm>
            <a:off x="1295637" y="737227"/>
            <a:ext cx="6552728" cy="646331"/>
          </a:xfrm>
          <a:prstGeom prst="rect">
            <a:avLst/>
          </a:prstGeom>
        </p:spPr>
        <p:txBody>
          <a:bodyPr wrap="square">
            <a:spAutoFit/>
          </a:bodyPr>
          <a:lstStyle/>
          <a:p>
            <a:pPr algn="ctr"/>
            <a:r>
              <a:rPr lang="ru-RU" b="1" dirty="0" smtClean="0">
                <a:latin typeface="Times New Roman" pitchFamily="18" charset="0"/>
                <a:cs typeface="Times New Roman" pitchFamily="18" charset="0"/>
              </a:rPr>
              <a:t>с. ЧУРАКАЕВО</a:t>
            </a:r>
            <a:endParaRPr lang="ru-RU" b="1" dirty="0">
              <a:latin typeface="Times New Roman" pitchFamily="18" charset="0"/>
              <a:cs typeface="Times New Roman" pitchFamily="18" charset="0"/>
            </a:endParaRPr>
          </a:p>
          <a:p>
            <a:pPr algn="ctr"/>
            <a:r>
              <a:rPr lang="ru-RU" b="1" dirty="0">
                <a:latin typeface="Times New Roman" pitchFamily="18" charset="0"/>
                <a:cs typeface="Times New Roman" pitchFamily="18" charset="0"/>
              </a:rPr>
              <a:t>ТОРГОВАЯ ЛАВКА, кон. XIX в</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p:txBody>
      </p:sp>
      <p:sp>
        <p:nvSpPr>
          <p:cNvPr id="4" name="Прямоугольник 3"/>
          <p:cNvSpPr/>
          <p:nvPr/>
        </p:nvSpPr>
        <p:spPr>
          <a:xfrm>
            <a:off x="557554" y="4474567"/>
            <a:ext cx="8262918" cy="1200329"/>
          </a:xfrm>
          <a:prstGeom prst="rect">
            <a:avLst/>
          </a:prstGeom>
        </p:spPr>
        <p:txBody>
          <a:bodyPr wrap="square">
            <a:spAutoFit/>
          </a:bodyPr>
          <a:lstStyle/>
          <a:p>
            <a:pPr algn="ctr"/>
            <a:r>
              <a:rPr lang="ru-RU" dirty="0">
                <a:latin typeface="Times New Roman" pitchFamily="18" charset="0"/>
                <a:cs typeface="Times New Roman" pitchFamily="18" charset="0"/>
              </a:rPr>
              <a:t>По сведениям местных жителей, каменная лавка с вытянутым внутрь двора кирпичным помещением принадлежала в старину местному </a:t>
            </a:r>
            <a:r>
              <a:rPr lang="ru-RU" dirty="0" smtClean="0">
                <a:latin typeface="Times New Roman" pitchFamily="18" charset="0"/>
                <a:cs typeface="Times New Roman" pitchFamily="18" charset="0"/>
              </a:rPr>
              <a:t>богачу </a:t>
            </a:r>
            <a:r>
              <a:rPr lang="ru-RU" dirty="0" err="1" smtClean="0">
                <a:latin typeface="Times New Roman" pitchFamily="18" charset="0"/>
                <a:cs typeface="Times New Roman" pitchFamily="18" charset="0"/>
              </a:rPr>
              <a:t>Фаттах</a:t>
            </a:r>
            <a:r>
              <a:rPr lang="ru-RU" dirty="0" smtClean="0">
                <a:latin typeface="Times New Roman" pitchFamily="18" charset="0"/>
                <a:cs typeface="Times New Roman" pitchFamily="18" charset="0"/>
              </a:rPr>
              <a:t> баю</a:t>
            </a:r>
            <a:r>
              <a:rPr lang="ru-RU" dirty="0">
                <a:latin typeface="Times New Roman" pitchFamily="18" charset="0"/>
                <a:cs typeface="Times New Roman" pitchFamily="18" charset="0"/>
              </a:rPr>
              <a:t>. В настоящее время в частной собственности. Фасад </a:t>
            </a:r>
            <a:r>
              <a:rPr lang="ru-RU" dirty="0" err="1">
                <a:latin typeface="Times New Roman" pitchFamily="18" charset="0"/>
                <a:cs typeface="Times New Roman" pitchFamily="18" charset="0"/>
              </a:rPr>
              <a:t>искажен</a:t>
            </a:r>
            <a:r>
              <a:rPr lang="ru-RU" dirty="0">
                <a:latin typeface="Times New Roman" pitchFamily="18" charset="0"/>
                <a:cs typeface="Times New Roman" pitchFamily="18" charset="0"/>
              </a:rPr>
              <a:t> пробитым </a:t>
            </a:r>
            <a:r>
              <a:rPr lang="ru-RU" dirty="0" err="1">
                <a:latin typeface="Times New Roman" pitchFamily="18" charset="0"/>
                <a:cs typeface="Times New Roman" pitchFamily="18" charset="0"/>
              </a:rPr>
              <a:t>проемом</a:t>
            </a:r>
            <a:r>
              <a:rPr lang="ru-RU" dirty="0">
                <a:latin typeface="Times New Roman" pitchFamily="18" charset="0"/>
                <a:cs typeface="Times New Roman" pitchFamily="18" charset="0"/>
              </a:rPr>
              <a:t> с</a:t>
            </a:r>
          </a:p>
          <a:p>
            <a:pPr algn="ctr"/>
            <a:r>
              <a:rPr lang="ru-RU" dirty="0">
                <a:latin typeface="Times New Roman" pitchFamily="18" charset="0"/>
                <a:cs typeface="Times New Roman" pitchFamily="18" charset="0"/>
              </a:rPr>
              <a:t>гаражной дверью.</a:t>
            </a:r>
          </a:p>
        </p:txBody>
      </p:sp>
      <p:pic>
        <p:nvPicPr>
          <p:cNvPr id="9" name="Рисунок 8"/>
          <p:cNvPicPr/>
          <p:nvPr/>
        </p:nvPicPr>
        <p:blipFill rotWithShape="1">
          <a:blip r:embed="rId2"/>
          <a:srcRect l="4584" t="20868" r="2941" b="3144"/>
          <a:stretch/>
        </p:blipFill>
        <p:spPr>
          <a:xfrm>
            <a:off x="2195736" y="1484784"/>
            <a:ext cx="4176464" cy="2880320"/>
          </a:xfrm>
          <a:prstGeom prst="rect">
            <a:avLst/>
          </a:prstGeom>
          <a:ln>
            <a:noFill/>
          </a:ln>
          <a:effectLst>
            <a:softEdge rad="112500"/>
          </a:effectLst>
        </p:spPr>
      </p:pic>
    </p:spTree>
    <p:extLst>
      <p:ext uri="{BB962C8B-B14F-4D97-AF65-F5344CB8AC3E}">
        <p14:creationId xmlns:p14="http://schemas.microsoft.com/office/powerpoint/2010/main" val="218517650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p:nvPr/>
        </p:nvPicPr>
        <p:blipFill>
          <a:blip r:embed="rId2"/>
          <a:stretch>
            <a:fillRect/>
          </a:stretch>
        </p:blipFill>
        <p:spPr>
          <a:xfrm>
            <a:off x="3131840" y="2355767"/>
            <a:ext cx="3149315" cy="2441386"/>
          </a:xfrm>
          <a:prstGeom prst="rect">
            <a:avLst/>
          </a:prstGeom>
          <a:ln>
            <a:noFill/>
          </a:ln>
          <a:effectLst>
            <a:softEdge rad="112500"/>
          </a:effectLst>
        </p:spPr>
      </p:pic>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НЕДВИЖИМЫЕ ПАМЯТНИКИ  ИСТОРИИ И КУЛЬТУРЫ </a:t>
            </a:r>
          </a:p>
        </p:txBody>
      </p:sp>
      <p:sp>
        <p:nvSpPr>
          <p:cNvPr id="7" name="Прямоугольник 6"/>
          <p:cNvSpPr/>
          <p:nvPr/>
        </p:nvSpPr>
        <p:spPr>
          <a:xfrm>
            <a:off x="543456" y="737227"/>
            <a:ext cx="7857200" cy="369332"/>
          </a:xfrm>
          <a:prstGeom prst="rect">
            <a:avLst/>
          </a:prstGeom>
        </p:spPr>
        <p:txBody>
          <a:bodyPr wrap="square">
            <a:spAutoFit/>
          </a:bodyPr>
          <a:lstStyle/>
          <a:p>
            <a:pPr algn="ctr"/>
            <a:r>
              <a:rPr lang="ru-RU" b="1" dirty="0">
                <a:latin typeface="SL_Times New Roman" pitchFamily="18" charset="0"/>
              </a:rPr>
              <a:t>с. АНЯКОВО, Шаймиева ул., </a:t>
            </a:r>
            <a:r>
              <a:rPr lang="ru-RU" b="1" dirty="0" smtClean="0">
                <a:latin typeface="SL_Times New Roman" pitchFamily="18" charset="0"/>
              </a:rPr>
              <a:t>10 ДОМ-МУЗЕЙ </a:t>
            </a:r>
            <a:r>
              <a:rPr lang="ru-RU" b="1" dirty="0">
                <a:latin typeface="SL_Times New Roman" pitchFamily="18" charset="0"/>
              </a:rPr>
              <a:t>ШАРИПА ШАЙМИЕВА</a:t>
            </a:r>
          </a:p>
        </p:txBody>
      </p:sp>
      <p:sp>
        <p:nvSpPr>
          <p:cNvPr id="4" name="Прямоугольник 3"/>
          <p:cNvSpPr/>
          <p:nvPr/>
        </p:nvSpPr>
        <p:spPr>
          <a:xfrm>
            <a:off x="43564" y="4653136"/>
            <a:ext cx="8992932" cy="2062103"/>
          </a:xfrm>
          <a:prstGeom prst="rect">
            <a:avLst/>
          </a:prstGeom>
        </p:spPr>
        <p:txBody>
          <a:bodyPr wrap="square">
            <a:spAutoFit/>
          </a:bodyPr>
          <a:lstStyle/>
          <a:p>
            <a:pPr algn="ctr"/>
            <a:r>
              <a:rPr lang="ru-RU" sz="1600" dirty="0" err="1">
                <a:latin typeface="Times New Roman" pitchFamily="18" charset="0"/>
                <a:cs typeface="Times New Roman" pitchFamily="18" charset="0"/>
              </a:rPr>
              <a:t>Аняково</a:t>
            </a:r>
            <a:r>
              <a:rPr lang="ru-RU" sz="1600" dirty="0">
                <a:latin typeface="Times New Roman" pitchFamily="18" charset="0"/>
                <a:cs typeface="Times New Roman" pitchFamily="18" charset="0"/>
              </a:rPr>
              <a:t> — поселение </a:t>
            </a:r>
            <a:r>
              <a:rPr lang="ru-RU" sz="1600" dirty="0" err="1">
                <a:latin typeface="Times New Roman" pitchFamily="18" charset="0"/>
                <a:cs typeface="Times New Roman" pitchFamily="18" charset="0"/>
              </a:rPr>
              <a:t>тептярей</a:t>
            </a:r>
            <a:r>
              <a:rPr lang="ru-RU" sz="1600" dirty="0">
                <a:latin typeface="Times New Roman" pitchFamily="18" charset="0"/>
                <a:cs typeface="Times New Roman" pitchFamily="18" charset="0"/>
              </a:rPr>
              <a:t> и башкир </a:t>
            </a:r>
            <a:r>
              <a:rPr lang="ru-RU" sz="1600" dirty="0" err="1">
                <a:latin typeface="Times New Roman" pitchFamily="18" charset="0"/>
                <a:cs typeface="Times New Roman" pitchFamily="18" charset="0"/>
              </a:rPr>
              <a:t>Мушугинской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тюбы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Булярской</a:t>
            </a:r>
            <a:r>
              <a:rPr lang="ru-RU" sz="1600" dirty="0">
                <a:latin typeface="Times New Roman" pitchFamily="18" charset="0"/>
                <a:cs typeface="Times New Roman" pitchFamily="18" charset="0"/>
              </a:rPr>
              <a:t> волости (с 1866 </a:t>
            </a:r>
            <a:r>
              <a:rPr lang="ru-RU" sz="1600" dirty="0" err="1">
                <a:latin typeface="Times New Roman" pitchFamily="18" charset="0"/>
                <a:cs typeface="Times New Roman" pitchFamily="18" charset="0"/>
              </a:rPr>
              <a:t>Поисевской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Тептяри</a:t>
            </a:r>
            <a:r>
              <a:rPr lang="ru-RU" sz="1600" dirty="0">
                <a:latin typeface="Times New Roman" pitchFamily="18" charset="0"/>
                <a:cs typeface="Times New Roman" pitchFamily="18" charset="0"/>
              </a:rPr>
              <a:t> пользовались </a:t>
            </a:r>
            <a:r>
              <a:rPr lang="ru-RU" sz="1600" dirty="0" smtClean="0">
                <a:latin typeface="Times New Roman" pitchFamily="18" charset="0"/>
                <a:cs typeface="Times New Roman" pitchFamily="18" charset="0"/>
              </a:rPr>
              <a:t>башкирской </a:t>
            </a:r>
            <a:r>
              <a:rPr lang="ru-RU" sz="1600" dirty="0" err="1" smtClean="0">
                <a:latin typeface="Times New Roman" pitchFamily="18" charset="0"/>
                <a:cs typeface="Times New Roman" pitchFamily="18" charset="0"/>
              </a:rPr>
              <a:t>землей</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с 1701. Имевший </a:t>
            </a:r>
            <a:r>
              <a:rPr lang="ru-RU" sz="1600" dirty="0" err="1" smtClean="0">
                <a:latin typeface="Times New Roman" pitchFamily="18" charset="0"/>
                <a:cs typeface="Times New Roman" pitchFamily="18" charset="0"/>
              </a:rPr>
              <a:t>тептярско</a:t>
            </a:r>
            <a:r>
              <a:rPr lang="ru-RU" sz="1600" dirty="0" smtClean="0">
                <a:latin typeface="Times New Roman" pitchFamily="18" charset="0"/>
                <a:cs typeface="Times New Roman" pitchFamily="18" charset="0"/>
              </a:rPr>
              <a:t> татарские корни </a:t>
            </a:r>
            <a:r>
              <a:rPr lang="ru-RU" sz="1600" dirty="0">
                <a:latin typeface="Times New Roman" pitchFamily="18" charset="0"/>
                <a:cs typeface="Times New Roman" pitchFamily="18" charset="0"/>
              </a:rPr>
              <a:t>крестьянин Шаймиев </a:t>
            </a:r>
            <a:r>
              <a:rPr lang="ru-RU" sz="1600" dirty="0" err="1">
                <a:latin typeface="Times New Roman" pitchFamily="18" charset="0"/>
                <a:cs typeface="Times New Roman" pitchFamily="18" charset="0"/>
              </a:rPr>
              <a:t>Шарип</a:t>
            </a:r>
            <a:r>
              <a:rPr lang="ru-RU" sz="1600" dirty="0">
                <a:latin typeface="Times New Roman" pitchFamily="18" charset="0"/>
                <a:cs typeface="Times New Roman" pitchFamily="18" charset="0"/>
              </a:rPr>
              <a:t>, председатель колхоза, построил свой дом в </a:t>
            </a:r>
            <a:r>
              <a:rPr lang="ru-RU" sz="1600" dirty="0" err="1">
                <a:latin typeface="Times New Roman" pitchFamily="18" charset="0"/>
                <a:cs typeface="Times New Roman" pitchFamily="18" charset="0"/>
              </a:rPr>
              <a:t>Аняково</a:t>
            </a:r>
            <a:r>
              <a:rPr lang="ru-RU" sz="1600" dirty="0">
                <a:latin typeface="Times New Roman" pitchFamily="18" charset="0"/>
                <a:cs typeface="Times New Roman" pitchFamily="18" charset="0"/>
              </a:rPr>
              <a:t> в сер.20 в. В этом доме семья Шаймиевых проживала с1956 по 1980.В </a:t>
            </a:r>
            <a:r>
              <a:rPr lang="ru-RU" sz="1600" dirty="0" err="1">
                <a:latin typeface="Times New Roman" pitchFamily="18" charset="0"/>
                <a:cs typeface="Times New Roman" pitchFamily="18" charset="0"/>
              </a:rPr>
              <a:t>Анякове</a:t>
            </a:r>
            <a:r>
              <a:rPr lang="ru-RU" sz="1600" dirty="0">
                <a:latin typeface="Times New Roman" pitchFamily="18" charset="0"/>
                <a:cs typeface="Times New Roman" pitchFamily="18" charset="0"/>
              </a:rPr>
              <a:t> прошло детство и юность </a:t>
            </a:r>
            <a:r>
              <a:rPr lang="ru-RU" sz="1600" dirty="0" smtClean="0">
                <a:latin typeface="Times New Roman" pitchFamily="18" charset="0"/>
                <a:cs typeface="Times New Roman" pitchFamily="18" charset="0"/>
              </a:rPr>
              <a:t>первого президента </a:t>
            </a:r>
            <a:r>
              <a:rPr lang="ru-RU" sz="1600" dirty="0">
                <a:latin typeface="Times New Roman" pitchFamily="18" charset="0"/>
                <a:cs typeface="Times New Roman" pitchFamily="18" charset="0"/>
              </a:rPr>
              <a:t>Республики Татарстан Минтимера </a:t>
            </a:r>
            <a:r>
              <a:rPr lang="ru-RU" sz="1600" dirty="0" err="1">
                <a:latin typeface="Times New Roman" pitchFamily="18" charset="0"/>
                <a:cs typeface="Times New Roman" pitchFamily="18" charset="0"/>
              </a:rPr>
              <a:t>Шариповича</a:t>
            </a:r>
            <a:r>
              <a:rPr lang="ru-RU" sz="1600" dirty="0">
                <a:latin typeface="Times New Roman" pitchFamily="18" charset="0"/>
                <a:cs typeface="Times New Roman" pitchFamily="18" charset="0"/>
              </a:rPr>
              <a:t> Шаймиева. В 2005 в деревне был </a:t>
            </a:r>
            <a:r>
              <a:rPr lang="ru-RU" sz="1600" dirty="0" smtClean="0">
                <a:latin typeface="Times New Roman" pitchFamily="18" charset="0"/>
                <a:cs typeface="Times New Roman" pitchFamily="18" charset="0"/>
              </a:rPr>
              <a:t>открыт частный </a:t>
            </a:r>
            <a:r>
              <a:rPr lang="ru-RU" sz="1600" dirty="0">
                <a:latin typeface="Times New Roman" pitchFamily="18" charset="0"/>
                <a:cs typeface="Times New Roman" pitchFamily="18" charset="0"/>
              </a:rPr>
              <a:t>музей, принадлежавший И. </a:t>
            </a:r>
            <a:r>
              <a:rPr lang="ru-RU" sz="1600" dirty="0" err="1">
                <a:latin typeface="Times New Roman" pitchFamily="18" charset="0"/>
                <a:cs typeface="Times New Roman" pitchFamily="18" charset="0"/>
              </a:rPr>
              <a:t>Фардиеву</a:t>
            </a:r>
            <a:r>
              <a:rPr lang="ru-RU" sz="1600" dirty="0" smtClean="0">
                <a:latin typeface="Times New Roman" pitchFamily="18" charset="0"/>
                <a:cs typeface="Times New Roman" pitchFamily="18" charset="0"/>
              </a:rPr>
              <a:t>, внуку </a:t>
            </a:r>
            <a:r>
              <a:rPr lang="ru-RU" sz="1600" dirty="0" err="1">
                <a:latin typeface="Times New Roman" pitchFamily="18" charset="0"/>
                <a:cs typeface="Times New Roman" pitchFamily="18" charset="0"/>
              </a:rPr>
              <a:t>Шарипа</a:t>
            </a:r>
            <a:r>
              <a:rPr lang="ru-RU" sz="1600" dirty="0">
                <a:latin typeface="Times New Roman" pitchFamily="18" charset="0"/>
                <a:cs typeface="Times New Roman" pitchFamily="18" charset="0"/>
              </a:rPr>
              <a:t> Шаймиева. С 2010 — </a:t>
            </a:r>
            <a:r>
              <a:rPr lang="ru-RU" sz="1600" dirty="0" smtClean="0">
                <a:latin typeface="Times New Roman" pitchFamily="18" charset="0"/>
                <a:cs typeface="Times New Roman" pitchFamily="18" charset="0"/>
              </a:rPr>
              <a:t>мемориальный дом </a:t>
            </a:r>
            <a:r>
              <a:rPr lang="ru-RU" sz="1600" dirty="0">
                <a:latin typeface="Times New Roman" pitchFamily="18" charset="0"/>
                <a:cs typeface="Times New Roman" pitchFamily="18" charset="0"/>
              </a:rPr>
              <a:t>стал филиалом Актанышского районного краеведческого музея, финансируемого </a:t>
            </a:r>
            <a:r>
              <a:rPr lang="ru-RU" sz="1600" dirty="0" smtClean="0">
                <a:latin typeface="Times New Roman" pitchFamily="18" charset="0"/>
                <a:cs typeface="Times New Roman" pitchFamily="18" charset="0"/>
              </a:rPr>
              <a:t>Министерством культуры </a:t>
            </a:r>
            <a:r>
              <a:rPr lang="ru-RU" sz="1600" dirty="0">
                <a:latin typeface="Times New Roman" pitchFamily="18" charset="0"/>
                <a:cs typeface="Times New Roman" pitchFamily="18" charset="0"/>
              </a:rPr>
              <a:t>Республики Татарстан. </a:t>
            </a:r>
          </a:p>
        </p:txBody>
      </p:sp>
      <p:pic>
        <p:nvPicPr>
          <p:cNvPr id="5" name="Рисунок 4"/>
          <p:cNvPicPr/>
          <p:nvPr/>
        </p:nvPicPr>
        <p:blipFill rotWithShape="1">
          <a:blip r:embed="rId3"/>
          <a:srcRect l="2778" t="9319" r="5225" b="12632"/>
          <a:stretch/>
        </p:blipFill>
        <p:spPr>
          <a:xfrm>
            <a:off x="179512" y="1273159"/>
            <a:ext cx="3240360" cy="2011826"/>
          </a:xfrm>
          <a:prstGeom prst="rect">
            <a:avLst/>
          </a:prstGeom>
          <a:ln>
            <a:noFill/>
          </a:ln>
          <a:effectLst>
            <a:softEdge rad="112500"/>
          </a:effectLst>
        </p:spPr>
      </p:pic>
      <p:pic>
        <p:nvPicPr>
          <p:cNvPr id="6" name="Рисунок 5"/>
          <p:cNvPicPr/>
          <p:nvPr/>
        </p:nvPicPr>
        <p:blipFill rotWithShape="1">
          <a:blip r:embed="rId4"/>
          <a:srcRect l="3752" t="25776" r="5441" b="6598"/>
          <a:stretch/>
        </p:blipFill>
        <p:spPr>
          <a:xfrm>
            <a:off x="5796136" y="1197958"/>
            <a:ext cx="3108576" cy="1654978"/>
          </a:xfrm>
          <a:prstGeom prst="rect">
            <a:avLst/>
          </a:prstGeom>
          <a:ln>
            <a:noFill/>
          </a:ln>
          <a:effectLst>
            <a:softEdge rad="112500"/>
          </a:effectLst>
        </p:spPr>
      </p:pic>
    </p:spTree>
    <p:extLst>
      <p:ext uri="{BB962C8B-B14F-4D97-AF65-F5344CB8AC3E}">
        <p14:creationId xmlns:p14="http://schemas.microsoft.com/office/powerpoint/2010/main" val="73805462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НЕДВИЖИМЫЕ ПАМЯТНИКИ  ИСТОРИИ И КУЛЬТУРЫ </a:t>
            </a:r>
          </a:p>
        </p:txBody>
      </p:sp>
      <p:sp>
        <p:nvSpPr>
          <p:cNvPr id="7" name="Прямоугольник 6"/>
          <p:cNvSpPr/>
          <p:nvPr/>
        </p:nvSpPr>
        <p:spPr>
          <a:xfrm>
            <a:off x="440541" y="836712"/>
            <a:ext cx="8496943" cy="646331"/>
          </a:xfrm>
          <a:prstGeom prst="rect">
            <a:avLst/>
          </a:prstGeom>
        </p:spPr>
        <p:txBody>
          <a:bodyPr wrap="square">
            <a:spAutoFit/>
          </a:bodyPr>
          <a:lstStyle/>
          <a:p>
            <a:pPr algn="ctr"/>
            <a:r>
              <a:rPr lang="ru-RU" b="1" dirty="0">
                <a:latin typeface="Times New Roman" pitchFamily="18" charset="0"/>
                <a:cs typeface="Times New Roman" pitchFamily="18" charset="0"/>
              </a:rPr>
              <a:t>с</a:t>
            </a:r>
            <a:r>
              <a:rPr lang="ru-RU" b="1" dirty="0" smtClean="0">
                <a:latin typeface="Times New Roman" pitchFamily="18" charset="0"/>
                <a:cs typeface="Times New Roman" pitchFamily="18" charset="0"/>
              </a:rPr>
              <a:t>. ПОИСЕВО, Красноармейская </a:t>
            </a:r>
            <a:r>
              <a:rPr lang="ru-RU" b="1" dirty="0">
                <a:latin typeface="Times New Roman" pitchFamily="18" charset="0"/>
                <a:cs typeface="Times New Roman" pitchFamily="18" charset="0"/>
              </a:rPr>
              <a:t>ул., </a:t>
            </a:r>
            <a:r>
              <a:rPr lang="ru-RU" b="1" dirty="0" smtClean="0">
                <a:latin typeface="Times New Roman" pitchFamily="18" charset="0"/>
                <a:cs typeface="Times New Roman" pitchFamily="18" charset="0"/>
              </a:rPr>
              <a:t>12З ДАНИЕ </a:t>
            </a:r>
            <a:r>
              <a:rPr lang="ru-RU" b="1" dirty="0">
                <a:latin typeface="Times New Roman" pitchFamily="18" charset="0"/>
                <a:cs typeface="Times New Roman" pitchFamily="18" charset="0"/>
              </a:rPr>
              <a:t>ШКОЛЫ, ГДЕ УЧИЛСЯ</a:t>
            </a:r>
          </a:p>
          <a:p>
            <a:pPr algn="ctr"/>
            <a:r>
              <a:rPr lang="ru-RU" b="1" dirty="0">
                <a:latin typeface="Times New Roman" pitchFamily="18" charset="0"/>
                <a:cs typeface="Times New Roman" pitchFamily="18" charset="0"/>
              </a:rPr>
              <a:t>ПЕРВЫЙ ПРЕЗИДЕНТ </a:t>
            </a:r>
            <a:r>
              <a:rPr lang="ru-RU" b="1" dirty="0" smtClean="0">
                <a:latin typeface="Times New Roman" pitchFamily="18" charset="0"/>
                <a:cs typeface="Times New Roman" pitchFamily="18" charset="0"/>
              </a:rPr>
              <a:t>ТАТАРСТАНА М.Ш</a:t>
            </a:r>
            <a:r>
              <a:rPr lang="ru-RU" b="1" dirty="0">
                <a:latin typeface="Times New Roman" pitchFamily="18" charset="0"/>
                <a:cs typeface="Times New Roman" pitchFamily="18" charset="0"/>
              </a:rPr>
              <a:t>. ШАЙМИЕВ. </a:t>
            </a:r>
            <a:r>
              <a:rPr lang="ru-RU" b="1" dirty="0" smtClean="0">
                <a:latin typeface="Times New Roman" pitchFamily="18" charset="0"/>
                <a:cs typeface="Times New Roman" pitchFamily="18" charset="0"/>
              </a:rPr>
              <a:t>1930е </a:t>
            </a:r>
            <a:r>
              <a:rPr lang="ru-RU" b="1" dirty="0">
                <a:latin typeface="Times New Roman" pitchFamily="18" charset="0"/>
                <a:cs typeface="Times New Roman" pitchFamily="18" charset="0"/>
              </a:rPr>
              <a:t>гг</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p:txBody>
      </p:sp>
      <p:sp>
        <p:nvSpPr>
          <p:cNvPr id="4" name="Прямоугольник 3"/>
          <p:cNvSpPr/>
          <p:nvPr/>
        </p:nvSpPr>
        <p:spPr>
          <a:xfrm>
            <a:off x="107504" y="4725144"/>
            <a:ext cx="8928992" cy="2031325"/>
          </a:xfrm>
          <a:prstGeom prst="rect">
            <a:avLst/>
          </a:prstGeom>
        </p:spPr>
        <p:txBody>
          <a:bodyPr wrap="square">
            <a:spAutoFit/>
          </a:bodyPr>
          <a:lstStyle/>
          <a:p>
            <a:pPr algn="ctr"/>
            <a:r>
              <a:rPr lang="ru-RU" dirty="0">
                <a:latin typeface="Times New Roman" pitchFamily="18" charset="0"/>
                <a:cs typeface="Times New Roman" pitchFamily="18" charset="0"/>
              </a:rPr>
              <a:t>Здание средней школы построено в 1930е. В1954 эту школу закончил будущий первый президент Татарстана Минтимер </a:t>
            </a:r>
            <a:r>
              <a:rPr lang="ru-RU" dirty="0" err="1">
                <a:latin typeface="Times New Roman" pitchFamily="18" charset="0"/>
                <a:cs typeface="Times New Roman" pitchFamily="18" charset="0"/>
              </a:rPr>
              <a:t>Шарипович</a:t>
            </a:r>
            <a:r>
              <a:rPr lang="ru-RU" dirty="0">
                <a:latin typeface="Times New Roman" pitchFamily="18" charset="0"/>
                <a:cs typeface="Times New Roman" pitchFamily="18" charset="0"/>
              </a:rPr>
              <a:t> Шаймиев(р. 1937), уроженец с. </a:t>
            </a:r>
            <a:r>
              <a:rPr lang="ru-RU" dirty="0" err="1">
                <a:latin typeface="Times New Roman" pitchFamily="18" charset="0"/>
                <a:cs typeface="Times New Roman" pitchFamily="18" charset="0"/>
              </a:rPr>
              <a:t>Аняково</a:t>
            </a:r>
            <a:r>
              <a:rPr lang="ru-RU" dirty="0">
                <a:latin typeface="Times New Roman" pitchFamily="18" charset="0"/>
                <a:cs typeface="Times New Roman" pitchFamily="18" charset="0"/>
              </a:rPr>
              <a:t> Актанышского района. Здание школы расположено в угловой части</a:t>
            </a:r>
          </a:p>
          <a:p>
            <a:pPr algn="ctr"/>
            <a:r>
              <a:rPr lang="ru-RU" dirty="0">
                <a:latin typeface="Times New Roman" pitchFamily="18" charset="0"/>
                <a:cs typeface="Times New Roman" pitchFamily="18" charset="0"/>
              </a:rPr>
              <a:t>квартала, включает в себя несколько разновысоких кирпичных </a:t>
            </a:r>
            <a:r>
              <a:rPr lang="ru-RU" dirty="0" smtClean="0">
                <a:latin typeface="Times New Roman" pitchFamily="18" charset="0"/>
                <a:cs typeface="Times New Roman" pitchFamily="18" charset="0"/>
              </a:rPr>
              <a:t>объёмов. </a:t>
            </a:r>
            <a:r>
              <a:rPr lang="ru-RU" dirty="0">
                <a:latin typeface="Times New Roman" pitchFamily="18" charset="0"/>
                <a:cs typeface="Times New Roman" pitchFamily="18" charset="0"/>
              </a:rPr>
              <a:t>В центральном двухэтажном блоке, имеющем со двора фронтон, а с наружной стороны прямоугольный аттик, </a:t>
            </a:r>
            <a:r>
              <a:rPr lang="ru-RU" dirty="0" smtClean="0">
                <a:latin typeface="Times New Roman" pitchFamily="18" charset="0"/>
                <a:cs typeface="Times New Roman" pitchFamily="18" charset="0"/>
              </a:rPr>
              <a:t>размещались учебные </a:t>
            </a:r>
            <a:r>
              <a:rPr lang="ru-RU" dirty="0">
                <a:latin typeface="Times New Roman" pitchFamily="18" charset="0"/>
                <a:cs typeface="Times New Roman" pitchFamily="18" charset="0"/>
              </a:rPr>
              <a:t>помещения. С двух сторон к </a:t>
            </a:r>
            <a:r>
              <a:rPr lang="ru-RU" dirty="0" smtClean="0">
                <a:latin typeface="Times New Roman" pitchFamily="18" charset="0"/>
                <a:cs typeface="Times New Roman" pitchFamily="18" charset="0"/>
              </a:rPr>
              <a:t>учебному зданию </a:t>
            </a:r>
            <a:r>
              <a:rPr lang="ru-RU" dirty="0">
                <a:latin typeface="Times New Roman" pitchFamily="18" charset="0"/>
                <a:cs typeface="Times New Roman" pitchFamily="18" charset="0"/>
              </a:rPr>
              <a:t>примыкают две одноэтажных </a:t>
            </a:r>
            <a:r>
              <a:rPr lang="ru-RU" dirty="0" smtClean="0">
                <a:latin typeface="Times New Roman" pitchFamily="18" charset="0"/>
                <a:cs typeface="Times New Roman" pitchFamily="18" charset="0"/>
              </a:rPr>
              <a:t>служебных постройки </a:t>
            </a:r>
            <a:r>
              <a:rPr lang="ru-RU" dirty="0">
                <a:latin typeface="Times New Roman" pitchFamily="18" charset="0"/>
                <a:cs typeface="Times New Roman" pitchFamily="18" charset="0"/>
              </a:rPr>
              <a:t>хозяйственного назначения</a:t>
            </a:r>
          </a:p>
        </p:txBody>
      </p:sp>
      <p:pic>
        <p:nvPicPr>
          <p:cNvPr id="6" name="Рисунок 5"/>
          <p:cNvPicPr/>
          <p:nvPr/>
        </p:nvPicPr>
        <p:blipFill>
          <a:blip r:embed="rId2"/>
          <a:stretch>
            <a:fillRect/>
          </a:stretch>
        </p:blipFill>
        <p:spPr>
          <a:xfrm>
            <a:off x="2411760" y="1453662"/>
            <a:ext cx="4720688" cy="3020905"/>
          </a:xfrm>
          <a:prstGeom prst="rect">
            <a:avLst/>
          </a:prstGeom>
          <a:ln>
            <a:noFill/>
          </a:ln>
          <a:effectLst>
            <a:softEdge rad="112500"/>
          </a:effectLst>
        </p:spPr>
      </p:pic>
    </p:spTree>
    <p:extLst>
      <p:ext uri="{BB962C8B-B14F-4D97-AF65-F5344CB8AC3E}">
        <p14:creationId xmlns:p14="http://schemas.microsoft.com/office/powerpoint/2010/main" val="421760326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НЕДВИЖИМЫЕ ПАМЯТНИКИ  ИСТОРИИ И КУЛЬТУРЫ </a:t>
            </a:r>
          </a:p>
        </p:txBody>
      </p:sp>
      <p:sp>
        <p:nvSpPr>
          <p:cNvPr id="7" name="Прямоугольник 6"/>
          <p:cNvSpPr/>
          <p:nvPr/>
        </p:nvSpPr>
        <p:spPr>
          <a:xfrm>
            <a:off x="179512" y="737227"/>
            <a:ext cx="8964488" cy="646331"/>
          </a:xfrm>
          <a:prstGeom prst="rect">
            <a:avLst/>
          </a:prstGeom>
        </p:spPr>
        <p:txBody>
          <a:bodyPr wrap="square">
            <a:spAutoFit/>
          </a:bodyPr>
          <a:lstStyle/>
          <a:p>
            <a:pPr algn="ctr"/>
            <a:r>
              <a:rPr lang="ru-RU" b="1" dirty="0">
                <a:latin typeface="Times New Roman" pitchFamily="18" charset="0"/>
                <a:cs typeface="Times New Roman" pitchFamily="18" charset="0"/>
              </a:rPr>
              <a:t>с</a:t>
            </a:r>
            <a:r>
              <a:rPr lang="ru-RU" b="1" dirty="0" smtClean="0">
                <a:latin typeface="Times New Roman" pitchFamily="18" charset="0"/>
                <a:cs typeface="Times New Roman" pitchFamily="18" charset="0"/>
              </a:rPr>
              <a:t>. ПОИСЕВО</a:t>
            </a:r>
            <a:endParaRPr lang="ru-RU" b="1" dirty="0">
              <a:latin typeface="Times New Roman" pitchFamily="18" charset="0"/>
              <a:cs typeface="Times New Roman" pitchFamily="18" charset="0"/>
            </a:endParaRPr>
          </a:p>
          <a:p>
            <a:pPr algn="ctr"/>
            <a:r>
              <a:rPr lang="ru-RU" b="1" dirty="0">
                <a:latin typeface="Times New Roman" pitchFamily="18" charset="0"/>
                <a:cs typeface="Times New Roman" pitchFamily="18" charset="0"/>
              </a:rPr>
              <a:t>Центральная ул</a:t>
            </a:r>
            <a:r>
              <a:rPr lang="ru-RU" b="1" dirty="0" smtClean="0">
                <a:latin typeface="Times New Roman" pitchFamily="18" charset="0"/>
                <a:cs typeface="Times New Roman" pitchFamily="18" charset="0"/>
              </a:rPr>
              <a:t>. МЕЧЕТЬ </a:t>
            </a:r>
            <a:r>
              <a:rPr lang="ru-RU" b="1" dirty="0">
                <a:latin typeface="Times New Roman" pitchFamily="18" charset="0"/>
                <a:cs typeface="Times New Roman" pitchFamily="18" charset="0"/>
              </a:rPr>
              <a:t>СОБОРНАЯ, нач. XX в</a:t>
            </a:r>
            <a:r>
              <a:rPr lang="ru-RU" b="1" dirty="0" smtClean="0">
                <a:latin typeface="Times New Roman" pitchFamily="18" charset="0"/>
                <a:cs typeface="Times New Roman" pitchFamily="18" charset="0"/>
              </a:rPr>
              <a:t>. Третья </a:t>
            </a:r>
            <a:r>
              <a:rPr lang="ru-RU" b="1" dirty="0">
                <a:latin typeface="Times New Roman" pitchFamily="18" charset="0"/>
                <a:cs typeface="Times New Roman" pitchFamily="18" charset="0"/>
              </a:rPr>
              <a:t>соборная мечеть, 1911 г</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p:txBody>
      </p:sp>
      <p:sp>
        <p:nvSpPr>
          <p:cNvPr id="4" name="Прямоугольник 3"/>
          <p:cNvSpPr/>
          <p:nvPr/>
        </p:nvSpPr>
        <p:spPr>
          <a:xfrm>
            <a:off x="4067944" y="1375731"/>
            <a:ext cx="4896544" cy="5262979"/>
          </a:xfrm>
          <a:prstGeom prst="rect">
            <a:avLst/>
          </a:prstGeom>
        </p:spPr>
        <p:txBody>
          <a:bodyPr wrap="square">
            <a:spAutoFit/>
          </a:bodyPr>
          <a:lstStyle/>
          <a:p>
            <a:pPr algn="just"/>
            <a:r>
              <a:rPr lang="ru-RU" sz="1400" dirty="0">
                <a:latin typeface="Times New Roman" pitchFamily="18" charset="0"/>
                <a:cs typeface="Times New Roman" pitchFamily="18" charset="0"/>
              </a:rPr>
              <a:t>В 1909 жители дер. </a:t>
            </a:r>
            <a:r>
              <a:rPr lang="ru-RU" sz="1400" dirty="0" err="1">
                <a:latin typeface="Times New Roman" pitchFamily="18" charset="0"/>
                <a:cs typeface="Times New Roman" pitchFamily="18" charset="0"/>
              </a:rPr>
              <a:t>Поисево</a:t>
            </a: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по </a:t>
            </a:r>
            <a:r>
              <a:rPr lang="ru-RU" sz="1400" dirty="0" err="1" smtClean="0">
                <a:latin typeface="Times New Roman" pitchFamily="18" charset="0"/>
                <a:cs typeface="Times New Roman" pitchFamily="18" charset="0"/>
              </a:rPr>
              <a:t>татарски</a:t>
            </a:r>
            <a:r>
              <a:rPr lang="ru-RU" sz="1400" dirty="0" smtClean="0">
                <a:latin typeface="Times New Roman" pitchFamily="18" charset="0"/>
                <a:cs typeface="Times New Roman" pitchFamily="18" charset="0"/>
              </a:rPr>
              <a:t> </a:t>
            </a:r>
            <a:r>
              <a:rPr lang="ru-RU" sz="1400" dirty="0" err="1">
                <a:latin typeface="Times New Roman" pitchFamily="18" charset="0"/>
                <a:cs typeface="Times New Roman" pitchFamily="18" charset="0"/>
              </a:rPr>
              <a:t>Пучы</a:t>
            </a:r>
            <a:r>
              <a:rPr lang="ru-RU" sz="1400" dirty="0" smtClean="0">
                <a:latin typeface="Times New Roman" pitchFamily="18" charset="0"/>
                <a:cs typeface="Times New Roman" pitchFamily="18" charset="0"/>
              </a:rPr>
              <a:t>) на </a:t>
            </a:r>
            <a:r>
              <a:rPr lang="ru-RU" sz="1400" dirty="0" err="1">
                <a:latin typeface="Times New Roman" pitchFamily="18" charset="0"/>
                <a:cs typeface="Times New Roman" pitchFamily="18" charset="0"/>
              </a:rPr>
              <a:t>своем</a:t>
            </a:r>
            <a:r>
              <a:rPr lang="ru-RU" sz="1400" dirty="0">
                <a:latin typeface="Times New Roman" pitchFamily="18" charset="0"/>
                <a:cs typeface="Times New Roman" pitchFamily="18" charset="0"/>
              </a:rPr>
              <a:t> сходе постановили образовать третий по </a:t>
            </a:r>
            <a:r>
              <a:rPr lang="ru-RU" sz="1400" dirty="0" err="1">
                <a:latin typeface="Times New Roman" pitchFamily="18" charset="0"/>
                <a:cs typeface="Times New Roman" pitchFamily="18" charset="0"/>
              </a:rPr>
              <a:t>счету</a:t>
            </a:r>
            <a:r>
              <a:rPr lang="ru-RU" sz="1400" dirty="0">
                <a:latin typeface="Times New Roman" pitchFamily="18" charset="0"/>
                <a:cs typeface="Times New Roman" pitchFamily="18" charset="0"/>
              </a:rPr>
              <a:t> мусульманский приход и построить для </a:t>
            </a:r>
            <a:r>
              <a:rPr lang="ru-RU" sz="1400" dirty="0" smtClean="0">
                <a:latin typeface="Times New Roman" pitchFamily="18" charset="0"/>
                <a:cs typeface="Times New Roman" pitchFamily="18" charset="0"/>
              </a:rPr>
              <a:t>него мечеть</a:t>
            </a:r>
            <a:r>
              <a:rPr lang="ru-RU" sz="1400" dirty="0">
                <a:latin typeface="Times New Roman" pitchFamily="18" charset="0"/>
                <a:cs typeface="Times New Roman" pitchFamily="18" charset="0"/>
              </a:rPr>
              <a:t>. Разрешение на строительство поступило </a:t>
            </a:r>
            <a:r>
              <a:rPr lang="ru-RU" sz="1400" dirty="0" smtClean="0">
                <a:latin typeface="Times New Roman" pitchFamily="18" charset="0"/>
                <a:cs typeface="Times New Roman" pitchFamily="18" charset="0"/>
              </a:rPr>
              <a:t>от Уфимского </a:t>
            </a:r>
            <a:r>
              <a:rPr lang="ru-RU" sz="1400" dirty="0">
                <a:latin typeface="Times New Roman" pitchFamily="18" charset="0"/>
                <a:cs typeface="Times New Roman" pitchFamily="18" charset="0"/>
              </a:rPr>
              <a:t>губернского правления в мае 1910, а в1911 здание мечети уже построили. Духовным наставником </a:t>
            </a:r>
            <a:r>
              <a:rPr lang="ru-RU" sz="1400" dirty="0" err="1">
                <a:latin typeface="Times New Roman" pitchFamily="18" charset="0"/>
                <a:cs typeface="Times New Roman" pitchFamily="18" charset="0"/>
              </a:rPr>
              <a:t>махалли</a:t>
            </a:r>
            <a:r>
              <a:rPr lang="ru-RU" sz="1400" dirty="0">
                <a:latin typeface="Times New Roman" pitchFamily="18" charset="0"/>
                <a:cs typeface="Times New Roman" pitchFamily="18" charset="0"/>
              </a:rPr>
              <a:t> был </a:t>
            </a:r>
            <a:r>
              <a:rPr lang="ru-RU" sz="1400" dirty="0" err="1">
                <a:latin typeface="Times New Roman" pitchFamily="18" charset="0"/>
                <a:cs typeface="Times New Roman" pitchFamily="18" charset="0"/>
              </a:rPr>
              <a:t>определен</a:t>
            </a:r>
            <a:r>
              <a:rPr lang="ru-RU" sz="1400" dirty="0">
                <a:latin typeface="Times New Roman" pitchFamily="18" charset="0"/>
                <a:cs typeface="Times New Roman" pitchFamily="18" charset="0"/>
              </a:rPr>
              <a:t> выпускник уфимского медресе «</a:t>
            </a:r>
            <a:r>
              <a:rPr lang="ru-RU" sz="1400" dirty="0" err="1">
                <a:latin typeface="Times New Roman" pitchFamily="18" charset="0"/>
                <a:cs typeface="Times New Roman" pitchFamily="18" charset="0"/>
              </a:rPr>
              <a:t>Усмания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М.В.Шагалиханов</a:t>
            </a:r>
            <a:r>
              <a:rPr lang="ru-RU" sz="1400" dirty="0">
                <a:latin typeface="Times New Roman" pitchFamily="18" charset="0"/>
                <a:cs typeface="Times New Roman" pitchFamily="18" charset="0"/>
              </a:rPr>
              <a:t>. Одноэтажная, деревянная зальная мечеть с минаретом в центре крыши (восстановлен в 1990) расположена на бровке высокого берега реки. </a:t>
            </a:r>
            <a:r>
              <a:rPr lang="ru-RU" sz="1400" dirty="0" smtClean="0">
                <a:latin typeface="Times New Roman" pitchFamily="18" charset="0"/>
                <a:cs typeface="Times New Roman" pitchFamily="18" charset="0"/>
              </a:rPr>
              <a:t>Общая композиция </a:t>
            </a:r>
            <a:r>
              <a:rPr lang="ru-RU" sz="1400" dirty="0">
                <a:latin typeface="Times New Roman" pitchFamily="18" charset="0"/>
                <a:cs typeface="Times New Roman" pitchFamily="18" charset="0"/>
              </a:rPr>
              <a:t>имеет традиционное для сельских мечетей построение. Южный фасад с прямоугольным </a:t>
            </a:r>
            <a:r>
              <a:rPr lang="ru-RU" sz="1400" dirty="0" err="1">
                <a:latin typeface="Times New Roman" pitchFamily="18" charset="0"/>
                <a:cs typeface="Times New Roman" pitchFamily="18" charset="0"/>
              </a:rPr>
              <a:t>михрабом</a:t>
            </a:r>
            <a:r>
              <a:rPr lang="ru-RU" sz="1400" dirty="0">
                <a:latin typeface="Times New Roman" pitchFamily="18" charset="0"/>
                <a:cs typeface="Times New Roman" pitchFamily="18" charset="0"/>
              </a:rPr>
              <a:t>, за исключением зашитого в «</a:t>
            </a:r>
            <a:r>
              <a:rPr lang="ru-RU" sz="1400" dirty="0" err="1">
                <a:latin typeface="Times New Roman" pitchFamily="18" charset="0"/>
                <a:cs typeface="Times New Roman" pitchFamily="18" charset="0"/>
              </a:rPr>
              <a:t>елочку</a:t>
            </a:r>
            <a:r>
              <a:rPr lang="ru-RU" sz="1400" dirty="0">
                <a:latin typeface="Times New Roman" pitchFamily="18" charset="0"/>
                <a:cs typeface="Times New Roman" pitchFamily="18" charset="0"/>
              </a:rPr>
              <a:t>» фронтона, обшит листовой жестью. Восточный и западный фасады имеют по пять оконных и одному дверному </a:t>
            </a:r>
            <a:r>
              <a:rPr lang="ru-RU" sz="1400" dirty="0" err="1">
                <a:latin typeface="Times New Roman" pitchFamily="18" charset="0"/>
                <a:cs typeface="Times New Roman" pitchFamily="18" charset="0"/>
              </a:rPr>
              <a:t>проему</a:t>
            </a:r>
            <a:r>
              <a:rPr lang="ru-RU" sz="1400" dirty="0">
                <a:latin typeface="Times New Roman" pitchFamily="18" charset="0"/>
                <a:cs typeface="Times New Roman" pitchFamily="18" charset="0"/>
              </a:rPr>
              <a:t>. Прямоугольные </a:t>
            </a:r>
            <a:r>
              <a:rPr lang="ru-RU" sz="1400" dirty="0" err="1">
                <a:latin typeface="Times New Roman" pitchFamily="18" charset="0"/>
                <a:cs typeface="Times New Roman" pitchFamily="18" charset="0"/>
              </a:rPr>
              <a:t>проемы</a:t>
            </a:r>
            <a:r>
              <a:rPr lang="ru-RU" sz="1400" dirty="0">
                <a:latin typeface="Times New Roman" pitchFamily="18" charset="0"/>
                <a:cs typeface="Times New Roman" pitchFamily="18" charset="0"/>
              </a:rPr>
              <a:t> отделаны деревянными наличниками с изломанной по </a:t>
            </a:r>
            <a:r>
              <a:rPr lang="ru-RU" sz="1400" dirty="0" err="1">
                <a:latin typeface="Times New Roman" pitchFamily="18" charset="0"/>
                <a:cs typeface="Times New Roman" pitchFamily="18" charset="0"/>
              </a:rPr>
              <a:t>осиполочкой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сандрика</a:t>
            </a:r>
            <a:r>
              <a:rPr lang="ru-RU" sz="1400" dirty="0">
                <a:latin typeface="Times New Roman" pitchFamily="18" charset="0"/>
                <a:cs typeface="Times New Roman" pitchFamily="18" charset="0"/>
              </a:rPr>
              <a:t>. Главный вход с восточной стороны мечети, он имеет навес на опорах. Над коньком двускатной крыши возвышается восьмигранный, с шатром и смотровой площадкой, обшитый металлическим листом минарет. Образец </a:t>
            </a:r>
            <a:r>
              <a:rPr lang="ru-RU" sz="1400" dirty="0" smtClean="0">
                <a:latin typeface="Times New Roman" pitchFamily="18" charset="0"/>
                <a:cs typeface="Times New Roman" pitchFamily="18" charset="0"/>
              </a:rPr>
              <a:t>сельской мусульманской </a:t>
            </a:r>
            <a:r>
              <a:rPr lang="ru-RU" sz="1400" dirty="0">
                <a:latin typeface="Times New Roman" pitchFamily="18" charset="0"/>
                <a:cs typeface="Times New Roman" pitchFamily="18" charset="0"/>
              </a:rPr>
              <a:t>культовой архитектуры эпохи эклектики (смешения стилей). Мечеть не </a:t>
            </a:r>
            <a:r>
              <a:rPr lang="ru-RU" sz="1400" dirty="0" smtClean="0">
                <a:latin typeface="Times New Roman" pitchFamily="18" charset="0"/>
                <a:cs typeface="Times New Roman" pitchFamily="18" charset="0"/>
              </a:rPr>
              <a:t>действует, т.к</a:t>
            </a:r>
            <a:r>
              <a:rPr lang="ru-RU" sz="1400" dirty="0">
                <a:latin typeface="Times New Roman" pitchFamily="18" charset="0"/>
                <a:cs typeface="Times New Roman" pitchFamily="18" charset="0"/>
              </a:rPr>
              <a:t>. богослужения проводятся в ново построенном в центре села кирпичном здании.</a:t>
            </a:r>
          </a:p>
        </p:txBody>
      </p:sp>
      <p:pic>
        <p:nvPicPr>
          <p:cNvPr id="6" name="Рисунок 5"/>
          <p:cNvPicPr/>
          <p:nvPr/>
        </p:nvPicPr>
        <p:blipFill rotWithShape="1">
          <a:blip r:embed="rId2"/>
          <a:srcRect l="10473" t="34607" r="10338" b="3655"/>
          <a:stretch/>
        </p:blipFill>
        <p:spPr>
          <a:xfrm>
            <a:off x="151055" y="1700808"/>
            <a:ext cx="3916889" cy="3024336"/>
          </a:xfrm>
          <a:prstGeom prst="rect">
            <a:avLst/>
          </a:prstGeom>
          <a:ln>
            <a:noFill/>
          </a:ln>
          <a:effectLst>
            <a:softEdge rad="112500"/>
          </a:effectLst>
        </p:spPr>
      </p:pic>
    </p:spTree>
    <p:extLst>
      <p:ext uri="{BB962C8B-B14F-4D97-AF65-F5344CB8AC3E}">
        <p14:creationId xmlns:p14="http://schemas.microsoft.com/office/powerpoint/2010/main" val="235067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3509" y="1772816"/>
            <a:ext cx="8856984" cy="369332"/>
          </a:xfrm>
          <a:prstGeom prst="rect">
            <a:avLst/>
          </a:prstGeom>
        </p:spPr>
        <p:txBody>
          <a:bodyPr wrap="square">
            <a:spAutoFit/>
          </a:bodyPr>
          <a:lstStyle/>
          <a:p>
            <a:pPr algn="just"/>
            <a:r>
              <a:rPr lang="ru-RU" dirty="0" smtClean="0">
                <a:latin typeface="Times New Roman" pitchFamily="18" charset="0"/>
                <a:cs typeface="Times New Roman" pitchFamily="18" charset="0"/>
              </a:rPr>
              <a:t> </a:t>
            </a:r>
          </a:p>
        </p:txBody>
      </p:sp>
      <p:sp>
        <p:nvSpPr>
          <p:cNvPr id="3" name="Прямоугольник 2"/>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4" name="TextBox 3"/>
          <p:cNvSpPr txBox="1"/>
          <p:nvPr/>
        </p:nvSpPr>
        <p:spPr>
          <a:xfrm>
            <a:off x="-456" y="750803"/>
            <a:ext cx="1765035"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Строительство</a:t>
            </a:r>
            <a:endParaRPr lang="ru-RU" b="1" dirty="0">
              <a:solidFill>
                <a:schemeClr val="bg1"/>
              </a:solidFill>
              <a:latin typeface="Times New Roman" pitchFamily="18" charset="0"/>
              <a:cs typeface="Times New Roman" pitchFamily="18" charset="0"/>
            </a:endParaRPr>
          </a:p>
        </p:txBody>
      </p:sp>
      <p:sp>
        <p:nvSpPr>
          <p:cNvPr id="5" name="Прямоугольник 4"/>
          <p:cNvSpPr/>
          <p:nvPr/>
        </p:nvSpPr>
        <p:spPr>
          <a:xfrm>
            <a:off x="143509" y="1120135"/>
            <a:ext cx="8856984" cy="5632311"/>
          </a:xfrm>
          <a:prstGeom prst="rect">
            <a:avLst/>
          </a:prstGeom>
        </p:spPr>
        <p:txBody>
          <a:bodyPr wrap="square">
            <a:spAutoFit/>
          </a:bodyPr>
          <a:lstStyle/>
          <a:p>
            <a:pPr algn="just"/>
            <a:r>
              <a:rPr lang="ru-RU" b="1" dirty="0" smtClean="0">
                <a:latin typeface="Times New Roman" pitchFamily="18" charset="0"/>
                <a:cs typeface="Times New Roman" pitchFamily="18" charset="0"/>
              </a:rPr>
              <a:t>5. </a:t>
            </a:r>
            <a:r>
              <a:rPr lang="ru-RU" b="1" dirty="0" err="1" smtClean="0">
                <a:latin typeface="Times New Roman" pitchFamily="18" charset="0"/>
                <a:cs typeface="Times New Roman" pitchFamily="18" charset="0"/>
              </a:rPr>
              <a:t>Шайхразиев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Мирзариф</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Заманович</a:t>
            </a:r>
            <a:r>
              <a:rPr lang="ru-RU" b="1" dirty="0">
                <a:latin typeface="Times New Roman" pitchFamily="18" charset="0"/>
                <a:cs typeface="Times New Roman" pitchFamily="18" charset="0"/>
              </a:rPr>
              <a:t> </a:t>
            </a:r>
            <a:r>
              <a:rPr lang="ru-RU" dirty="0" smtClean="0">
                <a:latin typeface="Times New Roman" pitchFamily="18" charset="0"/>
                <a:cs typeface="Times New Roman" pitchFamily="18" charset="0"/>
              </a:rPr>
              <a:t>- В </a:t>
            </a:r>
            <a:r>
              <a:rPr lang="ru-RU" dirty="0">
                <a:latin typeface="Times New Roman" pitchFamily="18" charset="0"/>
                <a:cs typeface="Times New Roman" pitchFamily="18" charset="0"/>
              </a:rPr>
              <a:t>1963 году был назначен агрономом </a:t>
            </a:r>
            <a:r>
              <a:rPr lang="ru-RU" dirty="0" err="1">
                <a:latin typeface="Times New Roman" pitchFamily="18" charset="0"/>
                <a:cs typeface="Times New Roman" pitchFamily="18" charset="0"/>
              </a:rPr>
              <a:t>Улимановского</a:t>
            </a:r>
            <a:r>
              <a:rPr lang="ru-RU" dirty="0">
                <a:latin typeface="Times New Roman" pitchFamily="18" charset="0"/>
                <a:cs typeface="Times New Roman" pitchFamily="18" charset="0"/>
              </a:rPr>
              <a:t> отделения совхоза имени Кирова, а через четыре года-главным специалистом. С 1969 года стал руководить хозяйством «Радио». Наряду с земледелием и животноводством большое внимание уделял строительству. В 1980 году </a:t>
            </a:r>
            <a:r>
              <a:rPr lang="ru-RU" dirty="0" err="1">
                <a:latin typeface="Times New Roman" pitchFamily="18" charset="0"/>
                <a:cs typeface="Times New Roman" pitchFamily="18" charset="0"/>
              </a:rPr>
              <a:t>переведен</a:t>
            </a:r>
            <a:r>
              <a:rPr lang="ru-RU" dirty="0">
                <a:latin typeface="Times New Roman" pitchFamily="18" charset="0"/>
                <a:cs typeface="Times New Roman" pitchFamily="18" charset="0"/>
              </a:rPr>
              <a:t> на должность начальника межхозяйственной строительной организации. В 1986 году удостоен ордена Дружбы Народов, в 1995 году </a:t>
            </a:r>
            <a:r>
              <a:rPr lang="ru-RU" dirty="0" err="1">
                <a:latin typeface="Times New Roman" pitchFamily="18" charset="0"/>
                <a:cs typeface="Times New Roman" pitchFamily="18" charset="0"/>
              </a:rPr>
              <a:t>почетного</a:t>
            </a:r>
            <a:r>
              <a:rPr lang="ru-RU" dirty="0">
                <a:latin typeface="Times New Roman" pitchFamily="18" charset="0"/>
                <a:cs typeface="Times New Roman" pitchFamily="18" charset="0"/>
              </a:rPr>
              <a:t> звания- Заслуженный строитель Республики Татарстан.</a:t>
            </a:r>
          </a:p>
          <a:p>
            <a:pPr algn="just"/>
            <a:r>
              <a:rPr lang="ru-RU" dirty="0">
                <a:latin typeface="Times New Roman" pitchFamily="18" charset="0"/>
                <a:cs typeface="Times New Roman" pitchFamily="18" charset="0"/>
              </a:rPr>
              <a:t> </a:t>
            </a:r>
          </a:p>
          <a:p>
            <a:pPr algn="just"/>
            <a:r>
              <a:rPr lang="ru-RU" b="1" dirty="0" smtClean="0">
                <a:latin typeface="Times New Roman" pitchFamily="18" charset="0"/>
                <a:cs typeface="Times New Roman" pitchFamily="18" charset="0"/>
              </a:rPr>
              <a:t>6. Ханов </a:t>
            </a:r>
            <a:r>
              <a:rPr lang="ru-RU" b="1" dirty="0" err="1">
                <a:latin typeface="Times New Roman" pitchFamily="18" charset="0"/>
                <a:cs typeface="Times New Roman" pitchFamily="18" charset="0"/>
              </a:rPr>
              <a:t>Фирдавис</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Гайнетзянович</a:t>
            </a:r>
            <a:r>
              <a:rPr lang="ru-RU" b="1" dirty="0">
                <a:latin typeface="Times New Roman" pitchFamily="18" charset="0"/>
                <a:cs typeface="Times New Roman" pitchFamily="18" charset="0"/>
              </a:rPr>
              <a:t> </a:t>
            </a:r>
            <a:r>
              <a:rPr lang="ru-RU" dirty="0" smtClean="0">
                <a:latin typeface="Times New Roman" pitchFamily="18" charset="0"/>
                <a:cs typeface="Times New Roman" pitchFamily="18" charset="0"/>
              </a:rPr>
              <a:t>- После </a:t>
            </a:r>
            <a:r>
              <a:rPr lang="ru-RU" dirty="0">
                <a:latin typeface="Times New Roman" pitchFamily="18" charset="0"/>
                <a:cs typeface="Times New Roman" pitchFamily="18" charset="0"/>
              </a:rPr>
              <a:t>окончания </a:t>
            </a:r>
            <a:r>
              <a:rPr lang="ru-RU" dirty="0" err="1">
                <a:latin typeface="Times New Roman" pitchFamily="18" charset="0"/>
                <a:cs typeface="Times New Roman" pitchFamily="18" charset="0"/>
              </a:rPr>
              <a:t>Актанышской</a:t>
            </a:r>
            <a:r>
              <a:rPr lang="ru-RU" dirty="0">
                <a:latin typeface="Times New Roman" pitchFamily="18" charset="0"/>
                <a:cs typeface="Times New Roman" pitchFamily="18" charset="0"/>
              </a:rPr>
              <a:t> средней школы работал слесарем на Казанском заводе </a:t>
            </a:r>
            <a:r>
              <a:rPr lang="ru-RU" dirty="0" err="1">
                <a:latin typeface="Times New Roman" pitchFamily="18" charset="0"/>
                <a:cs typeface="Times New Roman" pitchFamily="18" charset="0"/>
              </a:rPr>
              <a:t>фотожелатина</a:t>
            </a:r>
            <a:r>
              <a:rPr lang="ru-RU" dirty="0">
                <a:latin typeface="Times New Roman" pitchFamily="18" charset="0"/>
                <a:cs typeface="Times New Roman" pitchFamily="18" charset="0"/>
              </a:rPr>
              <a:t>. После службы в Советской Армии в 1973 году поступил на архитектурный факультет Казанского государственного инженерно-строительного института. В 1978 году начал работать архитектором в Нижнекамске. С 1990 года главный архитектор города. С 1982 года член союзов архитекторов СССР, РФ, РТ. Член Союза архитекторов России с 1998 года. 13 апреля 2004 года выиграл Всероссийский конкурс. В 2004-2005 годах получил звание «Лучший архитектор России". В 2001 году присвоено звание Заслуженный архитектор Республики Татарстан. За заслуги в развитии татарской национальной культуры в области архитектуры и градостроительства, в частности за строительство «парка Тукая» и Соборной мечети в Нижнекамске Указом председателя Республики Татарстан Рустама </a:t>
            </a:r>
            <a:r>
              <a:rPr lang="ru-RU" dirty="0" err="1">
                <a:latin typeface="Times New Roman" pitchFamily="18" charset="0"/>
                <a:cs typeface="Times New Roman" pitchFamily="18" charset="0"/>
              </a:rPr>
              <a:t>Минниханова</a:t>
            </a:r>
            <a:r>
              <a:rPr lang="ru-RU" dirty="0">
                <a:latin typeface="Times New Roman" pitchFamily="18" charset="0"/>
                <a:cs typeface="Times New Roman" pitchFamily="18" charset="0"/>
              </a:rPr>
              <a:t> удостоен звания лауреата </a:t>
            </a:r>
            <a:r>
              <a:rPr lang="ru-RU" dirty="0" err="1">
                <a:latin typeface="Times New Roman" pitchFamily="18" charset="0"/>
                <a:cs typeface="Times New Roman" pitchFamily="18" charset="0"/>
              </a:rPr>
              <a:t>Тукаевской</a:t>
            </a:r>
            <a:r>
              <a:rPr lang="ru-RU" dirty="0">
                <a:latin typeface="Times New Roman" pitchFamily="18" charset="0"/>
                <a:cs typeface="Times New Roman" pitchFamily="18" charset="0"/>
              </a:rPr>
              <a:t> премии 2023 года.</a:t>
            </a:r>
          </a:p>
        </p:txBody>
      </p:sp>
    </p:spTree>
    <p:extLst>
      <p:ext uri="{BB962C8B-B14F-4D97-AF65-F5344CB8AC3E}">
        <p14:creationId xmlns:p14="http://schemas.microsoft.com/office/powerpoint/2010/main" val="260191985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НЕДВИЖИМЫЕ ПАМЯТНИКИ  ИСТОРИИ И КУЛЬТУРЫ </a:t>
            </a:r>
          </a:p>
        </p:txBody>
      </p:sp>
      <p:sp>
        <p:nvSpPr>
          <p:cNvPr id="7" name="Прямоугольник 6"/>
          <p:cNvSpPr/>
          <p:nvPr/>
        </p:nvSpPr>
        <p:spPr>
          <a:xfrm>
            <a:off x="1295636" y="737227"/>
            <a:ext cx="7740860" cy="646331"/>
          </a:xfrm>
          <a:prstGeom prst="rect">
            <a:avLst/>
          </a:prstGeom>
        </p:spPr>
        <p:txBody>
          <a:bodyPr wrap="square">
            <a:spAutoFit/>
          </a:bodyPr>
          <a:lstStyle/>
          <a:p>
            <a:pPr algn="ctr"/>
            <a:r>
              <a:rPr lang="ru-RU" b="1" dirty="0">
                <a:latin typeface="Times New Roman" pitchFamily="18" charset="0"/>
                <a:cs typeface="Times New Roman" pitchFamily="18" charset="0"/>
              </a:rPr>
              <a:t>с. ПОИСЕВО, Центральная ул.</a:t>
            </a:r>
          </a:p>
          <a:p>
            <a:pPr algn="ctr"/>
            <a:r>
              <a:rPr lang="ru-RU" b="1" dirty="0">
                <a:latin typeface="Times New Roman" pitchFamily="18" charset="0"/>
                <a:cs typeface="Times New Roman" pitchFamily="18" charset="0"/>
              </a:rPr>
              <a:t>КОМПЛЕКС ЗДАНИЙ ЗЕМСКОЙ БОЛЬНИЦЫ</a:t>
            </a:r>
            <a:r>
              <a:rPr lang="ru-RU" b="1" dirty="0" smtClean="0">
                <a:latin typeface="Times New Roman" pitchFamily="18" charset="0"/>
                <a:cs typeface="Times New Roman" pitchFamily="18" charset="0"/>
              </a:rPr>
              <a:t>, 1906 </a:t>
            </a:r>
            <a:r>
              <a:rPr lang="ru-RU" b="1" dirty="0">
                <a:latin typeface="Times New Roman" pitchFamily="18" charset="0"/>
                <a:cs typeface="Times New Roman" pitchFamily="18" charset="0"/>
              </a:rPr>
              <a:t>г</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2 строения)</a:t>
            </a:r>
          </a:p>
        </p:txBody>
      </p:sp>
      <p:sp>
        <p:nvSpPr>
          <p:cNvPr id="4" name="Прямоугольник 3"/>
          <p:cNvSpPr/>
          <p:nvPr/>
        </p:nvSpPr>
        <p:spPr>
          <a:xfrm>
            <a:off x="3772702" y="1416946"/>
            <a:ext cx="5263794" cy="4770537"/>
          </a:xfrm>
          <a:prstGeom prst="rect">
            <a:avLst/>
          </a:prstGeom>
        </p:spPr>
        <p:txBody>
          <a:bodyPr wrap="square">
            <a:spAutoFit/>
          </a:bodyPr>
          <a:lstStyle/>
          <a:p>
            <a:pPr algn="just"/>
            <a:r>
              <a:rPr lang="ru-RU" sz="1600" dirty="0">
                <a:latin typeface="Times New Roman" pitchFamily="18" charset="0"/>
                <a:cs typeface="Times New Roman" pitchFamily="18" charset="0"/>
              </a:rPr>
              <a:t>Два краснокирпичных одноэтажных здания больницы построены на средства уездного земства в 1906. Первое здание строилось как лечебное заведение на 15 мест, а второе отводилось под квартиры для врачей. В годы Первой мировой и Великой Отечественной войн в этих зданиях </a:t>
            </a:r>
            <a:r>
              <a:rPr lang="ru-RU" sz="1600" dirty="0" err="1">
                <a:latin typeface="Times New Roman" pitchFamily="18" charset="0"/>
                <a:cs typeface="Times New Roman" pitchFamily="18" charset="0"/>
              </a:rPr>
              <a:t>размещалсяэвакуационный</a:t>
            </a:r>
            <a:r>
              <a:rPr lang="ru-RU" sz="1600" dirty="0">
                <a:latin typeface="Times New Roman" pitchFamily="18" charset="0"/>
                <a:cs typeface="Times New Roman" pitchFamily="18" charset="0"/>
              </a:rPr>
              <a:t> госпиталь.</a:t>
            </a:r>
          </a:p>
          <a:p>
            <a:pPr algn="just"/>
            <a:r>
              <a:rPr lang="ru-RU" sz="1600" dirty="0">
                <a:latin typeface="Times New Roman" pitchFamily="18" charset="0"/>
                <a:cs typeface="Times New Roman" pitchFamily="18" charset="0"/>
              </a:rPr>
              <a:t>Комплекс больницы включает два </a:t>
            </a:r>
            <a:r>
              <a:rPr lang="ru-RU" sz="1600" dirty="0" err="1">
                <a:latin typeface="Times New Roman" pitchFamily="18" charset="0"/>
                <a:cs typeface="Times New Roman" pitchFamily="18" charset="0"/>
              </a:rPr>
              <a:t>одноэтажныхздания</a:t>
            </a:r>
            <a:r>
              <a:rPr lang="ru-RU" sz="1600" dirty="0">
                <a:latin typeface="Times New Roman" pitchFamily="18" charset="0"/>
                <a:cs typeface="Times New Roman" pitchFamily="18" charset="0"/>
              </a:rPr>
              <a:t>: главный корпус (</a:t>
            </a:r>
            <a:r>
              <a:rPr lang="ru-RU" sz="1600" dirty="0" err="1">
                <a:latin typeface="Times New Roman" pitchFamily="18" charset="0"/>
                <a:cs typeface="Times New Roman" pitchFamily="18" charset="0"/>
              </a:rPr>
              <a:t>Побразный</a:t>
            </a:r>
            <a:r>
              <a:rPr lang="ru-RU" sz="1600" dirty="0">
                <a:latin typeface="Times New Roman" pitchFamily="18" charset="0"/>
                <a:cs typeface="Times New Roman" pitchFamily="18" charset="0"/>
              </a:rPr>
              <a:t> в плане и наиболее </a:t>
            </a:r>
            <a:r>
              <a:rPr lang="ru-RU" sz="1600" dirty="0" err="1">
                <a:latin typeface="Times New Roman" pitchFamily="18" charset="0"/>
                <a:cs typeface="Times New Roman" pitchFamily="18" charset="0"/>
              </a:rPr>
              <a:t>протяженный</a:t>
            </a:r>
            <a:r>
              <a:rPr lang="ru-RU" sz="1600" dirty="0">
                <a:latin typeface="Times New Roman" pitchFamily="18" charset="0"/>
                <a:cs typeface="Times New Roman" pitchFamily="18" charset="0"/>
              </a:rPr>
              <a:t>) и прямоугольный корпус с единым оформлением оконных </a:t>
            </a:r>
            <a:r>
              <a:rPr lang="ru-RU" sz="1600" dirty="0" err="1">
                <a:latin typeface="Times New Roman" pitchFamily="18" charset="0"/>
                <a:cs typeface="Times New Roman" pitchFamily="18" charset="0"/>
              </a:rPr>
              <a:t>проемов</a:t>
            </a:r>
            <a:r>
              <a:rPr lang="ru-RU" sz="1600" dirty="0">
                <a:latin typeface="Times New Roman" pitchFamily="18" charset="0"/>
                <a:cs typeface="Times New Roman" pitchFamily="18" charset="0"/>
              </a:rPr>
              <a:t>. Главный вход в </a:t>
            </a:r>
            <a:r>
              <a:rPr lang="ru-RU" sz="1600" dirty="0" err="1">
                <a:latin typeface="Times New Roman" pitchFamily="18" charset="0"/>
                <a:cs typeface="Times New Roman" pitchFamily="18" charset="0"/>
              </a:rPr>
              <a:t>Побразное</a:t>
            </a:r>
            <a:r>
              <a:rPr lang="ru-RU" sz="1600" dirty="0">
                <a:latin typeface="Times New Roman" pitchFamily="18" charset="0"/>
                <a:cs typeface="Times New Roman" pitchFamily="18" charset="0"/>
              </a:rPr>
              <a:t> здание имеет с боковой стороны дощатый выступающий тамбур с двускатным навесом на опорах (в настоящее время </a:t>
            </a:r>
            <a:r>
              <a:rPr lang="ru-RU" sz="1600" dirty="0" err="1">
                <a:latin typeface="Times New Roman" pitchFamily="18" charset="0"/>
                <a:cs typeface="Times New Roman" pitchFamily="18" charset="0"/>
              </a:rPr>
              <a:t>поврежденный</a:t>
            </a:r>
            <a:r>
              <a:rPr lang="ru-RU" sz="1600" dirty="0">
                <a:latin typeface="Times New Roman" pitchFamily="18" charset="0"/>
                <a:cs typeface="Times New Roman" pitchFamily="18" charset="0"/>
              </a:rPr>
              <a:t>). Редкие, большие оконные </a:t>
            </a:r>
            <a:r>
              <a:rPr lang="ru-RU" sz="1600" dirty="0" err="1">
                <a:latin typeface="Times New Roman" pitchFamily="18" charset="0"/>
                <a:cs typeface="Times New Roman" pitchFamily="18" charset="0"/>
              </a:rPr>
              <a:t>проемы</a:t>
            </a:r>
            <a:r>
              <a:rPr lang="ru-RU" sz="1600" dirty="0">
                <a:latin typeface="Times New Roman" pitchFamily="18" charset="0"/>
                <a:cs typeface="Times New Roman" pitchFamily="18" charset="0"/>
              </a:rPr>
              <a:t> с лучковыми выступающими перемычками имеют подоконные полочки с </a:t>
            </a:r>
            <a:r>
              <a:rPr lang="ru-RU" sz="1600" dirty="0" err="1">
                <a:latin typeface="Times New Roman" pitchFamily="18" charset="0"/>
                <a:cs typeface="Times New Roman" pitchFamily="18" charset="0"/>
              </a:rPr>
              <a:t>филенкой</a:t>
            </a:r>
            <a:r>
              <a:rPr lang="ru-RU" sz="1600" dirty="0">
                <a:latin typeface="Times New Roman" pitchFamily="18" charset="0"/>
                <a:cs typeface="Times New Roman" pitchFamily="18" charset="0"/>
              </a:rPr>
              <a:t>. Фасады завершаются карнизом с </a:t>
            </a:r>
            <a:r>
              <a:rPr lang="ru-RU" sz="1600" dirty="0" err="1">
                <a:latin typeface="Times New Roman" pitchFamily="18" charset="0"/>
                <a:cs typeface="Times New Roman" pitchFamily="18" charset="0"/>
              </a:rPr>
              <a:t>трехрядным</a:t>
            </a:r>
            <a:r>
              <a:rPr lang="ru-RU" sz="1600" dirty="0">
                <a:latin typeface="Times New Roman" pitchFamily="18" charset="0"/>
                <a:cs typeface="Times New Roman" pitchFamily="18" charset="0"/>
              </a:rPr>
              <a:t> ступенчатым сухариком. Памятник</a:t>
            </a:r>
          </a:p>
          <a:p>
            <a:pPr algn="just"/>
            <a:r>
              <a:rPr lang="ru-RU" sz="1600" dirty="0">
                <a:latin typeface="Times New Roman" pitchFamily="18" charset="0"/>
                <a:cs typeface="Times New Roman" pitchFamily="18" charset="0"/>
              </a:rPr>
              <a:t>гражданской архитектуры «кирпичного» направления эклектики. В последние годы здания не используются.</a:t>
            </a:r>
          </a:p>
        </p:txBody>
      </p:sp>
      <p:pic>
        <p:nvPicPr>
          <p:cNvPr id="6" name="Рисунок 5"/>
          <p:cNvPicPr/>
          <p:nvPr/>
        </p:nvPicPr>
        <p:blipFill rotWithShape="1">
          <a:blip r:embed="rId2"/>
          <a:srcRect l="4199" t="35316" r="4418" b="4674"/>
          <a:stretch/>
        </p:blipFill>
        <p:spPr>
          <a:xfrm>
            <a:off x="66698" y="1484784"/>
            <a:ext cx="3706004" cy="1944216"/>
          </a:xfrm>
          <a:prstGeom prst="rect">
            <a:avLst/>
          </a:prstGeom>
          <a:ln>
            <a:noFill/>
          </a:ln>
          <a:effectLst>
            <a:softEdge rad="112500"/>
          </a:effectLst>
        </p:spPr>
      </p:pic>
      <p:pic>
        <p:nvPicPr>
          <p:cNvPr id="8" name="Рисунок 7"/>
          <p:cNvPicPr/>
          <p:nvPr/>
        </p:nvPicPr>
        <p:blipFill rotWithShape="1">
          <a:blip r:embed="rId3"/>
          <a:srcRect l="3902" t="4414" r="4813" b="7962"/>
          <a:stretch/>
        </p:blipFill>
        <p:spPr>
          <a:xfrm>
            <a:off x="66698" y="3861048"/>
            <a:ext cx="3746810" cy="2020418"/>
          </a:xfrm>
          <a:prstGeom prst="rect">
            <a:avLst/>
          </a:prstGeom>
          <a:ln>
            <a:noFill/>
          </a:ln>
          <a:effectLst>
            <a:softEdge rad="112500"/>
          </a:effectLst>
        </p:spPr>
      </p:pic>
    </p:spTree>
    <p:extLst>
      <p:ext uri="{BB962C8B-B14F-4D97-AF65-F5344CB8AC3E}">
        <p14:creationId xmlns:p14="http://schemas.microsoft.com/office/powerpoint/2010/main" val="266315963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НЕДВИЖИМЫЕ ПАМЯТНИКИ  ИСТОРИИ И КУЛЬТУРЫ </a:t>
            </a:r>
          </a:p>
        </p:txBody>
      </p:sp>
      <p:sp>
        <p:nvSpPr>
          <p:cNvPr id="7" name="Прямоугольник 6"/>
          <p:cNvSpPr/>
          <p:nvPr/>
        </p:nvSpPr>
        <p:spPr>
          <a:xfrm>
            <a:off x="431541" y="737227"/>
            <a:ext cx="8280920" cy="923330"/>
          </a:xfrm>
          <a:prstGeom prst="rect">
            <a:avLst/>
          </a:prstGeom>
        </p:spPr>
        <p:txBody>
          <a:bodyPr wrap="square">
            <a:spAutoFit/>
          </a:bodyPr>
          <a:lstStyle/>
          <a:p>
            <a:pPr algn="ctr"/>
            <a:r>
              <a:rPr lang="ru-RU" b="1" dirty="0">
                <a:latin typeface="Times New Roman" pitchFamily="18" charset="0"/>
                <a:cs typeface="Times New Roman" pitchFamily="18" charset="0"/>
              </a:rPr>
              <a:t>с. </a:t>
            </a:r>
            <a:r>
              <a:rPr lang="ru-RU" b="1" dirty="0" smtClean="0">
                <a:latin typeface="Times New Roman" pitchFamily="18" charset="0"/>
                <a:cs typeface="Times New Roman" pitchFamily="18" charset="0"/>
              </a:rPr>
              <a:t>ПОИСЕВО</a:t>
            </a:r>
            <a:endParaRPr lang="ru-RU" b="1" dirty="0">
              <a:latin typeface="Times New Roman" pitchFamily="18" charset="0"/>
              <a:cs typeface="Times New Roman" pitchFamily="18" charset="0"/>
            </a:endParaRPr>
          </a:p>
          <a:p>
            <a:pPr algn="ctr"/>
            <a:r>
              <a:rPr lang="ru-RU" b="1" dirty="0">
                <a:latin typeface="Times New Roman" pitchFamily="18" charset="0"/>
                <a:cs typeface="Times New Roman" pitchFamily="18" charset="0"/>
              </a:rPr>
              <a:t>БРАТСКАЯ МОГИЛА ПАРТИЗАН, РАССТРЕЛЯННЫХ БЕЛОГВАРДЕЙЦАМИ, 1918 г.</a:t>
            </a:r>
          </a:p>
        </p:txBody>
      </p:sp>
      <p:sp>
        <p:nvSpPr>
          <p:cNvPr id="4" name="Прямоугольник 3"/>
          <p:cNvSpPr/>
          <p:nvPr/>
        </p:nvSpPr>
        <p:spPr>
          <a:xfrm>
            <a:off x="3413082" y="1660557"/>
            <a:ext cx="5616624" cy="5047536"/>
          </a:xfrm>
          <a:prstGeom prst="rect">
            <a:avLst/>
          </a:prstGeom>
        </p:spPr>
        <p:txBody>
          <a:bodyPr wrap="square">
            <a:spAutoFit/>
          </a:bodyPr>
          <a:lstStyle/>
          <a:p>
            <a:pPr algn="just"/>
            <a:r>
              <a:rPr lang="ru-RU" sz="1400" dirty="0">
                <a:latin typeface="Times New Roman" pitchFamily="18" charset="0"/>
                <a:cs typeface="Times New Roman" pitchFamily="18" charset="0"/>
              </a:rPr>
              <a:t>18 августа 1918 красногвардейский отряд </a:t>
            </a:r>
            <a:r>
              <a:rPr lang="ru-RU" sz="1400" dirty="0" err="1">
                <a:latin typeface="Times New Roman" pitchFamily="18" charset="0"/>
                <a:cs typeface="Times New Roman" pitchFamily="18" charset="0"/>
              </a:rPr>
              <a:t>А.М.Железняка</a:t>
            </a:r>
            <a:r>
              <a:rPr lang="ru-RU" sz="1400" dirty="0">
                <a:latin typeface="Times New Roman" pitchFamily="18" charset="0"/>
                <a:cs typeface="Times New Roman" pitchFamily="18" charset="0"/>
              </a:rPr>
              <a:t>, перейдя Каму у Пьяного Бора, вытеснил немногочисленные войска подполковника </a:t>
            </a:r>
            <a:r>
              <a:rPr lang="ru-RU" sz="1400" dirty="0" err="1" smtClean="0">
                <a:latin typeface="Times New Roman" pitchFamily="18" charset="0"/>
                <a:cs typeface="Times New Roman" pitchFamily="18" charset="0"/>
              </a:rPr>
              <a:t>В.О.Каппеля</a:t>
            </a:r>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(Народная армия </a:t>
            </a:r>
            <a:r>
              <a:rPr lang="ru-RU" sz="1400" dirty="0" err="1">
                <a:latin typeface="Times New Roman" pitchFamily="18" charset="0"/>
                <a:cs typeface="Times New Roman" pitchFamily="18" charset="0"/>
              </a:rPr>
              <a:t>Комуча</a:t>
            </a:r>
            <a:r>
              <a:rPr lang="ru-RU" sz="1400" dirty="0">
                <a:latin typeface="Times New Roman" pitchFamily="18" charset="0"/>
                <a:cs typeface="Times New Roman" pitchFamily="18" charset="0"/>
              </a:rPr>
              <a:t>) из Мензелинска. </a:t>
            </a:r>
            <a:r>
              <a:rPr lang="ru-RU" sz="1400" dirty="0" err="1">
                <a:latin typeface="Times New Roman" pitchFamily="18" charset="0"/>
                <a:cs typeface="Times New Roman" pitchFamily="18" charset="0"/>
              </a:rPr>
              <a:t>Тяжелые</a:t>
            </a:r>
            <a:r>
              <a:rPr lang="ru-RU" sz="1400" dirty="0">
                <a:latin typeface="Times New Roman" pitchFamily="18" charset="0"/>
                <a:cs typeface="Times New Roman" pitchFamily="18" charset="0"/>
              </a:rPr>
              <a:t> бои велись у с. </a:t>
            </a:r>
            <a:r>
              <a:rPr lang="ru-RU" sz="1400" dirty="0" err="1">
                <a:latin typeface="Times New Roman" pitchFamily="18" charset="0"/>
                <a:cs typeface="Times New Roman" pitchFamily="18" charset="0"/>
              </a:rPr>
              <a:t>Поисево</a:t>
            </a:r>
            <a:r>
              <a:rPr lang="ru-RU" sz="1400" dirty="0">
                <a:latin typeface="Times New Roman" pitchFamily="18" charset="0"/>
                <a:cs typeface="Times New Roman" pitchFamily="18" charset="0"/>
              </a:rPr>
              <a:t> и </a:t>
            </a:r>
            <a:r>
              <a:rPr lang="ru-RU" sz="1400" dirty="0" err="1">
                <a:latin typeface="Times New Roman" pitchFamily="18" charset="0"/>
                <a:cs typeface="Times New Roman" pitchFamily="18" charset="0"/>
              </a:rPr>
              <a:t>Байсарово</a:t>
            </a:r>
            <a:r>
              <a:rPr lang="ru-RU" sz="1400" dirty="0">
                <a:latin typeface="Times New Roman" pitchFamily="18" charset="0"/>
                <a:cs typeface="Times New Roman" pitchFamily="18" charset="0"/>
              </a:rPr>
              <a:t>(на Оренбургском тракте). В результате белые при поддержке чехословацких легионеров организовали наступление и вновь заняли </a:t>
            </a:r>
            <a:r>
              <a:rPr lang="ru-RU" sz="1400" dirty="0" smtClean="0">
                <a:latin typeface="Times New Roman" pitchFamily="18" charset="0"/>
                <a:cs typeface="Times New Roman" pitchFamily="18" charset="0"/>
              </a:rPr>
              <a:t>Мензелинск. Экспедиционный </a:t>
            </a:r>
            <a:r>
              <a:rPr lang="ru-RU" sz="1400" dirty="0">
                <a:latin typeface="Times New Roman" pitchFamily="18" charset="0"/>
                <a:cs typeface="Times New Roman" pitchFamily="18" charset="0"/>
              </a:rPr>
              <a:t>партизанский отряд </a:t>
            </a:r>
            <a:r>
              <a:rPr lang="ru-RU" sz="1400" dirty="0" smtClean="0">
                <a:latin typeface="Times New Roman" pitchFamily="18" charset="0"/>
                <a:cs typeface="Times New Roman" pitchFamily="18" charset="0"/>
              </a:rPr>
              <a:t>ВЦИК </a:t>
            </a:r>
            <a:r>
              <a:rPr lang="ru-RU" sz="1400" dirty="0" err="1" smtClean="0">
                <a:latin typeface="Times New Roman" pitchFamily="18" charset="0"/>
                <a:cs typeface="Times New Roman" pitchFamily="18" charset="0"/>
              </a:rPr>
              <a:t>апод</a:t>
            </a:r>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командованием И.С. Кожевникова был сформирован по решению советского руководства для ведения партизанской войны в тылу </a:t>
            </a:r>
            <a:r>
              <a:rPr lang="ru-RU" sz="1400" dirty="0" smtClean="0">
                <a:latin typeface="Times New Roman" pitchFamily="18" charset="0"/>
                <a:cs typeface="Times New Roman" pitchFamily="18" charset="0"/>
              </a:rPr>
              <a:t>Чехословацкого корпуса </a:t>
            </a:r>
            <a:r>
              <a:rPr lang="ru-RU" sz="1400" dirty="0">
                <a:latin typeface="Times New Roman" pitchFamily="18" charset="0"/>
                <a:cs typeface="Times New Roman" pitchFamily="18" charset="0"/>
              </a:rPr>
              <a:t>и Народной армии </a:t>
            </a:r>
            <a:r>
              <a:rPr lang="ru-RU" sz="1400" dirty="0" err="1">
                <a:latin typeface="Times New Roman" pitchFamily="18" charset="0"/>
                <a:cs typeface="Times New Roman" pitchFamily="18" charset="0"/>
              </a:rPr>
              <a:t>Комуча</a:t>
            </a:r>
            <a:r>
              <a:rPr lang="ru-RU" sz="1400" dirty="0">
                <a:latin typeface="Times New Roman" pitchFamily="18" charset="0"/>
                <a:cs typeface="Times New Roman" pitchFamily="18" charset="0"/>
              </a:rPr>
              <a:t>. В октябре 1918отряд прибыл в Мысовые </a:t>
            </a:r>
            <a:r>
              <a:rPr lang="ru-RU" sz="1400" dirty="0" err="1">
                <a:latin typeface="Times New Roman" pitchFamily="18" charset="0"/>
                <a:cs typeface="Times New Roman" pitchFamily="18" charset="0"/>
              </a:rPr>
              <a:t>Челны</a:t>
            </a:r>
            <a:r>
              <a:rPr lang="ru-RU" sz="1400" dirty="0">
                <a:latin typeface="Times New Roman" pitchFamily="18" charset="0"/>
                <a:cs typeface="Times New Roman" pitchFamily="18" charset="0"/>
              </a:rPr>
              <a:t> и выступил в </a:t>
            </a:r>
            <a:r>
              <a:rPr lang="ru-RU" sz="1400" dirty="0" smtClean="0">
                <a:latin typeface="Times New Roman" pitchFamily="18" charset="0"/>
                <a:cs typeface="Times New Roman" pitchFamily="18" charset="0"/>
              </a:rPr>
              <a:t>поход по </a:t>
            </a:r>
            <a:r>
              <a:rPr lang="ru-RU" sz="1400" dirty="0">
                <a:latin typeface="Times New Roman" pitchFamily="18" charset="0"/>
                <a:cs typeface="Times New Roman" pitchFamily="18" charset="0"/>
              </a:rPr>
              <a:t>тылам Белой народной армии. Отряд взял Матвеевку и вновь Мензелинск. 19 октября 1918 партизаны заняли село </a:t>
            </a:r>
            <a:r>
              <a:rPr lang="ru-RU" sz="1400" dirty="0" err="1">
                <a:latin typeface="Times New Roman" pitchFamily="18" charset="0"/>
                <a:cs typeface="Times New Roman" pitchFamily="18" charset="0"/>
              </a:rPr>
              <a:t>Поисево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Мензелинского</a:t>
            </a:r>
            <a:r>
              <a:rPr lang="ru-RU" sz="1400" dirty="0">
                <a:latin typeface="Times New Roman" pitchFamily="18" charset="0"/>
                <a:cs typeface="Times New Roman" pitchFamily="18" charset="0"/>
              </a:rPr>
              <a:t> уезда, </a:t>
            </a:r>
            <a:r>
              <a:rPr lang="ru-RU" sz="1400" dirty="0" err="1">
                <a:latin typeface="Times New Roman" pitchFamily="18" charset="0"/>
                <a:cs typeface="Times New Roman" pitchFamily="18" charset="0"/>
              </a:rPr>
              <a:t>гдев</a:t>
            </a:r>
            <a:r>
              <a:rPr lang="ru-RU" sz="1400" dirty="0">
                <a:latin typeface="Times New Roman" pitchFamily="18" charset="0"/>
                <a:cs typeface="Times New Roman" pitchFamily="18" charset="0"/>
              </a:rPr>
              <a:t> дальнейшем </a:t>
            </a:r>
            <a:r>
              <a:rPr lang="ru-RU" sz="1400" dirty="0" smtClean="0">
                <a:latin typeface="Times New Roman" pitchFamily="18" charset="0"/>
                <a:cs typeface="Times New Roman" pitchFamily="18" charset="0"/>
              </a:rPr>
              <a:t>сосредоточили </a:t>
            </a:r>
            <a:r>
              <a:rPr lang="ru-RU" sz="1400" dirty="0">
                <a:latin typeface="Times New Roman" pitchFamily="18" charset="0"/>
                <a:cs typeface="Times New Roman" pitchFamily="18" charset="0"/>
              </a:rPr>
              <a:t>свои основные силы</a:t>
            </a:r>
            <a:r>
              <a:rPr lang="ru-RU" sz="1400" dirty="0" smtClean="0">
                <a:latin typeface="Times New Roman" pitchFamily="18" charset="0"/>
                <a:cs typeface="Times New Roman" pitchFamily="18" charset="0"/>
              </a:rPr>
              <a:t>. 5 </a:t>
            </a:r>
            <a:r>
              <a:rPr lang="ru-RU" sz="1400" dirty="0">
                <a:latin typeface="Times New Roman" pitchFamily="18" charset="0"/>
                <a:cs typeface="Times New Roman" pitchFamily="18" charset="0"/>
              </a:rPr>
              <a:t>ноября Экспедиционный отряд ВЦИКа (12 </a:t>
            </a:r>
            <a:r>
              <a:rPr lang="ru-RU" sz="1400" dirty="0" err="1">
                <a:latin typeface="Times New Roman" pitchFamily="18" charset="0"/>
                <a:cs typeface="Times New Roman" pitchFamily="18" charset="0"/>
              </a:rPr>
              <a:t>тыс.чел</a:t>
            </a:r>
            <a:r>
              <a:rPr lang="ru-RU" sz="1400" dirty="0">
                <a:latin typeface="Times New Roman" pitchFamily="18" charset="0"/>
                <a:cs typeface="Times New Roman" pitchFamily="18" charset="0"/>
              </a:rPr>
              <a:t>.) вступил в </a:t>
            </a:r>
            <a:r>
              <a:rPr lang="ru-RU" sz="1400" dirty="0" err="1">
                <a:latin typeface="Times New Roman" pitchFamily="18" charset="0"/>
                <a:cs typeface="Times New Roman" pitchFamily="18" charset="0"/>
              </a:rPr>
              <a:t>Байсарово</a:t>
            </a:r>
            <a:r>
              <a:rPr lang="ru-RU" sz="1400" dirty="0">
                <a:latin typeface="Times New Roman" pitchFamily="18" charset="0"/>
                <a:cs typeface="Times New Roman" pitchFamily="18" charset="0"/>
              </a:rPr>
              <a:t>. Данное соединение </a:t>
            </a:r>
            <a:r>
              <a:rPr lang="ru-RU" sz="1400" dirty="0" smtClean="0">
                <a:latin typeface="Times New Roman" pitchFamily="18" charset="0"/>
                <a:cs typeface="Times New Roman" pitchFamily="18" charset="0"/>
              </a:rPr>
              <a:t>стало именоваться </a:t>
            </a:r>
            <a:r>
              <a:rPr lang="ru-RU" sz="1400" dirty="0">
                <a:latin typeface="Times New Roman" pitchFamily="18" charset="0"/>
                <a:cs typeface="Times New Roman" pitchFamily="18" charset="0"/>
              </a:rPr>
              <a:t>Партизанской Красной Армией, поскольку в его состав входили уже 9 отрядов. Штаб 1го партизанского отряда под командованием А.М</a:t>
            </a:r>
            <a:r>
              <a:rPr lang="ru-RU" sz="1400" dirty="0" smtClean="0">
                <a:latin typeface="Times New Roman" pitchFamily="18" charset="0"/>
                <a:cs typeface="Times New Roman" pitchFamily="18" charset="0"/>
              </a:rPr>
              <a:t>. Козина </a:t>
            </a:r>
            <a:r>
              <a:rPr lang="ru-RU" sz="1400" dirty="0">
                <a:latin typeface="Times New Roman" pitchFamily="18" charset="0"/>
                <a:cs typeface="Times New Roman" pitchFamily="18" charset="0"/>
              </a:rPr>
              <a:t>стоял в </a:t>
            </a:r>
            <a:r>
              <a:rPr lang="ru-RU" sz="1400" dirty="0" err="1">
                <a:latin typeface="Times New Roman" pitchFamily="18" charset="0"/>
                <a:cs typeface="Times New Roman" pitchFamily="18" charset="0"/>
              </a:rPr>
              <a:t>Поисеве</a:t>
            </a:r>
            <a:r>
              <a:rPr lang="ru-RU" sz="1400" dirty="0">
                <a:latin typeface="Times New Roman" pitchFamily="18" charset="0"/>
                <a:cs typeface="Times New Roman" pitchFamily="18" charset="0"/>
              </a:rPr>
              <a:t>. О расстреле партизан белыми документальных сведений нет, скорее всего</a:t>
            </a:r>
            <a:r>
              <a:rPr lang="ru-RU" sz="1400" dirty="0" smtClean="0">
                <a:latin typeface="Times New Roman" pitchFamily="18" charset="0"/>
                <a:cs typeface="Times New Roman" pitchFamily="18" charset="0"/>
              </a:rPr>
              <a:t>, это </a:t>
            </a:r>
            <a:r>
              <a:rPr lang="ru-RU" sz="1400" dirty="0">
                <a:latin typeface="Times New Roman" pitchFamily="18" charset="0"/>
                <a:cs typeface="Times New Roman" pitchFamily="18" charset="0"/>
              </a:rPr>
              <a:t>легенда, которая не соответствует историческому ходу событий. Вероятно</a:t>
            </a:r>
            <a:r>
              <a:rPr lang="ru-RU" sz="1400" dirty="0" smtClean="0">
                <a:latin typeface="Times New Roman" pitchFamily="18" charset="0"/>
                <a:cs typeface="Times New Roman" pitchFamily="18" charset="0"/>
              </a:rPr>
              <a:t>, братская </a:t>
            </a:r>
            <a:r>
              <a:rPr lang="ru-RU" sz="1400" dirty="0">
                <a:latin typeface="Times New Roman" pitchFamily="18" charset="0"/>
                <a:cs typeface="Times New Roman" pitchFamily="18" charset="0"/>
              </a:rPr>
              <a:t>могила в </a:t>
            </a:r>
            <a:r>
              <a:rPr lang="ru-RU" sz="1400" dirty="0" err="1">
                <a:latin typeface="Times New Roman" pitchFamily="18" charset="0"/>
                <a:cs typeface="Times New Roman" pitchFamily="18" charset="0"/>
              </a:rPr>
              <a:t>Поисеве</a:t>
            </a:r>
            <a:r>
              <a:rPr lang="ru-RU" sz="1400" dirty="0">
                <a:latin typeface="Times New Roman" pitchFamily="18" charset="0"/>
                <a:cs typeface="Times New Roman" pitchFamily="18" charset="0"/>
              </a:rPr>
              <a:t> образовалась в кон. 1918, когда хоронили воинов, погибших на разных участках боевых </a:t>
            </a:r>
            <a:r>
              <a:rPr lang="ru-RU" sz="1400" dirty="0" smtClean="0">
                <a:latin typeface="Times New Roman" pitchFamily="18" charset="0"/>
                <a:cs typeface="Times New Roman" pitchFamily="18" charset="0"/>
              </a:rPr>
              <a:t>действий Партизанской </a:t>
            </a:r>
            <a:r>
              <a:rPr lang="ru-RU" sz="1400" dirty="0">
                <a:latin typeface="Times New Roman" pitchFamily="18" charset="0"/>
                <a:cs typeface="Times New Roman" pitchFamily="18" charset="0"/>
              </a:rPr>
              <a:t>Красной Армии</a:t>
            </a:r>
          </a:p>
        </p:txBody>
      </p:sp>
      <p:pic>
        <p:nvPicPr>
          <p:cNvPr id="6" name="Рисунок 5"/>
          <p:cNvPicPr/>
          <p:nvPr/>
        </p:nvPicPr>
        <p:blipFill>
          <a:blip r:embed="rId2"/>
          <a:stretch>
            <a:fillRect/>
          </a:stretch>
        </p:blipFill>
        <p:spPr>
          <a:xfrm>
            <a:off x="73946" y="1812197"/>
            <a:ext cx="3324926" cy="2802805"/>
          </a:xfrm>
          <a:prstGeom prst="rect">
            <a:avLst/>
          </a:prstGeom>
          <a:ln>
            <a:noFill/>
          </a:ln>
          <a:effectLst>
            <a:softEdge rad="112500"/>
          </a:effectLst>
        </p:spPr>
      </p:pic>
    </p:spTree>
    <p:extLst>
      <p:ext uri="{BB962C8B-B14F-4D97-AF65-F5344CB8AC3E}">
        <p14:creationId xmlns:p14="http://schemas.microsoft.com/office/powerpoint/2010/main" val="106584743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НЕДВИЖИМЫЕ ПАМЯТНИКИ  ИСТОРИИ И КУЛЬТУРЫ </a:t>
            </a:r>
          </a:p>
        </p:txBody>
      </p:sp>
      <p:sp>
        <p:nvSpPr>
          <p:cNvPr id="7" name="Прямоугольник 6"/>
          <p:cNvSpPr/>
          <p:nvPr/>
        </p:nvSpPr>
        <p:spPr>
          <a:xfrm>
            <a:off x="179512" y="737227"/>
            <a:ext cx="8964488" cy="369332"/>
          </a:xfrm>
          <a:prstGeom prst="rect">
            <a:avLst/>
          </a:prstGeom>
        </p:spPr>
        <p:txBody>
          <a:bodyPr wrap="square">
            <a:spAutoFit/>
          </a:bodyPr>
          <a:lstStyle/>
          <a:p>
            <a:pPr algn="ctr"/>
            <a:r>
              <a:rPr lang="ru-RU" b="1" dirty="0">
                <a:latin typeface="Times New Roman" pitchFamily="18" charset="0"/>
                <a:cs typeface="Times New Roman" pitchFamily="18" charset="0"/>
              </a:rPr>
              <a:t>с. АКТАНЫШ</a:t>
            </a:r>
            <a:r>
              <a:rPr lang="ru-RU" b="1" dirty="0" smtClean="0">
                <a:latin typeface="Times New Roman" pitchFamily="18" charset="0"/>
                <a:cs typeface="Times New Roman" pitchFamily="18" charset="0"/>
              </a:rPr>
              <a:t>. Центральная </a:t>
            </a:r>
            <a:r>
              <a:rPr lang="ru-RU" b="1" dirty="0">
                <a:latin typeface="Times New Roman" pitchFamily="18" charset="0"/>
                <a:cs typeface="Times New Roman" pitchFamily="18" charset="0"/>
              </a:rPr>
              <a:t>ул</a:t>
            </a:r>
            <a:r>
              <a:rPr lang="ru-RU" b="1" dirty="0" smtClean="0">
                <a:latin typeface="Times New Roman" pitchFamily="18" charset="0"/>
                <a:cs typeface="Times New Roman" pitchFamily="18" charset="0"/>
              </a:rPr>
              <a:t>. ДОМ </a:t>
            </a:r>
            <a:r>
              <a:rPr lang="ru-RU" b="1" dirty="0">
                <a:latin typeface="Times New Roman" pitchFamily="18" charset="0"/>
                <a:cs typeface="Times New Roman" pitchFamily="18" charset="0"/>
              </a:rPr>
              <a:t>КУПЦА Ш. </a:t>
            </a:r>
            <a:r>
              <a:rPr lang="ru-RU" b="1" dirty="0" err="1">
                <a:latin typeface="Times New Roman" pitchFamily="18" charset="0"/>
                <a:cs typeface="Times New Roman" pitchFamily="18" charset="0"/>
              </a:rPr>
              <a:t>МУХИТОВА,кон</a:t>
            </a:r>
            <a:r>
              <a:rPr lang="ru-RU" b="1" dirty="0">
                <a:latin typeface="Times New Roman" pitchFamily="18" charset="0"/>
                <a:cs typeface="Times New Roman" pitchFamily="18" charset="0"/>
              </a:rPr>
              <a:t>. XIX в.</a:t>
            </a:r>
          </a:p>
        </p:txBody>
      </p:sp>
      <p:sp>
        <p:nvSpPr>
          <p:cNvPr id="4" name="Прямоугольник 3"/>
          <p:cNvSpPr/>
          <p:nvPr/>
        </p:nvSpPr>
        <p:spPr>
          <a:xfrm>
            <a:off x="4067944" y="1375731"/>
            <a:ext cx="4896544" cy="5262979"/>
          </a:xfrm>
          <a:prstGeom prst="rect">
            <a:avLst/>
          </a:prstGeom>
        </p:spPr>
        <p:txBody>
          <a:bodyPr wrap="square">
            <a:spAutoFit/>
          </a:bodyPr>
          <a:lstStyle/>
          <a:p>
            <a:pPr algn="just"/>
            <a:r>
              <a:rPr lang="ru-RU" sz="1600" dirty="0">
                <a:latin typeface="Times New Roman" pitchFamily="18" charset="0"/>
                <a:cs typeface="Times New Roman" pitchFamily="18" charset="0"/>
              </a:rPr>
              <a:t>Кирпичный дом был построен в кон. 19 в. местным </a:t>
            </a:r>
            <a:r>
              <a:rPr lang="ru-RU" sz="1600" dirty="0" err="1">
                <a:latin typeface="Times New Roman" pitchFamily="18" charset="0"/>
                <a:cs typeface="Times New Roman" pitchFamily="18" charset="0"/>
              </a:rPr>
              <a:t>богачем</a:t>
            </a:r>
            <a:r>
              <a:rPr lang="ru-RU" sz="1600" dirty="0">
                <a:latin typeface="Times New Roman" pitchFamily="18" charset="0"/>
                <a:cs typeface="Times New Roman" pitchFamily="18" charset="0"/>
              </a:rPr>
              <a:t> Ш. </a:t>
            </a:r>
            <a:r>
              <a:rPr lang="ru-RU" sz="1600" dirty="0" err="1">
                <a:latin typeface="Times New Roman" pitchFamily="18" charset="0"/>
                <a:cs typeface="Times New Roman" pitchFamily="18" charset="0"/>
              </a:rPr>
              <a:t>Мухитовым</a:t>
            </a:r>
            <a:r>
              <a:rPr lang="ru-RU" sz="1600" dirty="0">
                <a:latin typeface="Times New Roman" pitchFamily="18" charset="0"/>
                <a:cs typeface="Times New Roman" pitchFamily="18" charset="0"/>
              </a:rPr>
              <a:t>.</a:t>
            </a:r>
          </a:p>
          <a:p>
            <a:pPr algn="just"/>
            <a:r>
              <a:rPr lang="ru-RU" sz="1600" dirty="0">
                <a:latin typeface="Times New Roman" pitchFamily="18" charset="0"/>
                <a:cs typeface="Times New Roman" pitchFamily="18" charset="0"/>
              </a:rPr>
              <a:t>Двухэтажное здание со двора имело </a:t>
            </a:r>
            <a:r>
              <a:rPr lang="ru-RU" sz="1600" dirty="0" err="1">
                <a:latin typeface="Times New Roman" pitchFamily="18" charset="0"/>
                <a:cs typeface="Times New Roman" pitchFamily="18" charset="0"/>
              </a:rPr>
              <a:t>деревянныйдвухэтажный</a:t>
            </a:r>
            <a:r>
              <a:rPr lang="ru-RU" sz="1600" dirty="0">
                <a:latin typeface="Times New Roman" pitchFamily="18" charset="0"/>
                <a:cs typeface="Times New Roman" pitchFamily="18" charset="0"/>
              </a:rPr>
              <a:t> пристрой, который теперь </a:t>
            </a:r>
            <a:r>
              <a:rPr lang="ru-RU" sz="1600" dirty="0" err="1">
                <a:latin typeface="Times New Roman" pitchFamily="18" charset="0"/>
                <a:cs typeface="Times New Roman" pitchFamily="18" charset="0"/>
              </a:rPr>
              <a:t>заменен</a:t>
            </a:r>
            <a:r>
              <a:rPr lang="ru-RU" sz="1600" dirty="0">
                <a:latin typeface="Times New Roman" pitchFamily="18" charset="0"/>
                <a:cs typeface="Times New Roman" pitchFamily="18" charset="0"/>
              </a:rPr>
              <a:t> на тамбур из силикатного кирпича. Главный вход </a:t>
            </a:r>
            <a:r>
              <a:rPr lang="ru-RU" sz="1600" dirty="0" err="1">
                <a:latin typeface="Times New Roman" pitchFamily="18" charset="0"/>
                <a:cs typeface="Times New Roman" pitchFamily="18" charset="0"/>
              </a:rPr>
              <a:t>напервый</a:t>
            </a:r>
            <a:r>
              <a:rPr lang="ru-RU" sz="1600" dirty="0">
                <a:latin typeface="Times New Roman" pitchFamily="18" charset="0"/>
                <a:cs typeface="Times New Roman" pitchFamily="18" charset="0"/>
              </a:rPr>
              <a:t> этаж </a:t>
            </a:r>
            <a:r>
              <a:rPr lang="ru-RU" sz="1600" dirty="0" err="1">
                <a:latin typeface="Times New Roman" pitchFamily="18" charset="0"/>
                <a:cs typeface="Times New Roman" pitchFamily="18" charset="0"/>
              </a:rPr>
              <a:t>вел</a:t>
            </a:r>
            <a:r>
              <a:rPr lang="ru-RU" sz="1600" dirty="0">
                <a:latin typeface="Times New Roman" pitchFamily="18" charset="0"/>
                <a:cs typeface="Times New Roman" pitchFamily="18" charset="0"/>
              </a:rPr>
              <a:t> через лучковый проем с металлической дверью. Вход на второй этаж </a:t>
            </a:r>
            <a:r>
              <a:rPr lang="ru-RU" sz="1600" dirty="0" err="1">
                <a:latin typeface="Times New Roman" pitchFamily="18" charset="0"/>
                <a:cs typeface="Times New Roman" pitchFamily="18" charset="0"/>
              </a:rPr>
              <a:t>организованчерез</a:t>
            </a:r>
            <a:r>
              <a:rPr lang="ru-RU" sz="1600" dirty="0">
                <a:latin typeface="Times New Roman" pitchFamily="18" charset="0"/>
                <a:cs typeface="Times New Roman" pitchFamily="18" charset="0"/>
              </a:rPr>
              <a:t> пристрой. Оконные </a:t>
            </a:r>
            <a:r>
              <a:rPr lang="ru-RU" sz="1600" dirty="0" err="1">
                <a:latin typeface="Times New Roman" pitchFamily="18" charset="0"/>
                <a:cs typeface="Times New Roman" pitchFamily="18" charset="0"/>
              </a:rPr>
              <a:t>проемы</a:t>
            </a:r>
            <a:r>
              <a:rPr lang="ru-RU" sz="1600" dirty="0">
                <a:latin typeface="Times New Roman" pitchFamily="18" charset="0"/>
                <a:cs typeface="Times New Roman" pitchFamily="18" charset="0"/>
              </a:rPr>
              <a:t> первого этажа начинаются от выступающего цоколя с </a:t>
            </a:r>
            <a:r>
              <a:rPr lang="ru-RU" sz="1600" dirty="0" err="1">
                <a:latin typeface="Times New Roman" pitchFamily="18" charset="0"/>
                <a:cs typeface="Times New Roman" pitchFamily="18" charset="0"/>
              </a:rPr>
              <a:t>валиковымгуртом</a:t>
            </a:r>
            <a:r>
              <a:rPr lang="ru-RU" sz="1600" dirty="0">
                <a:latin typeface="Times New Roman" pitchFamily="18" charset="0"/>
                <a:cs typeface="Times New Roman" pitchFamily="18" charset="0"/>
              </a:rPr>
              <a:t>. Они имеют небольшие размеры, </a:t>
            </a:r>
            <a:r>
              <a:rPr lang="ru-RU" sz="1600" dirty="0" err="1">
                <a:latin typeface="Times New Roman" pitchFamily="18" charset="0"/>
                <a:cs typeface="Times New Roman" pitchFamily="18" charset="0"/>
              </a:rPr>
              <a:t>лучковыеперемычки</a:t>
            </a:r>
            <a:r>
              <a:rPr lang="ru-RU" sz="1600" dirty="0">
                <a:latin typeface="Times New Roman" pitchFamily="18" charset="0"/>
                <a:cs typeface="Times New Roman" pitchFamily="18" charset="0"/>
              </a:rPr>
              <a:t> и широкие наличники с </a:t>
            </a:r>
            <a:r>
              <a:rPr lang="ru-RU" sz="1600" dirty="0" err="1">
                <a:latin typeface="Times New Roman" pitchFamily="18" charset="0"/>
                <a:cs typeface="Times New Roman" pitchFamily="18" charset="0"/>
              </a:rPr>
              <a:t>сандриком</a:t>
            </a:r>
            <a:r>
              <a:rPr lang="ru-RU" sz="1600" dirty="0">
                <a:latin typeface="Times New Roman" pitchFamily="18" charset="0"/>
                <a:cs typeface="Times New Roman" pitchFamily="18" charset="0"/>
              </a:rPr>
              <a:t> в виде вогнутого щипца. Деревянные рамы нижнего этажа заменены на пластиковые. Оконные </a:t>
            </a:r>
            <a:r>
              <a:rPr lang="ru-RU" sz="1600" dirty="0" err="1">
                <a:latin typeface="Times New Roman" pitchFamily="18" charset="0"/>
                <a:cs typeface="Times New Roman" pitchFamily="18" charset="0"/>
              </a:rPr>
              <a:t>проемы</a:t>
            </a:r>
            <a:r>
              <a:rPr lang="ru-RU" sz="1600" dirty="0">
                <a:latin typeface="Times New Roman" pitchFamily="18" charset="0"/>
                <a:cs typeface="Times New Roman" pitchFamily="18" charset="0"/>
              </a:rPr>
              <a:t> второго этажа большего размера, они имеют такие </a:t>
            </a:r>
            <a:r>
              <a:rPr lang="ru-RU" sz="1600" dirty="0" err="1">
                <a:latin typeface="Times New Roman" pitchFamily="18" charset="0"/>
                <a:cs typeface="Times New Roman" pitchFamily="18" charset="0"/>
              </a:rPr>
              <a:t>желучковые</a:t>
            </a:r>
            <a:r>
              <a:rPr lang="ru-RU" sz="1600" dirty="0">
                <a:latin typeface="Times New Roman" pitchFamily="18" charset="0"/>
                <a:cs typeface="Times New Roman" pitchFamily="18" charset="0"/>
              </a:rPr>
              <a:t> перемычки и массивные, идентичные окнам первого </a:t>
            </a:r>
            <a:r>
              <a:rPr lang="ru-RU" sz="1600" dirty="0" err="1">
                <a:latin typeface="Times New Roman" pitchFamily="18" charset="0"/>
                <a:cs typeface="Times New Roman" pitchFamily="18" charset="0"/>
              </a:rPr>
              <a:t>этажка</a:t>
            </a:r>
            <a:r>
              <a:rPr lang="ru-RU" sz="1600" dirty="0">
                <a:latin typeface="Times New Roman" pitchFamily="18" charset="0"/>
                <a:cs typeface="Times New Roman" pitchFamily="18" charset="0"/>
              </a:rPr>
              <a:t> оштукатуренные наличники.</a:t>
            </a:r>
          </a:p>
          <a:p>
            <a:pPr algn="just"/>
            <a:r>
              <a:rPr lang="ru-RU" sz="1600" dirty="0">
                <a:latin typeface="Times New Roman" pitchFamily="18" charset="0"/>
                <a:cs typeface="Times New Roman" pitchFamily="18" charset="0"/>
              </a:rPr>
              <a:t>Завершается фасад карнизом с фигурной кладкой— полосой </a:t>
            </a:r>
            <a:r>
              <a:rPr lang="ru-RU" sz="1600" dirty="0" err="1">
                <a:latin typeface="Times New Roman" pitchFamily="18" charset="0"/>
                <a:cs typeface="Times New Roman" pitchFamily="18" charset="0"/>
              </a:rPr>
              <a:t>трехрядных</a:t>
            </a:r>
            <a:r>
              <a:rPr lang="ru-RU" sz="1600" dirty="0">
                <a:latin typeface="Times New Roman" pitchFamily="18" charset="0"/>
                <a:cs typeface="Times New Roman" pitchFamily="18" charset="0"/>
              </a:rPr>
              <a:t> сталактитовых сухариков </a:t>
            </a:r>
            <a:r>
              <a:rPr lang="ru-RU" sz="1600" dirty="0" err="1">
                <a:latin typeface="Times New Roman" pitchFamily="18" charset="0"/>
                <a:cs typeface="Times New Roman" pitchFamily="18" charset="0"/>
              </a:rPr>
              <a:t>ирядом</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поребрика</a:t>
            </a:r>
            <a:r>
              <a:rPr lang="ru-RU" sz="1600" dirty="0">
                <a:latin typeface="Times New Roman" pitchFamily="18" charset="0"/>
                <a:cs typeface="Times New Roman" pitchFamily="18" charset="0"/>
              </a:rPr>
              <a:t>. Памятник жилой архитектуры периода эклектики псевдорусского стиля.</a:t>
            </a:r>
          </a:p>
        </p:txBody>
      </p:sp>
      <p:pic>
        <p:nvPicPr>
          <p:cNvPr id="8" name="Рисунок 7"/>
          <p:cNvPicPr/>
          <p:nvPr/>
        </p:nvPicPr>
        <p:blipFill rotWithShape="1">
          <a:blip r:embed="rId2"/>
          <a:srcRect l="5472" t="31207" r="5660" b="3370"/>
          <a:stretch/>
        </p:blipFill>
        <p:spPr>
          <a:xfrm>
            <a:off x="144406" y="1988840"/>
            <a:ext cx="3789164" cy="2228221"/>
          </a:xfrm>
          <a:prstGeom prst="rect">
            <a:avLst/>
          </a:prstGeom>
          <a:ln>
            <a:noFill/>
          </a:ln>
          <a:effectLst>
            <a:softEdge rad="112500"/>
          </a:effectLst>
        </p:spPr>
      </p:pic>
    </p:spTree>
    <p:extLst>
      <p:ext uri="{BB962C8B-B14F-4D97-AF65-F5344CB8AC3E}">
        <p14:creationId xmlns:p14="http://schemas.microsoft.com/office/powerpoint/2010/main" val="268366835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НЕДВИЖИМЫЕ ПАМЯТНИКИ  ИСТОРИИ И КУЛЬТУРЫ </a:t>
            </a:r>
          </a:p>
        </p:txBody>
      </p:sp>
      <p:sp>
        <p:nvSpPr>
          <p:cNvPr id="7" name="Прямоугольник 6"/>
          <p:cNvSpPr/>
          <p:nvPr/>
        </p:nvSpPr>
        <p:spPr>
          <a:xfrm>
            <a:off x="179512" y="737227"/>
            <a:ext cx="8964488" cy="369332"/>
          </a:xfrm>
          <a:prstGeom prst="rect">
            <a:avLst/>
          </a:prstGeom>
        </p:spPr>
        <p:txBody>
          <a:bodyPr wrap="square">
            <a:spAutoFit/>
          </a:bodyPr>
          <a:lstStyle/>
          <a:p>
            <a:pPr algn="ctr"/>
            <a:r>
              <a:rPr lang="ru-RU" b="1" dirty="0">
                <a:latin typeface="Times New Roman" pitchFamily="18" charset="0"/>
                <a:cs typeface="Times New Roman" pitchFamily="18" charset="0"/>
              </a:rPr>
              <a:t>с</a:t>
            </a:r>
            <a:r>
              <a:rPr lang="ru-RU" b="1" dirty="0" smtClean="0">
                <a:latin typeface="Times New Roman" pitchFamily="18" charset="0"/>
                <a:cs typeface="Times New Roman" pitchFamily="18" charset="0"/>
              </a:rPr>
              <a:t>. АКТАНЫШ</a:t>
            </a:r>
            <a:r>
              <a:rPr lang="ru-RU" b="1" dirty="0">
                <a:latin typeface="Times New Roman" pitchFamily="18" charset="0"/>
                <a:cs typeface="Times New Roman" pitchFamily="18" charset="0"/>
              </a:rPr>
              <a:t>, Центральная ул</a:t>
            </a:r>
            <a:r>
              <a:rPr lang="ru-RU" b="1" dirty="0" smtClean="0">
                <a:latin typeface="Times New Roman" pitchFamily="18" charset="0"/>
                <a:cs typeface="Times New Roman" pitchFamily="18" charset="0"/>
              </a:rPr>
              <a:t>. ТОРГОВАЯ </a:t>
            </a:r>
            <a:r>
              <a:rPr lang="ru-RU" b="1" dirty="0">
                <a:latin typeface="Times New Roman" pitchFamily="18" charset="0"/>
                <a:cs typeface="Times New Roman" pitchFamily="18" charset="0"/>
              </a:rPr>
              <a:t>ЛАВКА, нач., XX в.</a:t>
            </a:r>
          </a:p>
        </p:txBody>
      </p:sp>
      <p:sp>
        <p:nvSpPr>
          <p:cNvPr id="4" name="Прямоугольник 3"/>
          <p:cNvSpPr/>
          <p:nvPr/>
        </p:nvSpPr>
        <p:spPr>
          <a:xfrm>
            <a:off x="3902928" y="1375731"/>
            <a:ext cx="5061560" cy="5262979"/>
          </a:xfrm>
          <a:prstGeom prst="rect">
            <a:avLst/>
          </a:prstGeom>
        </p:spPr>
        <p:txBody>
          <a:bodyPr wrap="square">
            <a:spAutoFit/>
          </a:bodyPr>
          <a:lstStyle/>
          <a:p>
            <a:pPr algn="just"/>
            <a:r>
              <a:rPr lang="ru-RU" sz="1600" dirty="0">
                <a:latin typeface="Times New Roman" pitchFamily="18" charset="0"/>
                <a:cs typeface="Times New Roman" pitchFamily="18" charset="0"/>
              </a:rPr>
              <a:t>Одноэтажное квадратное в плане здание торговой лавки под шатровой крышей. Уличный </a:t>
            </a:r>
            <a:r>
              <a:rPr lang="ru-RU" sz="1600" dirty="0" smtClean="0">
                <a:latin typeface="Times New Roman" pitchFamily="18" charset="0"/>
                <a:cs typeface="Times New Roman" pitchFamily="18" charset="0"/>
              </a:rPr>
              <a:t>фасад сохраняет </a:t>
            </a:r>
            <a:r>
              <a:rPr lang="ru-RU" sz="1600" dirty="0">
                <a:latin typeface="Times New Roman" pitchFamily="18" charset="0"/>
                <a:cs typeface="Times New Roman" pitchFamily="18" charset="0"/>
              </a:rPr>
              <a:t>презентабельный вид за </a:t>
            </a:r>
            <a:r>
              <a:rPr lang="ru-RU" sz="1600" dirty="0" err="1">
                <a:latin typeface="Times New Roman" pitchFamily="18" charset="0"/>
                <a:cs typeface="Times New Roman" pitchFamily="18" charset="0"/>
              </a:rPr>
              <a:t>счет</a:t>
            </a:r>
            <a:r>
              <a:rPr lang="ru-RU" sz="1600" dirty="0">
                <a:latin typeface="Times New Roman" pitchFamily="18" charset="0"/>
                <a:cs typeface="Times New Roman" pitchFamily="18" charset="0"/>
              </a:rPr>
              <a:t> сохранившихся и выделенных краской кирпичных обрамлений дверей в виде плоских, но широких наличников</a:t>
            </a:r>
            <a:r>
              <a:rPr lang="ru-RU" sz="1600" dirty="0" smtClean="0">
                <a:latin typeface="Times New Roman" pitchFamily="18" charset="0"/>
                <a:cs typeface="Times New Roman" pitchFamily="18" charset="0"/>
              </a:rPr>
              <a:t>, повторяющих </a:t>
            </a:r>
            <a:r>
              <a:rPr lang="ru-RU" sz="1600" dirty="0">
                <a:latin typeface="Times New Roman" pitchFamily="18" charset="0"/>
                <a:cs typeface="Times New Roman" pitchFamily="18" charset="0"/>
              </a:rPr>
              <a:t>лучковую форму дверных </a:t>
            </a:r>
            <a:r>
              <a:rPr lang="ru-RU" sz="1600" dirty="0" err="1">
                <a:latin typeface="Times New Roman" pitchFamily="18" charset="0"/>
                <a:cs typeface="Times New Roman" pitchFamily="18" charset="0"/>
              </a:rPr>
              <a:t>проемов</a:t>
            </a:r>
            <a:r>
              <a:rPr lang="ru-RU" sz="1600" dirty="0" smtClean="0">
                <a:latin typeface="Times New Roman" pitchFamily="18" charset="0"/>
                <a:cs typeface="Times New Roman" pitchFamily="18" charset="0"/>
              </a:rPr>
              <a:t>. Со </a:t>
            </a:r>
            <a:r>
              <a:rPr lang="ru-RU" sz="1600" dirty="0">
                <a:latin typeface="Times New Roman" pitchFamily="18" charset="0"/>
                <a:cs typeface="Times New Roman" pitchFamily="18" charset="0"/>
              </a:rPr>
              <a:t>стороны улицы престижное торговое здание было оборудовано двумя парадными входами, один из которых в советское время за ненадобностью заложили кирпичом. В простенках, по сторонам от дверей, имеются достаточно большие витринные окна</a:t>
            </a:r>
            <a:r>
              <a:rPr lang="ru-RU" sz="1600" dirty="0" smtClean="0">
                <a:latin typeface="Times New Roman" pitchFamily="18" charset="0"/>
                <a:cs typeface="Times New Roman" pitchFamily="18" charset="0"/>
              </a:rPr>
              <a:t>, получившие </a:t>
            </a:r>
            <a:r>
              <a:rPr lang="ru-RU" sz="1600" dirty="0">
                <a:latin typeface="Times New Roman" pitchFamily="18" charset="0"/>
                <a:cs typeface="Times New Roman" pitchFamily="18" charset="0"/>
              </a:rPr>
              <a:t>ленточное кирпичное обрамление </a:t>
            </a:r>
            <a:r>
              <a:rPr lang="ru-RU" sz="1600" dirty="0" smtClean="0">
                <a:latin typeface="Times New Roman" pitchFamily="18" charset="0"/>
                <a:cs typeface="Times New Roman" pitchFamily="18" charset="0"/>
              </a:rPr>
              <a:t>с треугольными </a:t>
            </a:r>
            <a:r>
              <a:rPr lang="ru-RU" sz="1600" dirty="0" err="1">
                <a:latin typeface="Times New Roman" pitchFamily="18" charset="0"/>
                <a:cs typeface="Times New Roman" pitchFamily="18" charset="0"/>
              </a:rPr>
              <a:t>сандриками</a:t>
            </a:r>
            <a:r>
              <a:rPr lang="ru-RU" sz="1600" dirty="0">
                <a:latin typeface="Times New Roman" pitchFamily="18" charset="0"/>
                <a:cs typeface="Times New Roman" pitchFamily="18" charset="0"/>
              </a:rPr>
              <a:t>. По центру </a:t>
            </a:r>
            <a:r>
              <a:rPr lang="ru-RU" sz="1600" dirty="0" smtClean="0">
                <a:latin typeface="Times New Roman" pitchFamily="18" charset="0"/>
                <a:cs typeface="Times New Roman" pitchFamily="18" charset="0"/>
              </a:rPr>
              <a:t>дворового фасада </a:t>
            </a:r>
            <a:r>
              <a:rPr lang="ru-RU" sz="1600" dirty="0">
                <a:latin typeface="Times New Roman" pitchFamily="18" charset="0"/>
                <a:cs typeface="Times New Roman" pitchFamily="18" charset="0"/>
              </a:rPr>
              <a:t>имеется </a:t>
            </a:r>
            <a:r>
              <a:rPr lang="ru-RU" sz="1600" dirty="0" err="1">
                <a:latin typeface="Times New Roman" pitchFamily="18" charset="0"/>
                <a:cs typeface="Times New Roman" pitchFamily="18" charset="0"/>
              </a:rPr>
              <a:t>еще</a:t>
            </a:r>
            <a:r>
              <a:rPr lang="ru-RU" sz="1600" dirty="0">
                <a:latin typeface="Times New Roman" pitchFamily="18" charset="0"/>
                <a:cs typeface="Times New Roman" pitchFamily="18" charset="0"/>
              </a:rPr>
              <a:t> один широкий дверной </a:t>
            </a:r>
            <a:r>
              <a:rPr lang="ru-RU" sz="1600" dirty="0" smtClean="0">
                <a:latin typeface="Times New Roman" pitchFamily="18" charset="0"/>
                <a:cs typeface="Times New Roman" pitchFamily="18" charset="0"/>
              </a:rPr>
              <a:t>проем без </a:t>
            </a:r>
            <a:r>
              <a:rPr lang="ru-RU" sz="1600" dirty="0">
                <a:latin typeface="Times New Roman" pitchFamily="18" charset="0"/>
                <a:cs typeface="Times New Roman" pitchFamily="18" charset="0"/>
              </a:rPr>
              <a:t>декоративной отделки, через который продавцы проносили товар на прилавки. Над задним входом с двустворчатой дверью в высокой крыше </a:t>
            </a:r>
            <a:r>
              <a:rPr lang="ru-RU" sz="1600" dirty="0" smtClean="0">
                <a:latin typeface="Times New Roman" pitchFamily="18" charset="0"/>
                <a:cs typeface="Times New Roman" pitchFamily="18" charset="0"/>
              </a:rPr>
              <a:t>проделано слуховое </a:t>
            </a:r>
            <a:r>
              <a:rPr lang="ru-RU" sz="1600" dirty="0">
                <a:latin typeface="Times New Roman" pitchFamily="18" charset="0"/>
                <a:cs typeface="Times New Roman" pitchFamily="18" charset="0"/>
              </a:rPr>
              <a:t>чердачное окно. К дворовому фасаду примыкает более поздняя складская пристройка</a:t>
            </a:r>
            <a:r>
              <a:rPr lang="ru-RU" sz="1600" dirty="0" smtClean="0">
                <a:latin typeface="Times New Roman" pitchFamily="18" charset="0"/>
                <a:cs typeface="Times New Roman" pitchFamily="18" charset="0"/>
              </a:rPr>
              <a:t>. Объект </a:t>
            </a:r>
            <a:r>
              <a:rPr lang="ru-RU" sz="1600" dirty="0" err="1">
                <a:latin typeface="Times New Roman" pitchFamily="18" charset="0"/>
                <a:cs typeface="Times New Roman" pitchFamily="18" charset="0"/>
              </a:rPr>
              <a:t>снесен</a:t>
            </a:r>
            <a:r>
              <a:rPr lang="ru-RU" sz="1600" dirty="0">
                <a:latin typeface="Times New Roman" pitchFamily="18" charset="0"/>
                <a:cs typeface="Times New Roman" pitchFamily="18" charset="0"/>
              </a:rPr>
              <a:t> по решению местного самоуправление в нарушение законодательства весной 2017 </a:t>
            </a:r>
            <a:r>
              <a:rPr lang="ru-RU" sz="1600" dirty="0" smtClean="0">
                <a:latin typeface="Times New Roman" pitchFamily="18" charset="0"/>
                <a:cs typeface="Times New Roman" pitchFamily="18" charset="0"/>
              </a:rPr>
              <a:t>и подлежит восстановлению.</a:t>
            </a:r>
            <a:endParaRPr lang="ru-RU" sz="1600" dirty="0">
              <a:latin typeface="Times New Roman" pitchFamily="18" charset="0"/>
              <a:cs typeface="Times New Roman" pitchFamily="18" charset="0"/>
            </a:endParaRPr>
          </a:p>
        </p:txBody>
      </p:sp>
      <p:pic>
        <p:nvPicPr>
          <p:cNvPr id="9" name="Рисунок 8"/>
          <p:cNvPicPr/>
          <p:nvPr/>
        </p:nvPicPr>
        <p:blipFill rotWithShape="1">
          <a:blip r:embed="rId2"/>
          <a:srcRect l="4340" t="10269" r="4720"/>
          <a:stretch/>
        </p:blipFill>
        <p:spPr bwMode="auto">
          <a:xfrm>
            <a:off x="179512" y="1784194"/>
            <a:ext cx="3723415" cy="2232751"/>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89576754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НЕДВИЖИМЫЕ ПАМЯТНИКИ  ИСТОРИИ И КУЛЬТУРЫ </a:t>
            </a:r>
          </a:p>
        </p:txBody>
      </p:sp>
      <p:sp>
        <p:nvSpPr>
          <p:cNvPr id="7" name="Прямоугольник 6"/>
          <p:cNvSpPr/>
          <p:nvPr/>
        </p:nvSpPr>
        <p:spPr>
          <a:xfrm>
            <a:off x="179512" y="737227"/>
            <a:ext cx="8964488" cy="369332"/>
          </a:xfrm>
          <a:prstGeom prst="rect">
            <a:avLst/>
          </a:prstGeom>
        </p:spPr>
        <p:txBody>
          <a:bodyPr wrap="square">
            <a:spAutoFit/>
          </a:bodyPr>
          <a:lstStyle/>
          <a:p>
            <a:pPr algn="ctr"/>
            <a:r>
              <a:rPr lang="ru-RU" b="1" dirty="0">
                <a:latin typeface="Times New Roman" pitchFamily="18" charset="0"/>
                <a:cs typeface="Times New Roman" pitchFamily="18" charset="0"/>
              </a:rPr>
              <a:t>с</a:t>
            </a:r>
            <a:r>
              <a:rPr lang="ru-RU" b="1" dirty="0" smtClean="0">
                <a:latin typeface="Times New Roman" pitchFamily="18" charset="0"/>
                <a:cs typeface="Times New Roman" pitchFamily="18" charset="0"/>
              </a:rPr>
              <a:t>. АКТАНЫШ</a:t>
            </a:r>
            <a:r>
              <a:rPr lang="ru-RU" b="1" dirty="0">
                <a:latin typeface="Times New Roman" pitchFamily="18" charset="0"/>
                <a:cs typeface="Times New Roman" pitchFamily="18" charset="0"/>
              </a:rPr>
              <a:t>. Центральная ул</a:t>
            </a:r>
            <a:r>
              <a:rPr lang="ru-RU" b="1" dirty="0" smtClean="0">
                <a:latin typeface="Times New Roman" pitchFamily="18" charset="0"/>
                <a:cs typeface="Times New Roman" pitchFamily="18" charset="0"/>
              </a:rPr>
              <a:t>. ЗДАНИЕ </a:t>
            </a:r>
            <a:r>
              <a:rPr lang="ru-RU" b="1" dirty="0">
                <a:latin typeface="Times New Roman" pitchFamily="18" charset="0"/>
                <a:cs typeface="Times New Roman" pitchFamily="18" charset="0"/>
              </a:rPr>
              <a:t>ТОВАРНОГО СКЛАДА</a:t>
            </a:r>
            <a:r>
              <a:rPr lang="ru-RU" b="1" dirty="0" smtClean="0">
                <a:latin typeface="Times New Roman" pitchFamily="18" charset="0"/>
                <a:cs typeface="Times New Roman" pitchFamily="18" charset="0"/>
              </a:rPr>
              <a:t>, кон</a:t>
            </a:r>
            <a:r>
              <a:rPr lang="ru-RU" b="1" dirty="0">
                <a:latin typeface="Times New Roman" pitchFamily="18" charset="0"/>
                <a:cs typeface="Times New Roman" pitchFamily="18" charset="0"/>
              </a:rPr>
              <a:t>. XIX–XX вв.</a:t>
            </a:r>
          </a:p>
        </p:txBody>
      </p:sp>
      <p:sp>
        <p:nvSpPr>
          <p:cNvPr id="4" name="Прямоугольник 3"/>
          <p:cNvSpPr/>
          <p:nvPr/>
        </p:nvSpPr>
        <p:spPr>
          <a:xfrm>
            <a:off x="346533" y="1412776"/>
            <a:ext cx="8643316" cy="1077218"/>
          </a:xfrm>
          <a:prstGeom prst="rect">
            <a:avLst/>
          </a:prstGeom>
        </p:spPr>
        <p:txBody>
          <a:bodyPr wrap="square">
            <a:spAutoFit/>
          </a:bodyPr>
          <a:lstStyle/>
          <a:p>
            <a:pPr algn="just"/>
            <a:r>
              <a:rPr lang="ru-RU" sz="1600" dirty="0">
                <a:latin typeface="Times New Roman" pitchFamily="18" charset="0"/>
                <a:cs typeface="Times New Roman" pitchFamily="18" charset="0"/>
              </a:rPr>
              <a:t>Товарный склад был построен в кон. 19 — нач.20 в. купцом Ш. </a:t>
            </a:r>
            <a:r>
              <a:rPr lang="ru-RU" sz="1600" dirty="0" err="1">
                <a:latin typeface="Times New Roman" pitchFamily="18" charset="0"/>
                <a:cs typeface="Times New Roman" pitchFamily="18" charset="0"/>
              </a:rPr>
              <a:t>Мухитовым</a:t>
            </a:r>
            <a:r>
              <a:rPr lang="ru-RU" sz="1600" dirty="0">
                <a:latin typeface="Times New Roman" pitchFamily="18" charset="0"/>
                <a:cs typeface="Times New Roman" pitchFamily="18" charset="0"/>
              </a:rPr>
              <a:t> и служило складом для хранения шкур. В 1939 был надстроен </a:t>
            </a:r>
            <a:r>
              <a:rPr lang="ru-RU" sz="1600" dirty="0" err="1">
                <a:latin typeface="Times New Roman" pitchFamily="18" charset="0"/>
                <a:cs typeface="Times New Roman" pitchFamily="18" charset="0"/>
              </a:rPr>
              <a:t>второйдеревянный</a:t>
            </a:r>
            <a:r>
              <a:rPr lang="ru-RU" sz="1600" dirty="0">
                <a:latin typeface="Times New Roman" pitchFamily="18" charset="0"/>
                <a:cs typeface="Times New Roman" pitchFamily="18" charset="0"/>
              </a:rPr>
              <a:t> этаж. В советский период в здании располагались райком КПСС, райисполком народных депутатов, райком ВЛКСМ. Здание не сохранилось.</a:t>
            </a:r>
          </a:p>
        </p:txBody>
      </p:sp>
      <p:sp>
        <p:nvSpPr>
          <p:cNvPr id="3" name="Прямоугольник 2"/>
          <p:cNvSpPr/>
          <p:nvPr/>
        </p:nvSpPr>
        <p:spPr>
          <a:xfrm>
            <a:off x="346533" y="2828836"/>
            <a:ext cx="8643316" cy="646331"/>
          </a:xfrm>
          <a:prstGeom prst="rect">
            <a:avLst/>
          </a:prstGeom>
        </p:spPr>
        <p:txBody>
          <a:bodyPr wrap="square">
            <a:spAutoFit/>
          </a:bodyPr>
          <a:lstStyle/>
          <a:p>
            <a:pPr algn="ctr"/>
            <a:r>
              <a:rPr lang="ru-RU" b="1" dirty="0">
                <a:latin typeface="Times New Roman" pitchFamily="18" charset="0"/>
                <a:cs typeface="Times New Roman" pitchFamily="18" charset="0"/>
              </a:rPr>
              <a:t>с. Ст. </a:t>
            </a:r>
            <a:r>
              <a:rPr lang="ru-RU" b="1" dirty="0" err="1">
                <a:latin typeface="Times New Roman" pitchFamily="18" charset="0"/>
                <a:cs typeface="Times New Roman" pitchFamily="18" charset="0"/>
              </a:rPr>
              <a:t>Байсарово</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н.п</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Мастеево</a:t>
            </a:r>
            <a:r>
              <a:rPr lang="ru-RU" b="1" dirty="0">
                <a:latin typeface="Times New Roman" pitchFamily="18" charset="0"/>
                <a:cs typeface="Times New Roman" pitchFamily="18" charset="0"/>
              </a:rPr>
              <a:t>. Татарская усадьба рода </a:t>
            </a:r>
            <a:r>
              <a:rPr lang="ru-RU" b="1" dirty="0" err="1">
                <a:latin typeface="Times New Roman" pitchFamily="18" charset="0"/>
                <a:cs typeface="Times New Roman" pitchFamily="18" charset="0"/>
              </a:rPr>
              <a:t>Султановых</a:t>
            </a:r>
            <a:r>
              <a:rPr lang="ru-RU" b="1" dirty="0">
                <a:latin typeface="Times New Roman" pitchFamily="18" charset="0"/>
                <a:cs typeface="Times New Roman" pitchFamily="18" charset="0"/>
              </a:rPr>
              <a:t>, татарских дворян    и   </a:t>
            </a:r>
            <a:r>
              <a:rPr lang="ru-RU" b="1" dirty="0" err="1">
                <a:latin typeface="Times New Roman" pitchFamily="18" charset="0"/>
                <a:cs typeface="Times New Roman" pitchFamily="18" charset="0"/>
              </a:rPr>
              <a:t>Мастеевский</a:t>
            </a:r>
            <a:r>
              <a:rPr lang="ru-RU" b="1" dirty="0">
                <a:latin typeface="Times New Roman" pitchFamily="18" charset="0"/>
                <a:cs typeface="Times New Roman" pitchFamily="18" charset="0"/>
              </a:rPr>
              <a:t> некрополь.</a:t>
            </a:r>
          </a:p>
        </p:txBody>
      </p:sp>
      <p:pic>
        <p:nvPicPr>
          <p:cNvPr id="9" name="Рисунок 8" descr="C:\Users\user\AppData\Local\Microsoft\Windows\INetCache\Content.Outlook\9I6Q7E1E\167784867212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717032"/>
            <a:ext cx="3240359" cy="2317254"/>
          </a:xfrm>
          <a:prstGeom prst="rect">
            <a:avLst/>
          </a:prstGeom>
          <a:ln>
            <a:noFill/>
          </a:ln>
          <a:effectLst>
            <a:softEdge rad="112500"/>
          </a:effectLst>
        </p:spPr>
      </p:pic>
      <p:sp>
        <p:nvSpPr>
          <p:cNvPr id="5" name="Прямоугольник 4"/>
          <p:cNvSpPr/>
          <p:nvPr/>
        </p:nvSpPr>
        <p:spPr>
          <a:xfrm>
            <a:off x="3463489" y="3475167"/>
            <a:ext cx="5526360" cy="3108543"/>
          </a:xfrm>
          <a:prstGeom prst="rect">
            <a:avLst/>
          </a:prstGeom>
        </p:spPr>
        <p:txBody>
          <a:bodyPr wrap="square">
            <a:spAutoFit/>
          </a:bodyPr>
          <a:lstStyle/>
          <a:p>
            <a:pPr algn="just"/>
            <a:r>
              <a:rPr lang="ru-RU" sz="1400" dirty="0">
                <a:latin typeface="Times New Roman" pitchFamily="18" charset="0"/>
                <a:cs typeface="Times New Roman" pitchFamily="18" charset="0"/>
              </a:rPr>
              <a:t> Усадьба было основано в середине ХVIII столетия в бассейне реки </a:t>
            </a:r>
            <a:r>
              <a:rPr lang="ru-RU" sz="1400" dirty="0" err="1">
                <a:latin typeface="Times New Roman" pitchFamily="18" charset="0"/>
                <a:cs typeface="Times New Roman" pitchFamily="18" charset="0"/>
              </a:rPr>
              <a:t>Сюнь</a:t>
            </a:r>
            <a:r>
              <a:rPr lang="ru-RU" sz="1400" dirty="0">
                <a:latin typeface="Times New Roman" pitchFamily="18" charset="0"/>
                <a:cs typeface="Times New Roman" pitchFamily="18" charset="0"/>
              </a:rPr>
              <a:t>, а исчезло с лица земли в 1970-х годах. Усадьба (летняя резиденция) татарских дворян рода </a:t>
            </a:r>
            <a:r>
              <a:rPr lang="ru-RU" sz="1400" dirty="0" err="1">
                <a:latin typeface="Times New Roman" pitchFamily="18" charset="0"/>
                <a:cs typeface="Times New Roman" pitchFamily="18" charset="0"/>
              </a:rPr>
              <a:t>Султановых</a:t>
            </a:r>
            <a:r>
              <a:rPr lang="ru-RU" sz="1400" dirty="0">
                <a:latin typeface="Times New Roman" pitchFamily="18" charset="0"/>
                <a:cs typeface="Times New Roman" pitchFamily="18" charset="0"/>
              </a:rPr>
              <a:t> славилась своими яблоневыми садами, прудами, мостами из булыжника и кирпича, 2-х этажными зданиями и т.д.  На месте села в настоящее время имеются яблоневый сад, реликтовые сосны и тридцать надгробий- </a:t>
            </a:r>
            <a:r>
              <a:rPr lang="ru-RU" sz="1400" dirty="0" err="1">
                <a:latin typeface="Times New Roman" pitchFamily="18" charset="0"/>
                <a:cs typeface="Times New Roman" pitchFamily="18" charset="0"/>
              </a:rPr>
              <a:t>Мастеевский</a:t>
            </a:r>
            <a:r>
              <a:rPr lang="ru-RU" sz="1400" dirty="0">
                <a:latin typeface="Times New Roman" pitchFamily="18" charset="0"/>
                <a:cs typeface="Times New Roman" pitchFamily="18" charset="0"/>
              </a:rPr>
              <a:t> некрополь (очевидно, что значительная часть могильных плит находилась ранее внутри отдельных </a:t>
            </a:r>
            <a:r>
              <a:rPr lang="ru-RU" sz="1400" dirty="0" err="1">
                <a:latin typeface="Times New Roman" pitchFamily="18" charset="0"/>
                <a:cs typeface="Times New Roman" pitchFamily="18" charset="0"/>
              </a:rPr>
              <a:t>тюрбэ</a:t>
            </a:r>
            <a:r>
              <a:rPr lang="ru-RU" sz="1400" dirty="0">
                <a:latin typeface="Times New Roman" pitchFamily="18" charset="0"/>
                <a:cs typeface="Times New Roman" pitchFamily="18" charset="0"/>
              </a:rPr>
              <a:t>, то </a:t>
            </a:r>
            <a:r>
              <a:rPr lang="ru-RU" sz="1400" dirty="0" smtClean="0">
                <a:latin typeface="Times New Roman" pitchFamily="18" charset="0"/>
                <a:cs typeface="Times New Roman" pitchFamily="18" charset="0"/>
              </a:rPr>
              <a:t>есть склепов </a:t>
            </a:r>
            <a:r>
              <a:rPr lang="ru-RU" sz="1400" dirty="0">
                <a:latin typeface="Times New Roman" pitchFamily="18" charset="0"/>
                <a:cs typeface="Times New Roman" pitchFamily="18" charset="0"/>
              </a:rPr>
              <a:t>или своего рода мавзолеев..).  </a:t>
            </a:r>
            <a:r>
              <a:rPr lang="ru-RU" sz="1400" dirty="0" err="1">
                <a:latin typeface="Times New Roman" pitchFamily="18" charset="0"/>
                <a:cs typeface="Times New Roman" pitchFamily="18" charset="0"/>
              </a:rPr>
              <a:t>Мухамедьяр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Мухаметшарипович</a:t>
            </a:r>
            <a:r>
              <a:rPr lang="ru-RU" sz="1400" dirty="0">
                <a:latin typeface="Times New Roman" pitchFamily="18" charset="0"/>
                <a:cs typeface="Times New Roman" pitchFamily="18" charset="0"/>
              </a:rPr>
              <a:t> Султанов (1837—1915гг.) — исламский религиозный деятель, пятый муфтий. 25 лет прослужил муфтием и председателем Оренбургского магометанского духовного собрания. Так же здесь родился. Сохранился один дом из этой усадьбы, который был </a:t>
            </a:r>
            <a:r>
              <a:rPr lang="ru-RU" sz="1400" dirty="0" err="1">
                <a:latin typeface="Times New Roman" pitchFamily="18" charset="0"/>
                <a:cs typeface="Times New Roman" pitchFamily="18" charset="0"/>
              </a:rPr>
              <a:t>перевезен</a:t>
            </a:r>
            <a:r>
              <a:rPr lang="ru-RU" sz="1400" dirty="0">
                <a:latin typeface="Times New Roman" pitchFamily="18" charset="0"/>
                <a:cs typeface="Times New Roman" pitchFamily="18" charset="0"/>
              </a:rPr>
              <a:t> в </a:t>
            </a:r>
            <a:r>
              <a:rPr lang="ru-RU" sz="1400" dirty="0" err="1">
                <a:latin typeface="Times New Roman" pitchFamily="18" charset="0"/>
                <a:cs typeface="Times New Roman" pitchFamily="18" charset="0"/>
              </a:rPr>
              <a:t>н.п</a:t>
            </a:r>
            <a:r>
              <a:rPr lang="ru-RU" sz="1400" dirty="0">
                <a:latin typeface="Times New Roman" pitchFamily="18" charset="0"/>
                <a:cs typeface="Times New Roman" pitchFamily="18" charset="0"/>
              </a:rPr>
              <a:t>. Ст</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Байсарово</a:t>
            </a:r>
            <a:endParaRPr lang="ru-RU" sz="1400" dirty="0">
              <a:latin typeface="Times New Roman" pitchFamily="18" charset="0"/>
              <a:cs typeface="Times New Roman" pitchFamily="18" charset="0"/>
            </a:endParaRPr>
          </a:p>
        </p:txBody>
      </p:sp>
    </p:spTree>
    <p:extLst>
      <p:ext uri="{BB962C8B-B14F-4D97-AF65-F5344CB8AC3E}">
        <p14:creationId xmlns:p14="http://schemas.microsoft.com/office/powerpoint/2010/main" val="83779056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ГАСТРОНОМИЯ </a:t>
            </a:r>
            <a:endParaRPr lang="ru-RU" b="1" dirty="0">
              <a:latin typeface="Times New Roman" pitchFamily="18" charset="0"/>
              <a:cs typeface="Times New Roman" pitchFamily="18" charset="0"/>
            </a:endParaRPr>
          </a:p>
        </p:txBody>
      </p:sp>
      <p:sp>
        <p:nvSpPr>
          <p:cNvPr id="7" name="Прямоугольник 6"/>
          <p:cNvSpPr/>
          <p:nvPr/>
        </p:nvSpPr>
        <p:spPr>
          <a:xfrm>
            <a:off x="226018" y="737227"/>
            <a:ext cx="8964488" cy="369332"/>
          </a:xfrm>
          <a:prstGeom prst="rect">
            <a:avLst/>
          </a:prstGeom>
        </p:spPr>
        <p:txBody>
          <a:bodyPr wrap="square">
            <a:spAutoFit/>
          </a:bodyPr>
          <a:lstStyle/>
          <a:p>
            <a:pPr algn="ctr"/>
            <a:r>
              <a:rPr lang="ru-RU" b="1" dirty="0">
                <a:latin typeface="Times New Roman" pitchFamily="18" charset="0"/>
                <a:cs typeface="Times New Roman" pitchFamily="18" charset="0"/>
              </a:rPr>
              <a:t>Перемечи</a:t>
            </a:r>
            <a:endParaRPr lang="ru-RU" dirty="0">
              <a:latin typeface="Times New Roman" pitchFamily="18" charset="0"/>
              <a:cs typeface="Times New Roman" pitchFamily="18" charset="0"/>
            </a:endParaRPr>
          </a:p>
        </p:txBody>
      </p:sp>
      <p:sp>
        <p:nvSpPr>
          <p:cNvPr id="4" name="Прямоугольник 3"/>
          <p:cNvSpPr/>
          <p:nvPr/>
        </p:nvSpPr>
        <p:spPr>
          <a:xfrm>
            <a:off x="3473147" y="983448"/>
            <a:ext cx="5501335" cy="2308324"/>
          </a:xfrm>
          <a:prstGeom prst="rect">
            <a:avLst/>
          </a:prstGeom>
        </p:spPr>
        <p:txBody>
          <a:bodyPr wrap="square">
            <a:spAutoFit/>
          </a:bodyPr>
          <a:lstStyle/>
          <a:p>
            <a:pPr algn="just"/>
            <a:r>
              <a:rPr lang="ru-RU" sz="1600" dirty="0">
                <a:latin typeface="Times New Roman" pitchFamily="18" charset="0"/>
                <a:cs typeface="Times New Roman" pitchFamily="18" charset="0"/>
              </a:rPr>
              <a:t>1.Разогрейте молоко. Смешайте дрожжи 1/4 стакана с </a:t>
            </a:r>
            <a:r>
              <a:rPr lang="ru-RU" sz="1600" dirty="0" err="1">
                <a:latin typeface="Times New Roman" pitchFamily="18" charset="0"/>
                <a:cs typeface="Times New Roman" pitchFamily="18" charset="0"/>
              </a:rPr>
              <a:t>теплым</a:t>
            </a:r>
            <a:r>
              <a:rPr lang="ru-RU" sz="1600" dirty="0">
                <a:latin typeface="Times New Roman" pitchFamily="18" charset="0"/>
                <a:cs typeface="Times New Roman" pitchFamily="18" charset="0"/>
              </a:rPr>
              <a:t> молоком, добавьте 1/2 чайной ложки сахара и отложите в сторону. </a:t>
            </a:r>
          </a:p>
          <a:p>
            <a:pPr algn="just"/>
            <a:r>
              <a:rPr lang="ru-RU" sz="1600" dirty="0">
                <a:latin typeface="Times New Roman" pitchFamily="18" charset="0"/>
                <a:cs typeface="Times New Roman" pitchFamily="18" charset="0"/>
              </a:rPr>
              <a:t>2. Яйца взбить, добавить в молоко. </a:t>
            </a:r>
          </a:p>
          <a:p>
            <a:pPr algn="just"/>
            <a:r>
              <a:rPr lang="ru-RU" sz="1600" dirty="0">
                <a:latin typeface="Times New Roman" pitchFamily="18" charset="0"/>
                <a:cs typeface="Times New Roman" pitchFamily="18" charset="0"/>
              </a:rPr>
              <a:t>3. Добавить масло, соль, сахар и смесь дрожжей.</a:t>
            </a:r>
          </a:p>
          <a:p>
            <a:pPr algn="just"/>
            <a:r>
              <a:rPr lang="ru-RU" sz="1600" dirty="0">
                <a:latin typeface="Times New Roman" pitchFamily="18" charset="0"/>
                <a:cs typeface="Times New Roman" pitchFamily="18" charset="0"/>
              </a:rPr>
              <a:t>4. Если молочно-яичная смесь остынет, разогрейте </a:t>
            </a:r>
            <a:r>
              <a:rPr lang="ru-RU" sz="1600" dirty="0" err="1">
                <a:latin typeface="Times New Roman" pitchFamily="18" charset="0"/>
                <a:cs typeface="Times New Roman" pitchFamily="18" charset="0"/>
              </a:rPr>
              <a:t>ее</a:t>
            </a:r>
            <a:r>
              <a:rPr lang="ru-RU" sz="1600" dirty="0">
                <a:latin typeface="Times New Roman" pitchFamily="18" charset="0"/>
                <a:cs typeface="Times New Roman" pitchFamily="18" charset="0"/>
              </a:rPr>
              <a:t> на медленном огне, постоянно помешивая. Смесь должна быть </a:t>
            </a:r>
            <a:r>
              <a:rPr lang="ru-RU" sz="1600" dirty="0" err="1">
                <a:latin typeface="Times New Roman" pitchFamily="18" charset="0"/>
                <a:cs typeface="Times New Roman" pitchFamily="18" charset="0"/>
              </a:rPr>
              <a:t>теплой</a:t>
            </a:r>
            <a:r>
              <a:rPr lang="ru-RU" sz="1600" dirty="0">
                <a:latin typeface="Times New Roman" pitchFamily="18" charset="0"/>
                <a:cs typeface="Times New Roman" pitchFamily="18" charset="0"/>
              </a:rPr>
              <a:t>. </a:t>
            </a:r>
            <a:endParaRPr lang="ru-RU" sz="1600" dirty="0" smtClean="0">
              <a:latin typeface="Times New Roman" pitchFamily="18" charset="0"/>
              <a:cs typeface="Times New Roman" pitchFamily="18" charset="0"/>
            </a:endParaRPr>
          </a:p>
          <a:p>
            <a:pPr algn="just"/>
            <a:endParaRPr lang="ru-RU" sz="1600" dirty="0">
              <a:latin typeface="Times New Roman" pitchFamily="18" charset="0"/>
              <a:cs typeface="Times New Roman" pitchFamily="18" charset="0"/>
            </a:endParaRPr>
          </a:p>
        </p:txBody>
      </p:sp>
      <p:pic>
        <p:nvPicPr>
          <p:cNvPr id="11" name="Рисунок 10" descr="C:\Users\АТТ-2018-102\Desktop\татар.блюда\Тат блюда 2023\P364456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914" y="1106558"/>
            <a:ext cx="3080629" cy="1674369"/>
          </a:xfrm>
          <a:prstGeom prst="rect">
            <a:avLst/>
          </a:prstGeom>
          <a:ln>
            <a:noFill/>
          </a:ln>
          <a:effectLst>
            <a:softEdge rad="112500"/>
          </a:effectLst>
        </p:spPr>
      </p:pic>
      <p:sp>
        <p:nvSpPr>
          <p:cNvPr id="8" name="Прямоугольник 7"/>
          <p:cNvSpPr/>
          <p:nvPr/>
        </p:nvSpPr>
        <p:spPr>
          <a:xfrm>
            <a:off x="167164" y="2852936"/>
            <a:ext cx="8807318" cy="4093428"/>
          </a:xfrm>
          <a:prstGeom prst="rect">
            <a:avLst/>
          </a:prstGeom>
        </p:spPr>
        <p:txBody>
          <a:bodyPr wrap="square">
            <a:spAutoFit/>
          </a:bodyPr>
          <a:lstStyle/>
          <a:p>
            <a:pPr algn="just"/>
            <a:r>
              <a:rPr lang="ru-RU" sz="1600" dirty="0">
                <a:latin typeface="Times New Roman" pitchFamily="18" charset="0"/>
                <a:cs typeface="Times New Roman" pitchFamily="18" charset="0"/>
              </a:rPr>
              <a:t>5. Добавить 3 стакана муки, хорошенько перемешайте деревянной ложкой. Переложите на доску посыпанную мукой и начинайте месить руками, пока вы не получите тесто, которое не прилипает к рукам. Заверните тесто в полиэтиленовый пакет и положите в холодильник на 30 минут. </a:t>
            </a:r>
          </a:p>
          <a:p>
            <a:pPr algn="just"/>
            <a:r>
              <a:rPr lang="ru-RU" sz="1600" dirty="0">
                <a:latin typeface="Times New Roman" pitchFamily="18" charset="0"/>
                <a:cs typeface="Times New Roman" pitchFamily="18" charset="0"/>
              </a:rPr>
              <a:t>Готовим начинку: смешать мясо с </a:t>
            </a:r>
            <a:r>
              <a:rPr lang="ru-RU" sz="1600" dirty="0" err="1">
                <a:latin typeface="Times New Roman" pitchFamily="18" charset="0"/>
                <a:cs typeface="Times New Roman" pitchFamily="18" charset="0"/>
              </a:rPr>
              <a:t>тертым</a:t>
            </a:r>
            <a:r>
              <a:rPr lang="ru-RU" sz="1600" dirty="0">
                <a:latin typeface="Times New Roman" pitchFamily="18" charset="0"/>
                <a:cs typeface="Times New Roman" pitchFamily="18" charset="0"/>
              </a:rPr>
              <a:t> луком, солью и перцем. Смесь должна быть мягкой, но ни в коем случае не жидкой. Накройте </a:t>
            </a:r>
            <a:r>
              <a:rPr lang="ru-RU" sz="1600" dirty="0" err="1">
                <a:latin typeface="Times New Roman" pitchFamily="18" charset="0"/>
                <a:cs typeface="Times New Roman" pitchFamily="18" charset="0"/>
              </a:rPr>
              <a:t>ее</a:t>
            </a:r>
            <a:r>
              <a:rPr lang="ru-RU" sz="1600" dirty="0">
                <a:latin typeface="Times New Roman" pitchFamily="18" charset="0"/>
                <a:cs typeface="Times New Roman" pitchFamily="18" charset="0"/>
              </a:rPr>
              <a:t> и дайте постоять при комнатной температуре. Возьмите тесто из холодильника. Нарежьте на небольшие кусочки (примерно около 30-40г каждый), разложите их на посыпанную мукой поверхность. Раскатайте тесто на шарики и снова разложите на поверхность посыпанную мукой. Накройте полиэтиленовой </a:t>
            </a:r>
            <a:r>
              <a:rPr lang="ru-RU" sz="1600" dirty="0" err="1">
                <a:latin typeface="Times New Roman" pitchFamily="18" charset="0"/>
                <a:cs typeface="Times New Roman" pitchFamily="18" charset="0"/>
              </a:rPr>
              <a:t>пленкой</a:t>
            </a:r>
            <a:r>
              <a:rPr lang="ru-RU" sz="1600" dirty="0">
                <a:latin typeface="Times New Roman" pitchFamily="18" charset="0"/>
                <a:cs typeface="Times New Roman" pitchFamily="18" charset="0"/>
              </a:rPr>
              <a:t> и дайте им немного подняться. На середину каждого </a:t>
            </a:r>
            <a:r>
              <a:rPr lang="ru-RU" sz="1600" dirty="0" err="1">
                <a:latin typeface="Times New Roman" pitchFamily="18" charset="0"/>
                <a:cs typeface="Times New Roman" pitchFamily="18" charset="0"/>
              </a:rPr>
              <a:t>кладем</a:t>
            </a:r>
            <a:r>
              <a:rPr lang="ru-RU" sz="1600" dirty="0">
                <a:latin typeface="Times New Roman" pitchFamily="18" charset="0"/>
                <a:cs typeface="Times New Roman" pitchFamily="18" charset="0"/>
              </a:rPr>
              <a:t> по 1-2 </a:t>
            </a:r>
            <a:r>
              <a:rPr lang="ru-RU" sz="1600" dirty="0" err="1">
                <a:latin typeface="Times New Roman" pitchFamily="18" charset="0"/>
                <a:cs typeface="Times New Roman" pitchFamily="18" charset="0"/>
              </a:rPr>
              <a:t>ст.л</a:t>
            </a:r>
            <a:r>
              <a:rPr lang="ru-RU" sz="1600" dirty="0">
                <a:latin typeface="Times New Roman" pitchFamily="18" charset="0"/>
                <a:cs typeface="Times New Roman" pitchFamily="18" charset="0"/>
              </a:rPr>
              <a:t>. фарша, соединяем вместе края сначала в форме вареника, затем собираем защипанные места в центре «юбочкой». В хорошо разогретую сковороду, политую маслом, выкладываем </a:t>
            </a:r>
            <a:r>
              <a:rPr lang="ru-RU" sz="1600" dirty="0" err="1">
                <a:latin typeface="Times New Roman" pitchFamily="18" charset="0"/>
                <a:cs typeface="Times New Roman" pitchFamily="18" charset="0"/>
              </a:rPr>
              <a:t>беляшики</a:t>
            </a:r>
            <a:r>
              <a:rPr lang="ru-RU" sz="1600" dirty="0">
                <a:latin typeface="Times New Roman" pitchFamily="18" charset="0"/>
                <a:cs typeface="Times New Roman" pitchFamily="18" charset="0"/>
              </a:rPr>
              <a:t> швом вниз, так, чтобы между ними оставались свободные промежутки Затем уменьшаем огонь до минимального, накрываем крышкой. Жарим до готовности сначала с одной стороны, потом осторожно переворачиваем на другую с помощью лопаток, стараясь не порвать бока. </a:t>
            </a:r>
            <a:r>
              <a:rPr lang="ru-RU" sz="1600" dirty="0" smtClean="0">
                <a:latin typeface="Times New Roman" pitchFamily="18" charset="0"/>
                <a:cs typeface="Times New Roman" pitchFamily="18" charset="0"/>
              </a:rPr>
              <a:t>Мука </a:t>
            </a:r>
            <a:r>
              <a:rPr lang="ru-RU" sz="1600" dirty="0">
                <a:latin typeface="Times New Roman" pitchFamily="18" charset="0"/>
                <a:cs typeface="Times New Roman" pitchFamily="18" charset="0"/>
              </a:rPr>
              <a:t>0.6 кг дрожжи 6, молоко 0.6 </a:t>
            </a:r>
            <a:r>
              <a:rPr lang="ru-RU" sz="1600" dirty="0" err="1">
                <a:latin typeface="Times New Roman" pitchFamily="18" charset="0"/>
                <a:cs typeface="Times New Roman" pitchFamily="18" charset="0"/>
              </a:rPr>
              <a:t>ст.вода</a:t>
            </a:r>
            <a:r>
              <a:rPr lang="ru-RU" sz="1600" dirty="0">
                <a:latin typeface="Times New Roman" pitchFamily="18" charset="0"/>
                <a:cs typeface="Times New Roman" pitchFamily="18" charset="0"/>
              </a:rPr>
              <a:t> 0.6 </a:t>
            </a:r>
            <a:r>
              <a:rPr lang="ru-RU" sz="1600" dirty="0" err="1">
                <a:latin typeface="Times New Roman" pitchFamily="18" charset="0"/>
                <a:cs typeface="Times New Roman" pitchFamily="18" charset="0"/>
              </a:rPr>
              <a:t>ст</a:t>
            </a:r>
            <a:r>
              <a:rPr lang="ru-RU" sz="1600" dirty="0">
                <a:latin typeface="Times New Roman" pitchFamily="18" charset="0"/>
                <a:cs typeface="Times New Roman" pitchFamily="18" charset="0"/>
              </a:rPr>
              <a:t> яйцо 1.2 </a:t>
            </a:r>
            <a:r>
              <a:rPr lang="ru-RU" sz="1600" dirty="0" err="1">
                <a:latin typeface="Times New Roman" pitchFamily="18" charset="0"/>
                <a:cs typeface="Times New Roman" pitchFamily="18" charset="0"/>
              </a:rPr>
              <a:t>шт</a:t>
            </a:r>
            <a:r>
              <a:rPr lang="ru-RU" sz="1600" dirty="0">
                <a:latin typeface="Times New Roman" pitchFamily="18" charset="0"/>
                <a:cs typeface="Times New Roman" pitchFamily="18" charset="0"/>
              </a:rPr>
              <a:t> сахар - по вкусу масло растительное 0.2 </a:t>
            </a:r>
            <a:r>
              <a:rPr lang="ru-RU" sz="1600" dirty="0" err="1">
                <a:latin typeface="Times New Roman" pitchFamily="18" charset="0"/>
                <a:cs typeface="Times New Roman" pitchFamily="18" charset="0"/>
              </a:rPr>
              <a:t>ст</a:t>
            </a:r>
            <a:r>
              <a:rPr lang="ru-RU" sz="1600" dirty="0">
                <a:latin typeface="Times New Roman" pitchFamily="18" charset="0"/>
                <a:cs typeface="Times New Roman" pitchFamily="18" charset="0"/>
              </a:rPr>
              <a:t> мясо 420 </a:t>
            </a:r>
            <a:r>
              <a:rPr lang="ru-RU" sz="1600" dirty="0" err="1">
                <a:latin typeface="Times New Roman" pitchFamily="18" charset="0"/>
                <a:cs typeface="Times New Roman" pitchFamily="18" charset="0"/>
              </a:rPr>
              <a:t>гр</a:t>
            </a:r>
            <a:r>
              <a:rPr lang="ru-RU" sz="1600" dirty="0">
                <a:latin typeface="Times New Roman" pitchFamily="18" charset="0"/>
                <a:cs typeface="Times New Roman" pitchFamily="18" charset="0"/>
              </a:rPr>
              <a:t> (говядина или баранина) лук репчатый 1.8 </a:t>
            </a:r>
            <a:r>
              <a:rPr lang="ru-RU" sz="1600" dirty="0" err="1">
                <a:latin typeface="Times New Roman" pitchFamily="18" charset="0"/>
                <a:cs typeface="Times New Roman" pitchFamily="18" charset="0"/>
              </a:rPr>
              <a:t>шт</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329434756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ГАСТРОНОМИЯ </a:t>
            </a:r>
            <a:endParaRPr lang="ru-RU" b="1" dirty="0">
              <a:latin typeface="Times New Roman" pitchFamily="18" charset="0"/>
              <a:cs typeface="Times New Roman" pitchFamily="18" charset="0"/>
            </a:endParaRPr>
          </a:p>
        </p:txBody>
      </p:sp>
      <p:sp>
        <p:nvSpPr>
          <p:cNvPr id="7" name="Прямоугольник 6"/>
          <p:cNvSpPr/>
          <p:nvPr/>
        </p:nvSpPr>
        <p:spPr>
          <a:xfrm>
            <a:off x="154712" y="1106559"/>
            <a:ext cx="8964488" cy="369332"/>
          </a:xfrm>
          <a:prstGeom prst="rect">
            <a:avLst/>
          </a:prstGeom>
        </p:spPr>
        <p:txBody>
          <a:bodyPr wrap="square">
            <a:spAutoFit/>
          </a:bodyPr>
          <a:lstStyle/>
          <a:p>
            <a:pPr algn="ctr"/>
            <a:r>
              <a:rPr lang="ru-RU" b="1" dirty="0" smtClean="0">
                <a:latin typeface="Times New Roman" pitchFamily="18" charset="0"/>
                <a:cs typeface="Times New Roman" pitchFamily="18" charset="0"/>
              </a:rPr>
              <a:t>Б</a:t>
            </a:r>
            <a:r>
              <a:rPr lang="tt-RU" b="1" dirty="0" smtClean="0">
                <a:latin typeface="Times New Roman" pitchFamily="18" charset="0"/>
                <a:cs typeface="Times New Roman" pitchFamily="18" charset="0"/>
              </a:rPr>
              <a:t>ә</a:t>
            </a:r>
            <a:r>
              <a:rPr lang="ru-RU" b="1" dirty="0" err="1" smtClean="0">
                <a:latin typeface="Times New Roman" pitchFamily="18" charset="0"/>
                <a:cs typeface="Times New Roman" pitchFamily="18" charset="0"/>
              </a:rPr>
              <a:t>леш</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с потрохами</a:t>
            </a:r>
            <a:endParaRPr lang="ru-RU" dirty="0">
              <a:latin typeface="Times New Roman" pitchFamily="18" charset="0"/>
              <a:cs typeface="Times New Roman" pitchFamily="18" charset="0"/>
            </a:endParaRPr>
          </a:p>
        </p:txBody>
      </p:sp>
      <p:sp>
        <p:nvSpPr>
          <p:cNvPr id="4" name="Прямоугольник 3"/>
          <p:cNvSpPr/>
          <p:nvPr/>
        </p:nvSpPr>
        <p:spPr>
          <a:xfrm>
            <a:off x="2981878" y="1772816"/>
            <a:ext cx="5842642" cy="2308324"/>
          </a:xfrm>
          <a:prstGeom prst="rect">
            <a:avLst/>
          </a:prstGeom>
        </p:spPr>
        <p:txBody>
          <a:bodyPr wrap="square">
            <a:spAutoFit/>
          </a:bodyPr>
          <a:lstStyle/>
          <a:p>
            <a:pPr algn="just"/>
            <a:r>
              <a:rPr lang="ru-RU" sz="1600" dirty="0">
                <a:latin typeface="Times New Roman" pitchFamily="18" charset="0"/>
                <a:cs typeface="Times New Roman" pitchFamily="18" charset="0"/>
              </a:rPr>
              <a:t>Взбейте в глубокой мисочке яйцо с солью. Добавьте сметану и кефир, гашеную соду с кипятком, растительное и сливочное масло. Всыпьте просеянную муку и замесите тесто. </a:t>
            </a:r>
          </a:p>
          <a:p>
            <a:pPr algn="just"/>
            <a:r>
              <a:rPr lang="ru-RU" sz="1600" dirty="0">
                <a:latin typeface="Times New Roman" pitchFamily="18" charset="0"/>
                <a:cs typeface="Times New Roman" pitchFamily="18" charset="0"/>
              </a:rPr>
              <a:t>2. Сразу разделите его на вот такие 4 неравные части. 3.Раскатайте </a:t>
            </a:r>
            <a:r>
              <a:rPr lang="ru-RU" sz="1600" dirty="0" err="1">
                <a:latin typeface="Times New Roman" pitchFamily="18" charset="0"/>
                <a:cs typeface="Times New Roman" pitchFamily="18" charset="0"/>
              </a:rPr>
              <a:t>ее</a:t>
            </a:r>
            <a:r>
              <a:rPr lang="ru-RU" sz="1600" dirty="0">
                <a:latin typeface="Times New Roman" pitchFamily="18" charset="0"/>
                <a:cs typeface="Times New Roman" pitchFamily="18" charset="0"/>
              </a:rPr>
              <a:t> довольно тонко и выложите в жаропрочную форму. Мясо (баранину или говядину) и картофель нарежьте кубиками добавьте потроха гусиные перемешайте, посолите и поперчите по вкусу. Выложите сперва потроха затем начинку на </a:t>
            </a:r>
          </a:p>
          <a:p>
            <a:pPr algn="just"/>
            <a:endParaRPr lang="ru-RU" sz="1600" dirty="0">
              <a:latin typeface="Times New Roman" pitchFamily="18" charset="0"/>
              <a:cs typeface="Times New Roman" pitchFamily="18" charset="0"/>
            </a:endParaRPr>
          </a:p>
        </p:txBody>
      </p:sp>
      <p:sp>
        <p:nvSpPr>
          <p:cNvPr id="8" name="Прямоугольник 7"/>
          <p:cNvSpPr/>
          <p:nvPr/>
        </p:nvSpPr>
        <p:spPr>
          <a:xfrm>
            <a:off x="191016" y="4005064"/>
            <a:ext cx="8807318" cy="1569660"/>
          </a:xfrm>
          <a:prstGeom prst="rect">
            <a:avLst/>
          </a:prstGeom>
        </p:spPr>
        <p:txBody>
          <a:bodyPr wrap="square">
            <a:spAutoFit/>
          </a:bodyPr>
          <a:lstStyle/>
          <a:p>
            <a:pPr algn="just"/>
            <a:r>
              <a:rPr lang="ru-RU" sz="1600" dirty="0">
                <a:latin typeface="Times New Roman" pitchFamily="18" charset="0"/>
                <a:cs typeface="Times New Roman" pitchFamily="18" charset="0"/>
              </a:rPr>
              <a:t>тесто.4. Второй кусочек теста раскатайте и выложите сверху. Плотно залепите края. </a:t>
            </a:r>
          </a:p>
          <a:p>
            <a:pPr algn="just"/>
            <a:r>
              <a:rPr lang="ru-RU" sz="1600" dirty="0">
                <a:latin typeface="Times New Roman" pitchFamily="18" charset="0"/>
                <a:cs typeface="Times New Roman" pitchFamily="18" charset="0"/>
              </a:rPr>
              <a:t>5.  Сделайте небольшую дырочку в центре, к ней слепите "крышечку". </a:t>
            </a:r>
          </a:p>
          <a:p>
            <a:pPr algn="just"/>
            <a:r>
              <a:rPr lang="ru-RU" sz="1600" dirty="0">
                <a:latin typeface="Times New Roman" pitchFamily="18" charset="0"/>
                <a:cs typeface="Times New Roman" pitchFamily="18" charset="0"/>
              </a:rPr>
              <a:t>6. Растопите немного сливочного масла, смажьте им пирог сверху. Отправьте пирог в разогретую до 180 градусов на 90 минут. </a:t>
            </a:r>
          </a:p>
          <a:p>
            <a:pPr algn="just"/>
            <a:r>
              <a:rPr lang="ru-RU" sz="1600" dirty="0">
                <a:latin typeface="Times New Roman" pitchFamily="18" charset="0"/>
                <a:cs typeface="Times New Roman" pitchFamily="18" charset="0"/>
              </a:rPr>
              <a:t>7. Достаньте пирог, откройте крышечку и влейте стакан бульона. Снова отправьте форму в духовку и запекайте </a:t>
            </a:r>
            <a:r>
              <a:rPr lang="ru-RU" sz="1600" dirty="0" err="1">
                <a:latin typeface="Times New Roman" pitchFamily="18" charset="0"/>
                <a:cs typeface="Times New Roman" pitchFamily="18" charset="0"/>
              </a:rPr>
              <a:t>еще</a:t>
            </a:r>
            <a:r>
              <a:rPr lang="ru-RU" sz="1600" dirty="0">
                <a:latin typeface="Times New Roman" pitchFamily="18" charset="0"/>
                <a:cs typeface="Times New Roman" pitchFamily="18" charset="0"/>
              </a:rPr>
              <a:t> примерно 45-60 минут. </a:t>
            </a:r>
          </a:p>
        </p:txBody>
      </p:sp>
      <p:pic>
        <p:nvPicPr>
          <p:cNvPr id="9" name="Рисунок 8" descr="C:\Users\АТТ-2018-102\Desktop\татар.блюда\Тат блюда 2023\IMG-20230516-WA0014.jpg"/>
          <p:cNvPicPr/>
          <p:nvPr/>
        </p:nvPicPr>
        <p:blipFill rotWithShape="1">
          <a:blip r:embed="rId2" cstate="print">
            <a:extLst>
              <a:ext uri="{28A0092B-C50C-407E-A947-70E740481C1C}">
                <a14:useLocalDpi xmlns:a14="http://schemas.microsoft.com/office/drawing/2010/main" val="0"/>
              </a:ext>
            </a:extLst>
          </a:blip>
          <a:srcRect t="12787"/>
          <a:stretch/>
        </p:blipFill>
        <p:spPr bwMode="auto">
          <a:xfrm>
            <a:off x="395536" y="1700808"/>
            <a:ext cx="2448272" cy="2112134"/>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87947793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ГАСТРОНОМИЯ </a:t>
            </a:r>
            <a:endParaRPr lang="ru-RU" b="1" dirty="0">
              <a:latin typeface="Times New Roman" pitchFamily="18" charset="0"/>
              <a:cs typeface="Times New Roman" pitchFamily="18" charset="0"/>
            </a:endParaRPr>
          </a:p>
        </p:txBody>
      </p:sp>
      <p:sp>
        <p:nvSpPr>
          <p:cNvPr id="7" name="Прямоугольник 6"/>
          <p:cNvSpPr/>
          <p:nvPr/>
        </p:nvSpPr>
        <p:spPr>
          <a:xfrm>
            <a:off x="226018" y="737227"/>
            <a:ext cx="8964488" cy="369332"/>
          </a:xfrm>
          <a:prstGeom prst="rect">
            <a:avLst/>
          </a:prstGeom>
        </p:spPr>
        <p:txBody>
          <a:bodyPr wrap="square">
            <a:spAutoFit/>
          </a:bodyPr>
          <a:lstStyle/>
          <a:p>
            <a:pPr algn="ctr"/>
            <a:r>
              <a:rPr lang="ru-RU" b="1" dirty="0" err="1">
                <a:latin typeface="Times New Roman" pitchFamily="18" charset="0"/>
                <a:cs typeface="Times New Roman" pitchFamily="18" charset="0"/>
              </a:rPr>
              <a:t>Чак</a:t>
            </a:r>
            <a:r>
              <a:rPr lang="ru-RU" b="1" dirty="0">
                <a:latin typeface="Times New Roman" pitchFamily="18" charset="0"/>
                <a:cs typeface="Times New Roman" pitchFamily="18" charset="0"/>
              </a:rPr>
              <a:t> - </a:t>
            </a:r>
            <a:r>
              <a:rPr lang="ru-RU" b="1" dirty="0" err="1">
                <a:latin typeface="Times New Roman" pitchFamily="18" charset="0"/>
                <a:cs typeface="Times New Roman" pitchFamily="18" charset="0"/>
              </a:rPr>
              <a:t>чак</a:t>
            </a:r>
            <a:endParaRPr lang="ru-RU" dirty="0">
              <a:latin typeface="Times New Roman" pitchFamily="18" charset="0"/>
              <a:cs typeface="Times New Roman" pitchFamily="18" charset="0"/>
            </a:endParaRPr>
          </a:p>
        </p:txBody>
      </p:sp>
      <p:sp>
        <p:nvSpPr>
          <p:cNvPr id="4" name="Прямоугольник 3"/>
          <p:cNvSpPr/>
          <p:nvPr/>
        </p:nvSpPr>
        <p:spPr>
          <a:xfrm>
            <a:off x="3473147" y="983448"/>
            <a:ext cx="5501335" cy="1815882"/>
          </a:xfrm>
          <a:prstGeom prst="rect">
            <a:avLst/>
          </a:prstGeom>
        </p:spPr>
        <p:txBody>
          <a:bodyPr wrap="square">
            <a:spAutoFit/>
          </a:bodyPr>
          <a:lstStyle/>
          <a:p>
            <a:pPr algn="just"/>
            <a:r>
              <a:rPr lang="ru-RU" sz="1600" dirty="0">
                <a:latin typeface="Times New Roman" pitchFamily="18" charset="0"/>
                <a:cs typeface="Times New Roman" pitchFamily="18" charset="0"/>
              </a:rPr>
              <a:t>1. Замесить тесто: смешиваем муку с яйцами, солью.</a:t>
            </a:r>
          </a:p>
          <a:p>
            <a:pPr algn="just"/>
            <a:r>
              <a:rPr lang="ru-RU" sz="1600" dirty="0">
                <a:latin typeface="Times New Roman" pitchFamily="18" charset="0"/>
                <a:cs typeface="Times New Roman" pitchFamily="18" charset="0"/>
              </a:rPr>
              <a:t>2. Накрываем тесто миской или </a:t>
            </a:r>
            <a:r>
              <a:rPr lang="ru-RU" sz="1600" dirty="0" err="1">
                <a:latin typeface="Times New Roman" pitchFamily="18" charset="0"/>
                <a:cs typeface="Times New Roman" pitchFamily="18" charset="0"/>
              </a:rPr>
              <a:t>пленкой</a:t>
            </a:r>
            <a:r>
              <a:rPr lang="ru-RU" sz="1600" dirty="0">
                <a:latin typeface="Times New Roman" pitchFamily="18" charset="0"/>
                <a:cs typeface="Times New Roman" pitchFamily="18" charset="0"/>
              </a:rPr>
              <a:t>, оставляем настаиваться в течении 30 минут, до набухания. </a:t>
            </a:r>
          </a:p>
          <a:p>
            <a:pPr algn="just"/>
            <a:r>
              <a:rPr lang="ru-RU" sz="1600" dirty="0">
                <a:latin typeface="Times New Roman" pitchFamily="18" charset="0"/>
                <a:cs typeface="Times New Roman" pitchFamily="18" charset="0"/>
              </a:rPr>
              <a:t>3. Разделить готовое тесто на 3 части. Раскатать каждый фрагмент толщиной не больше 2 мм. Затем нарезать полосками (ширина 2 см).</a:t>
            </a:r>
          </a:p>
          <a:p>
            <a:pPr algn="just"/>
            <a:endParaRPr lang="ru-RU" sz="1600" dirty="0">
              <a:latin typeface="Times New Roman" pitchFamily="18" charset="0"/>
              <a:cs typeface="Times New Roman" pitchFamily="18" charset="0"/>
            </a:endParaRPr>
          </a:p>
        </p:txBody>
      </p:sp>
      <p:sp>
        <p:nvSpPr>
          <p:cNvPr id="8" name="Прямоугольник 7"/>
          <p:cNvSpPr/>
          <p:nvPr/>
        </p:nvSpPr>
        <p:spPr>
          <a:xfrm>
            <a:off x="167164" y="2764572"/>
            <a:ext cx="8807318" cy="2800767"/>
          </a:xfrm>
          <a:prstGeom prst="rect">
            <a:avLst/>
          </a:prstGeom>
        </p:spPr>
        <p:txBody>
          <a:bodyPr wrap="square">
            <a:spAutoFit/>
          </a:bodyPr>
          <a:lstStyle/>
          <a:p>
            <a:pPr algn="just"/>
            <a:r>
              <a:rPr lang="ru-RU" sz="1600" dirty="0">
                <a:latin typeface="Times New Roman" pitchFamily="18" charset="0"/>
                <a:cs typeface="Times New Roman" pitchFamily="18" charset="0"/>
              </a:rPr>
              <a:t>4. Каждую полоску теста порезать лапшой </a:t>
            </a:r>
            <a:r>
              <a:rPr lang="ru-RU" sz="1600" dirty="0" err="1">
                <a:latin typeface="Times New Roman" pitchFamily="18" charset="0"/>
                <a:cs typeface="Times New Roman" pitchFamily="18" charset="0"/>
              </a:rPr>
              <a:t>поперек</a:t>
            </a:r>
            <a:r>
              <a:rPr lang="ru-RU" sz="1600" dirty="0">
                <a:latin typeface="Times New Roman" pitchFamily="18" charset="0"/>
                <a:cs typeface="Times New Roman" pitchFamily="18" charset="0"/>
              </a:rPr>
              <a:t> (ширина 3 мм). Отделить лапшу друг от друга сразу после нарезки. </a:t>
            </a:r>
          </a:p>
          <a:p>
            <a:pPr algn="just"/>
            <a:r>
              <a:rPr lang="ru-RU" sz="1600" dirty="0">
                <a:latin typeface="Times New Roman" pitchFamily="18" charset="0"/>
                <a:cs typeface="Times New Roman" pitchFamily="18" charset="0"/>
              </a:rPr>
              <a:t>5. Выложить лапшу на поднос покрытый полотенцем.</a:t>
            </a:r>
          </a:p>
          <a:p>
            <a:pPr algn="just"/>
            <a:r>
              <a:rPr lang="ru-RU" sz="1600" dirty="0">
                <a:latin typeface="Times New Roman" pitchFamily="18" charset="0"/>
                <a:cs typeface="Times New Roman" pitchFamily="18" charset="0"/>
              </a:rPr>
              <a:t>6. Нагреть масло в казане. Обжаривать лапшу в масле небольшими порциями. Периодически помешивать лапшу во время приготовления. Готовая лапша должна принять кремовый цвет.</a:t>
            </a:r>
          </a:p>
          <a:p>
            <a:pPr algn="just"/>
            <a:r>
              <a:rPr lang="ru-RU" sz="1600" dirty="0">
                <a:latin typeface="Times New Roman" pitchFamily="18" charset="0"/>
                <a:cs typeface="Times New Roman" pitchFamily="18" charset="0"/>
              </a:rPr>
              <a:t>7. Выложить обжаренную лапшу на сито для того, чтобы дать стечь лишнему маслу. В другой сковороде растопить сахар с </a:t>
            </a:r>
            <a:r>
              <a:rPr lang="ru-RU" sz="1600" dirty="0" err="1">
                <a:latin typeface="Times New Roman" pitchFamily="18" charset="0"/>
                <a:cs typeface="Times New Roman" pitchFamily="18" charset="0"/>
              </a:rPr>
              <a:t>медом</a:t>
            </a:r>
            <a:r>
              <a:rPr lang="ru-RU" sz="1600" dirty="0">
                <a:latin typeface="Times New Roman" pitchFamily="18" charset="0"/>
                <a:cs typeface="Times New Roman" pitchFamily="18" charset="0"/>
              </a:rPr>
              <a:t> на слабом огне. Постоянно помешивать. </a:t>
            </a:r>
          </a:p>
          <a:p>
            <a:pPr algn="just"/>
            <a:r>
              <a:rPr lang="ru-RU" sz="1600" dirty="0">
                <a:latin typeface="Times New Roman" pitchFamily="18" charset="0"/>
                <a:cs typeface="Times New Roman" pitchFamily="18" charset="0"/>
              </a:rPr>
              <a:t>8. Когда сахар полностью раствориться - снять сковороду с огня и влить медовую смесь в лапшу. Перемешать, стараясь не сломать макаронные изделия. </a:t>
            </a:r>
          </a:p>
          <a:p>
            <a:pPr algn="just"/>
            <a:r>
              <a:rPr lang="ru-RU" sz="1600" dirty="0">
                <a:latin typeface="Times New Roman" pitchFamily="18" charset="0"/>
                <a:cs typeface="Times New Roman" pitchFamily="18" charset="0"/>
              </a:rPr>
              <a:t>9. Выложить </a:t>
            </a:r>
            <a:r>
              <a:rPr lang="ru-RU" sz="1600" dirty="0" err="1">
                <a:latin typeface="Times New Roman" pitchFamily="18" charset="0"/>
                <a:cs typeface="Times New Roman" pitchFamily="18" charset="0"/>
              </a:rPr>
              <a:t>чак-чак</a:t>
            </a:r>
            <a:r>
              <a:rPr lang="ru-RU" sz="1600" dirty="0">
                <a:latin typeface="Times New Roman" pitchFamily="18" charset="0"/>
                <a:cs typeface="Times New Roman" pitchFamily="18" charset="0"/>
              </a:rPr>
              <a:t> на блюдо (мокрыми руками) и слегка придавить, чтобы скрыть пустоты. </a:t>
            </a:r>
          </a:p>
          <a:p>
            <a:pPr algn="just"/>
            <a:r>
              <a:rPr lang="ru-RU" sz="1600" dirty="0">
                <a:latin typeface="Times New Roman" pitchFamily="18" charset="0"/>
                <a:cs typeface="Times New Roman" pitchFamily="18" charset="0"/>
              </a:rPr>
              <a:t>Мука 375  Яйца 4 шт. растительное масло 250 сироп или </a:t>
            </a:r>
            <a:r>
              <a:rPr lang="ru-RU" sz="1600" dirty="0" err="1">
                <a:latin typeface="Times New Roman" pitchFamily="18" charset="0"/>
                <a:cs typeface="Times New Roman" pitchFamily="18" charset="0"/>
              </a:rPr>
              <a:t>мед</a:t>
            </a:r>
            <a:r>
              <a:rPr lang="ru-RU" sz="1600" dirty="0">
                <a:latin typeface="Times New Roman" pitchFamily="18" charset="0"/>
                <a:cs typeface="Times New Roman" pitchFamily="18" charset="0"/>
              </a:rPr>
              <a:t> 4 ст. ложки сахарный песок 5 ст. л.</a:t>
            </a:r>
          </a:p>
        </p:txBody>
      </p:sp>
      <p:pic>
        <p:nvPicPr>
          <p:cNvPr id="9" name="Рисунок 8" descr="C:\Users\АТТ-2018-102\Desktop\татар.блюда\Тат блюда 2023\P364454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091380"/>
            <a:ext cx="3024336" cy="1689548"/>
          </a:xfrm>
          <a:prstGeom prst="rect">
            <a:avLst/>
          </a:prstGeom>
          <a:ln>
            <a:noFill/>
          </a:ln>
          <a:effectLst>
            <a:softEdge rad="112500"/>
          </a:effectLst>
        </p:spPr>
      </p:pic>
    </p:spTree>
    <p:extLst>
      <p:ext uri="{BB962C8B-B14F-4D97-AF65-F5344CB8AC3E}">
        <p14:creationId xmlns:p14="http://schemas.microsoft.com/office/powerpoint/2010/main" val="68469470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ГАСТРОНОМИЯ </a:t>
            </a:r>
            <a:endParaRPr lang="ru-RU" b="1" dirty="0">
              <a:latin typeface="Times New Roman" pitchFamily="18" charset="0"/>
              <a:cs typeface="Times New Roman" pitchFamily="18" charset="0"/>
            </a:endParaRPr>
          </a:p>
        </p:txBody>
      </p:sp>
      <p:sp>
        <p:nvSpPr>
          <p:cNvPr id="7" name="Прямоугольник 6"/>
          <p:cNvSpPr/>
          <p:nvPr/>
        </p:nvSpPr>
        <p:spPr>
          <a:xfrm>
            <a:off x="226018" y="737227"/>
            <a:ext cx="8964488" cy="369332"/>
          </a:xfrm>
          <a:prstGeom prst="rect">
            <a:avLst/>
          </a:prstGeom>
        </p:spPr>
        <p:txBody>
          <a:bodyPr wrap="square">
            <a:spAutoFit/>
          </a:bodyPr>
          <a:lstStyle/>
          <a:p>
            <a:pPr algn="ctr"/>
            <a:r>
              <a:rPr lang="ru-RU" b="1" dirty="0" err="1">
                <a:latin typeface="Times New Roman" pitchFamily="18" charset="0"/>
                <a:cs typeface="Times New Roman" pitchFamily="18" charset="0"/>
              </a:rPr>
              <a:t>Губадия</a:t>
            </a:r>
            <a:r>
              <a:rPr lang="ru-RU" b="1" dirty="0">
                <a:latin typeface="Times New Roman" pitchFamily="18" charset="0"/>
                <a:cs typeface="Times New Roman" pitchFamily="18" charset="0"/>
              </a:rPr>
              <a:t> с кортом</a:t>
            </a:r>
            <a:endParaRPr lang="ru-RU" dirty="0">
              <a:latin typeface="Times New Roman" pitchFamily="18" charset="0"/>
              <a:cs typeface="Times New Roman" pitchFamily="18" charset="0"/>
            </a:endParaRPr>
          </a:p>
        </p:txBody>
      </p:sp>
      <p:sp>
        <p:nvSpPr>
          <p:cNvPr id="4" name="Прямоугольник 3"/>
          <p:cNvSpPr/>
          <p:nvPr/>
        </p:nvSpPr>
        <p:spPr>
          <a:xfrm>
            <a:off x="3131840" y="1108700"/>
            <a:ext cx="5842643" cy="1815882"/>
          </a:xfrm>
          <a:prstGeom prst="rect">
            <a:avLst/>
          </a:prstGeom>
        </p:spPr>
        <p:txBody>
          <a:bodyPr wrap="square">
            <a:spAutoFit/>
          </a:bodyPr>
          <a:lstStyle/>
          <a:p>
            <a:pPr algn="just"/>
            <a:r>
              <a:rPr lang="ru-RU" sz="1600" dirty="0">
                <a:latin typeface="Times New Roman" pitchFamily="18" charset="0"/>
                <a:cs typeface="Times New Roman" pitchFamily="18" charset="0"/>
              </a:rPr>
              <a:t>Для теста: 600-700 г муки, 200-250 г воды или молока, 30 г сахарного песку, 100 г масла, 80г яйца, соль. Выход теста: 1000 г</a:t>
            </a:r>
          </a:p>
          <a:p>
            <a:pPr algn="just"/>
            <a:r>
              <a:rPr lang="ru-RU" sz="1600" dirty="0">
                <a:latin typeface="Times New Roman" pitchFamily="18" charset="0"/>
                <a:cs typeface="Times New Roman" pitchFamily="18" charset="0"/>
              </a:rPr>
              <a:t>Для начинки: 150 г риса, 50 г изюма, 90 г яйца, 20г чернослива (без кос-точек), 91 г масло топлёное, 168 г корт(творог), 34 г сахара , 5 г масло на смазку, 3 г жира на смазку сковороды. Выход фарша: 640г</a:t>
            </a:r>
          </a:p>
          <a:p>
            <a:pPr algn="just"/>
            <a:endParaRPr lang="ru-RU" sz="1600" dirty="0">
              <a:latin typeface="Times New Roman" pitchFamily="18" charset="0"/>
              <a:cs typeface="Times New Roman" pitchFamily="18" charset="0"/>
            </a:endParaRPr>
          </a:p>
        </p:txBody>
      </p:sp>
      <p:sp>
        <p:nvSpPr>
          <p:cNvPr id="8" name="Прямоугольник 7"/>
          <p:cNvSpPr/>
          <p:nvPr/>
        </p:nvSpPr>
        <p:spPr>
          <a:xfrm>
            <a:off x="167164" y="2610683"/>
            <a:ext cx="8807318" cy="4247317"/>
          </a:xfrm>
          <a:prstGeom prst="rect">
            <a:avLst/>
          </a:prstGeom>
        </p:spPr>
        <p:txBody>
          <a:bodyPr wrap="square">
            <a:spAutoFit/>
          </a:bodyPr>
          <a:lstStyle/>
          <a:p>
            <a:pPr algn="ctr"/>
            <a:r>
              <a:rPr lang="ru-RU" sz="1600" dirty="0">
                <a:latin typeface="Times New Roman" pitchFamily="18" charset="0"/>
                <a:cs typeface="Times New Roman" pitchFamily="18" charset="0"/>
              </a:rPr>
              <a:t>Технологический процесс.</a:t>
            </a:r>
          </a:p>
          <a:p>
            <a:pPr algn="just"/>
            <a:r>
              <a:rPr lang="ru-RU" sz="1400" dirty="0">
                <a:latin typeface="Times New Roman" pitchFamily="18" charset="0"/>
                <a:cs typeface="Times New Roman" pitchFamily="18" charset="0"/>
              </a:rPr>
              <a:t>Приготовление теста: В чистую посуду влить воды или молока, добавить сахар, соль, яйца, масло и всё тщательно перемешать. В приготовленную смесь высыпать просеянную муку и замесить тесто так, чтобы оно не прилипало к рукам и легко отставало от стенок посуды на технологиях Яндекса</a:t>
            </a:r>
          </a:p>
          <a:p>
            <a:pPr algn="just"/>
            <a:r>
              <a:rPr lang="ru-RU" sz="1400" dirty="0">
                <a:latin typeface="Times New Roman" pitchFamily="18" charset="0"/>
                <a:cs typeface="Times New Roman" pitchFamily="18" charset="0"/>
              </a:rPr>
              <a:t>Приготовление корта: смешать творог (лучше кислый, нежирный) с сахаром и растопленным маслом, затем взбить и уварить на слабом огне до образования рассыпчатой массы светло-коричневого цвета.</a:t>
            </a:r>
          </a:p>
          <a:p>
            <a:pPr algn="just"/>
            <a:r>
              <a:rPr lang="ru-RU" sz="1400" dirty="0">
                <a:latin typeface="Times New Roman" pitchFamily="18" charset="0"/>
                <a:cs typeface="Times New Roman" pitchFamily="18" charset="0"/>
              </a:rPr>
              <a:t>Приготовление отварного риса. Рис перебирается, промывается 1--2 раза холодной, затем несколько раз горячей водой и </a:t>
            </a:r>
            <a:r>
              <a:rPr lang="ru-RU" sz="1400" dirty="0" err="1">
                <a:latin typeface="Times New Roman" pitchFamily="18" charset="0"/>
                <a:cs typeface="Times New Roman" pitchFamily="18" charset="0"/>
              </a:rPr>
              <a:t>кладется</a:t>
            </a:r>
            <a:r>
              <a:rPr lang="ru-RU" sz="1400" dirty="0">
                <a:latin typeface="Times New Roman" pitchFamily="18" charset="0"/>
                <a:cs typeface="Times New Roman" pitchFamily="18" charset="0"/>
              </a:rPr>
              <a:t> в кипящую </a:t>
            </a:r>
            <a:r>
              <a:rPr lang="ru-RU" sz="1400" dirty="0" err="1">
                <a:latin typeface="Times New Roman" pitchFamily="18" charset="0"/>
                <a:cs typeface="Times New Roman" pitchFamily="18" charset="0"/>
              </a:rPr>
              <a:t>соленую</a:t>
            </a:r>
            <a:r>
              <a:rPr lang="ru-RU" sz="1400" dirty="0">
                <a:latin typeface="Times New Roman" pitchFamily="18" charset="0"/>
                <a:cs typeface="Times New Roman" pitchFamily="18" charset="0"/>
              </a:rPr>
              <a:t> воду. Чтобы он был рассыпчатым, надо воды взять в 6--7 раз больше, чем риса. Во время варки рис нужно несколько раз помешать. Готовый рис откидывается на сито, чтоб стекла вода. Его можно промыть горячей водой. Сваренный рассыпчатый рис </a:t>
            </a:r>
            <a:r>
              <a:rPr lang="ru-RU" sz="1400" dirty="0" err="1">
                <a:latin typeface="Times New Roman" pitchFamily="18" charset="0"/>
                <a:cs typeface="Times New Roman" pitchFamily="18" charset="0"/>
              </a:rPr>
              <a:t>кладется</a:t>
            </a:r>
            <a:r>
              <a:rPr lang="ru-RU" sz="1400" dirty="0">
                <a:latin typeface="Times New Roman" pitchFamily="18" charset="0"/>
                <a:cs typeface="Times New Roman" pitchFamily="18" charset="0"/>
              </a:rPr>
              <a:t> в неглубокую посуду, добавляется растопленное масло и все перемешивается.</a:t>
            </a:r>
          </a:p>
          <a:p>
            <a:pPr algn="just"/>
            <a:r>
              <a:rPr lang="ru-RU" sz="1400" dirty="0">
                <a:latin typeface="Times New Roman" pitchFamily="18" charset="0"/>
                <a:cs typeface="Times New Roman" pitchFamily="18" charset="0"/>
              </a:rPr>
              <a:t>Способ приготовления. Приготовленное тесто разделить на две части. Одну часть раскатать и положить на сковороду, смазанную маслом. Чтобы дно </a:t>
            </a:r>
            <a:r>
              <a:rPr lang="ru-RU" sz="1400" dirty="0" err="1">
                <a:latin typeface="Times New Roman" pitchFamily="18" charset="0"/>
                <a:cs typeface="Times New Roman" pitchFamily="18" charset="0"/>
              </a:rPr>
              <a:t>губадии</a:t>
            </a:r>
            <a:r>
              <a:rPr lang="ru-RU" sz="1400" dirty="0">
                <a:latin typeface="Times New Roman" pitchFamily="18" charset="0"/>
                <a:cs typeface="Times New Roman" pitchFamily="18" charset="0"/>
              </a:rPr>
              <a:t> не получилось мягким и влажным, на тесто сначала положить тонким слоем отварной рис, затем толстым слоем готовый корт, потом снова отварной рис. Поверх листа кладётся слой мелко накрошенного крутого яйца </a:t>
            </a:r>
            <a:r>
              <a:rPr lang="ru-RU" sz="1400" dirty="0" err="1">
                <a:latin typeface="Times New Roman" pitchFamily="18" charset="0"/>
                <a:cs typeface="Times New Roman" pitchFamily="18" charset="0"/>
              </a:rPr>
              <a:t>толщенной</a:t>
            </a:r>
            <a:r>
              <a:rPr lang="ru-RU" sz="1400" dirty="0">
                <a:latin typeface="Times New Roman" pitchFamily="18" charset="0"/>
                <a:cs typeface="Times New Roman" pitchFamily="18" charset="0"/>
              </a:rPr>
              <a:t> 6-8 мм, затем ещё рис, сверху слой пропаренного изюма. Вся начинка обильно поливается маслом, сверху покрывается тонким слоем теста, края защипываются зубчиками и надрезаются. Перед тем как посадить в печь, верх </a:t>
            </a:r>
            <a:r>
              <a:rPr lang="ru-RU" sz="1400" dirty="0" err="1">
                <a:latin typeface="Times New Roman" pitchFamily="18" charset="0"/>
                <a:cs typeface="Times New Roman" pitchFamily="18" charset="0"/>
              </a:rPr>
              <a:t>губадии</a:t>
            </a:r>
            <a:r>
              <a:rPr lang="ru-RU" sz="1400" dirty="0">
                <a:latin typeface="Times New Roman" pitchFamily="18" charset="0"/>
                <a:cs typeface="Times New Roman" pitchFamily="18" charset="0"/>
              </a:rPr>
              <a:t> смазать маслом и посыпать крошкой. Если печь слишком жаркая, то, когда верх </a:t>
            </a:r>
            <a:r>
              <a:rPr lang="ru-RU" sz="1400" dirty="0" err="1">
                <a:latin typeface="Times New Roman" pitchFamily="18" charset="0"/>
                <a:cs typeface="Times New Roman" pitchFamily="18" charset="0"/>
              </a:rPr>
              <a:t>губадии</a:t>
            </a:r>
            <a:r>
              <a:rPr lang="ru-RU" sz="1400" dirty="0">
                <a:latin typeface="Times New Roman" pitchFamily="18" charset="0"/>
                <a:cs typeface="Times New Roman" pitchFamily="18" charset="0"/>
              </a:rPr>
              <a:t> подрумянится, покрыть его влажной бумагой. </a:t>
            </a:r>
            <a:r>
              <a:rPr lang="ru-RU" sz="1400" dirty="0" err="1">
                <a:latin typeface="Times New Roman" pitchFamily="18" charset="0"/>
                <a:cs typeface="Times New Roman" pitchFamily="18" charset="0"/>
              </a:rPr>
              <a:t>Губадия</a:t>
            </a:r>
            <a:r>
              <a:rPr lang="ru-RU" sz="1400" dirty="0">
                <a:latin typeface="Times New Roman" pitchFamily="18" charset="0"/>
                <a:cs typeface="Times New Roman" pitchFamily="18" charset="0"/>
              </a:rPr>
              <a:t> печётся 50 минут. Готовое изделие нарезают на порционные куски по 100 </a:t>
            </a:r>
            <a:r>
              <a:rPr lang="ru-RU" sz="1400" dirty="0" err="1">
                <a:latin typeface="Times New Roman" pitchFamily="18" charset="0"/>
                <a:cs typeface="Times New Roman" pitchFamily="18" charset="0"/>
              </a:rPr>
              <a:t>гр</a:t>
            </a:r>
            <a:r>
              <a:rPr lang="ru-RU" sz="1400" dirty="0">
                <a:latin typeface="Times New Roman" pitchFamily="18" charset="0"/>
                <a:cs typeface="Times New Roman" pitchFamily="18" charset="0"/>
              </a:rPr>
              <a:t> и в горячем виде подают на стол</a:t>
            </a:r>
            <a:r>
              <a:rPr lang="ru-RU" sz="1600" dirty="0">
                <a:latin typeface="Times New Roman" pitchFamily="18" charset="0"/>
                <a:cs typeface="Times New Roman" pitchFamily="18" charset="0"/>
              </a:rPr>
              <a:t>.</a:t>
            </a:r>
          </a:p>
        </p:txBody>
      </p:sp>
      <p:pic>
        <p:nvPicPr>
          <p:cNvPr id="9" name="Рисунок 8" descr="C:\Users\АТТ-2018-102\Desktop\татар.блюда\Тат блюда 2023\P364452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196752"/>
            <a:ext cx="2711450" cy="1526540"/>
          </a:xfrm>
          <a:prstGeom prst="rect">
            <a:avLst/>
          </a:prstGeom>
          <a:noFill/>
          <a:ln>
            <a:noFill/>
          </a:ln>
        </p:spPr>
      </p:pic>
    </p:spTree>
    <p:extLst>
      <p:ext uri="{BB962C8B-B14F-4D97-AF65-F5344CB8AC3E}">
        <p14:creationId xmlns:p14="http://schemas.microsoft.com/office/powerpoint/2010/main" val="152823399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ГАСТРОНОМИЯ </a:t>
            </a:r>
            <a:endParaRPr lang="ru-RU" b="1" dirty="0">
              <a:latin typeface="Times New Roman" pitchFamily="18" charset="0"/>
              <a:cs typeface="Times New Roman" pitchFamily="18" charset="0"/>
            </a:endParaRPr>
          </a:p>
        </p:txBody>
      </p:sp>
      <p:sp>
        <p:nvSpPr>
          <p:cNvPr id="7" name="Прямоугольник 6"/>
          <p:cNvSpPr/>
          <p:nvPr/>
        </p:nvSpPr>
        <p:spPr>
          <a:xfrm>
            <a:off x="226018" y="737227"/>
            <a:ext cx="8964488" cy="369332"/>
          </a:xfrm>
          <a:prstGeom prst="rect">
            <a:avLst/>
          </a:prstGeom>
        </p:spPr>
        <p:txBody>
          <a:bodyPr wrap="square">
            <a:spAutoFit/>
          </a:bodyPr>
          <a:lstStyle/>
          <a:p>
            <a:pPr algn="ctr"/>
            <a:r>
              <a:rPr lang="ru-RU" b="1" dirty="0">
                <a:latin typeface="Times New Roman" pitchFamily="18" charset="0"/>
                <a:cs typeface="Times New Roman" pitchFamily="18" charset="0"/>
              </a:rPr>
              <a:t>Хворост- Кош теле</a:t>
            </a:r>
            <a:endParaRPr lang="ru-RU" dirty="0">
              <a:latin typeface="Times New Roman" pitchFamily="18" charset="0"/>
              <a:cs typeface="Times New Roman" pitchFamily="18" charset="0"/>
            </a:endParaRPr>
          </a:p>
        </p:txBody>
      </p:sp>
      <p:sp>
        <p:nvSpPr>
          <p:cNvPr id="4" name="Прямоугольник 3"/>
          <p:cNvSpPr/>
          <p:nvPr/>
        </p:nvSpPr>
        <p:spPr>
          <a:xfrm>
            <a:off x="3162461" y="1249571"/>
            <a:ext cx="5770632" cy="1323439"/>
          </a:xfrm>
          <a:prstGeom prst="rect">
            <a:avLst/>
          </a:prstGeom>
        </p:spPr>
        <p:txBody>
          <a:bodyPr wrap="square">
            <a:spAutoFit/>
          </a:bodyPr>
          <a:lstStyle/>
          <a:p>
            <a:pPr algn="just"/>
            <a:r>
              <a:rPr lang="ru-RU" sz="1600" dirty="0">
                <a:latin typeface="Times New Roman" pitchFamily="18" charset="0"/>
                <a:cs typeface="Times New Roman" pitchFamily="18" charset="0"/>
              </a:rPr>
              <a:t>В довольно глубокую посуду положить сахар, яйца, молоко, соль по вкусу, чайной соды и мешать до полного растворения сахарного песка. Затем добавить муку столько, чтобы получилось крутое тесто. Тесто раскатать толщиной в 1-1.5 мм и ножом разрезать на ленты шириной 3-3.5 см.</a:t>
            </a:r>
          </a:p>
        </p:txBody>
      </p:sp>
      <p:sp>
        <p:nvSpPr>
          <p:cNvPr id="8" name="Прямоугольник 7"/>
          <p:cNvSpPr/>
          <p:nvPr/>
        </p:nvSpPr>
        <p:spPr>
          <a:xfrm>
            <a:off x="167164" y="2764572"/>
            <a:ext cx="8807318" cy="1077218"/>
          </a:xfrm>
          <a:prstGeom prst="rect">
            <a:avLst/>
          </a:prstGeom>
        </p:spPr>
        <p:txBody>
          <a:bodyPr wrap="square">
            <a:spAutoFit/>
          </a:bodyPr>
          <a:lstStyle/>
          <a:p>
            <a:pPr algn="just"/>
            <a:r>
              <a:rPr lang="ru-RU" sz="1600" dirty="0">
                <a:latin typeface="Times New Roman" pitchFamily="18" charset="0"/>
                <a:cs typeface="Times New Roman" pitchFamily="18" charset="0"/>
              </a:rPr>
              <a:t>В свою очередь ленты разрезать на ромбики длиной 4-5 см, которые обжарить до золотистого цвета </a:t>
            </a:r>
            <a:r>
              <a:rPr lang="ru-RU" sz="1600" dirty="0" err="1">
                <a:latin typeface="Times New Roman" pitchFamily="18" charset="0"/>
                <a:cs typeface="Times New Roman" pitchFamily="18" charset="0"/>
              </a:rPr>
              <a:t>топленом</a:t>
            </a:r>
            <a:r>
              <a:rPr lang="ru-RU" sz="1600" dirty="0">
                <a:latin typeface="Times New Roman" pitchFamily="18" charset="0"/>
                <a:cs typeface="Times New Roman" pitchFamily="18" charset="0"/>
              </a:rPr>
              <a:t> масле. Дать остыть, посыпать сахарной пудрой, уложить в вазы.</a:t>
            </a:r>
          </a:p>
          <a:p>
            <a:pPr algn="just"/>
            <a:r>
              <a:rPr lang="ru-RU" sz="1600" dirty="0">
                <a:latin typeface="Times New Roman" pitchFamily="18" charset="0"/>
                <a:cs typeface="Times New Roman" pitchFamily="18" charset="0"/>
              </a:rPr>
              <a:t>Ингредиенты: : мука -500г,яйцо - 5 шт., молоко - 2 ст. л., соль, </a:t>
            </a:r>
            <a:r>
              <a:rPr lang="ru-RU" sz="1600" dirty="0" err="1">
                <a:latin typeface="Times New Roman" pitchFamily="18" charset="0"/>
                <a:cs typeface="Times New Roman" pitchFamily="18" charset="0"/>
              </a:rPr>
              <a:t>топленое</a:t>
            </a:r>
            <a:r>
              <a:rPr lang="ru-RU" sz="1600" dirty="0">
                <a:latin typeface="Times New Roman" pitchFamily="18" charset="0"/>
                <a:cs typeface="Times New Roman" pitchFamily="18" charset="0"/>
              </a:rPr>
              <a:t> масло - 600г, сахар - 1 ст. л., сахарная пудра - 2-3 </a:t>
            </a:r>
            <a:r>
              <a:rPr lang="ru-RU" sz="1600" dirty="0" err="1">
                <a:latin typeface="Times New Roman" pitchFamily="18" charset="0"/>
                <a:cs typeface="Times New Roman" pitchFamily="18" charset="0"/>
              </a:rPr>
              <a:t>ст.л</a:t>
            </a:r>
            <a:r>
              <a:rPr lang="ru-RU" sz="1600" dirty="0">
                <a:latin typeface="Times New Roman" pitchFamily="18" charset="0"/>
                <a:cs typeface="Times New Roman" pitchFamily="18" charset="0"/>
              </a:rPr>
              <a:t>., чайная сода - по вкусу.</a:t>
            </a:r>
          </a:p>
        </p:txBody>
      </p:sp>
      <p:pic>
        <p:nvPicPr>
          <p:cNvPr id="9" name="Рисунок 8" descr="C:\Users\АТТ-2018-102\Desktop\татар.блюда\Тат блюда 2023\P364451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164" y="1078170"/>
            <a:ext cx="2961950" cy="1666240"/>
          </a:xfrm>
          <a:prstGeom prst="rect">
            <a:avLst/>
          </a:prstGeom>
          <a:ln>
            <a:noFill/>
          </a:ln>
          <a:effectLst>
            <a:softEdge rad="112500"/>
          </a:effectLst>
        </p:spPr>
      </p:pic>
      <p:sp>
        <p:nvSpPr>
          <p:cNvPr id="3" name="Прямоугольник 2"/>
          <p:cNvSpPr/>
          <p:nvPr/>
        </p:nvSpPr>
        <p:spPr>
          <a:xfrm>
            <a:off x="4295984" y="3835738"/>
            <a:ext cx="875561" cy="369332"/>
          </a:xfrm>
          <a:prstGeom prst="rect">
            <a:avLst/>
          </a:prstGeom>
        </p:spPr>
        <p:txBody>
          <a:bodyPr wrap="none">
            <a:spAutoFit/>
          </a:bodyPr>
          <a:lstStyle/>
          <a:p>
            <a:r>
              <a:rPr lang="ru-RU" b="1" dirty="0" err="1">
                <a:latin typeface="Times New Roman" pitchFamily="18" charset="0"/>
                <a:cs typeface="Times New Roman" pitchFamily="18" charset="0"/>
              </a:rPr>
              <a:t>Урама</a:t>
            </a:r>
            <a:endParaRPr lang="ru-RU" dirty="0">
              <a:latin typeface="Times New Roman" pitchFamily="18" charset="0"/>
              <a:cs typeface="Times New Roman" pitchFamily="18" charset="0"/>
            </a:endParaRPr>
          </a:p>
        </p:txBody>
      </p:sp>
      <p:pic>
        <p:nvPicPr>
          <p:cNvPr id="11" name="Рисунок 10" descr="C:\Users\АТТ-2018-102\Desktop\татар.блюда\Тат блюда 2023\P364447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164" y="4205070"/>
            <a:ext cx="3097530" cy="1744345"/>
          </a:xfrm>
          <a:prstGeom prst="rect">
            <a:avLst/>
          </a:prstGeom>
          <a:ln>
            <a:noFill/>
          </a:ln>
          <a:effectLst>
            <a:softEdge rad="112500"/>
          </a:effectLst>
        </p:spPr>
      </p:pic>
      <p:sp>
        <p:nvSpPr>
          <p:cNvPr id="5" name="Прямоугольник 4"/>
          <p:cNvSpPr/>
          <p:nvPr/>
        </p:nvSpPr>
        <p:spPr>
          <a:xfrm>
            <a:off x="3264694" y="4226295"/>
            <a:ext cx="5781158" cy="2462213"/>
          </a:xfrm>
          <a:prstGeom prst="rect">
            <a:avLst/>
          </a:prstGeom>
        </p:spPr>
        <p:txBody>
          <a:bodyPr wrap="square">
            <a:spAutoFit/>
          </a:bodyPr>
          <a:lstStyle/>
          <a:p>
            <a:pPr algn="just"/>
            <a:r>
              <a:rPr lang="ru-RU" sz="1400" dirty="0">
                <a:latin typeface="Times New Roman" pitchFamily="18" charset="0"/>
                <a:cs typeface="Times New Roman" pitchFamily="18" charset="0"/>
              </a:rPr>
              <a:t>Разбить яйца, добавить сахарного песку, молока или сливок, соль по вкусу, чайную соду и тщательно все вместе перемешать до исчезновения крупинок сахара. Затем всыпать муку и замесить крутое тесто. Раскатать его толщиной 1,5-2 мм и нарезать тонким стаканом кружочки. Сложить друг на друга три-четыре кружка, и, надавив пальцем </a:t>
            </a:r>
            <a:r>
              <a:rPr lang="ru-RU" sz="1400" dirty="0" smtClean="0">
                <a:latin typeface="Times New Roman" pitchFamily="18" charset="0"/>
                <a:cs typeface="Times New Roman" pitchFamily="18" charset="0"/>
              </a:rPr>
              <a:t>по </a:t>
            </a:r>
            <a:r>
              <a:rPr lang="ru-RU" sz="1400" dirty="0">
                <a:latin typeface="Times New Roman" pitchFamily="18" charset="0"/>
                <a:cs typeface="Times New Roman" pitchFamily="18" charset="0"/>
              </a:rPr>
              <a:t>середине, слепить их, по краям сделать 4-5 надрезов в разных местах глубиной в 1,5-2 см так, чтобы при жаренье получилось подобие розы. Жарить розы в кипящем </a:t>
            </a:r>
            <a:r>
              <a:rPr lang="ru-RU" sz="1400" dirty="0" err="1">
                <a:latin typeface="Times New Roman" pitchFamily="18" charset="0"/>
                <a:cs typeface="Times New Roman" pitchFamily="18" charset="0"/>
              </a:rPr>
              <a:t>топленом</a:t>
            </a:r>
            <a:r>
              <a:rPr lang="ru-RU" sz="1400" dirty="0">
                <a:latin typeface="Times New Roman" pitchFamily="18" charset="0"/>
                <a:cs typeface="Times New Roman" pitchFamily="18" charset="0"/>
              </a:rPr>
              <a:t> масле. Остывшие розы обсыпать сахарной пудрой.</a:t>
            </a:r>
          </a:p>
          <a:p>
            <a:pPr algn="just"/>
            <a:r>
              <a:rPr lang="ru-RU" sz="1400" dirty="0">
                <a:latin typeface="Times New Roman" pitchFamily="18" charset="0"/>
                <a:cs typeface="Times New Roman" pitchFamily="18" charset="0"/>
              </a:rPr>
              <a:t>На 1 кг пшеничной муки: 10 яиц, 100 г молока, соль, 600 г масла для жаренья, 30 г сахарного песку, 100 г пудры для обсыпки, немного чайной соды</a:t>
            </a:r>
          </a:p>
        </p:txBody>
      </p:sp>
    </p:spTree>
    <p:extLst>
      <p:ext uri="{BB962C8B-B14F-4D97-AF65-F5344CB8AC3E}">
        <p14:creationId xmlns:p14="http://schemas.microsoft.com/office/powerpoint/2010/main" val="53297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3509" y="1772816"/>
            <a:ext cx="8856984" cy="369332"/>
          </a:xfrm>
          <a:prstGeom prst="rect">
            <a:avLst/>
          </a:prstGeom>
        </p:spPr>
        <p:txBody>
          <a:bodyPr wrap="square">
            <a:spAutoFit/>
          </a:bodyPr>
          <a:lstStyle/>
          <a:p>
            <a:pPr algn="just"/>
            <a:r>
              <a:rPr lang="ru-RU" dirty="0" smtClean="0">
                <a:latin typeface="Times New Roman" pitchFamily="18" charset="0"/>
                <a:cs typeface="Times New Roman" pitchFamily="18" charset="0"/>
              </a:rPr>
              <a:t> </a:t>
            </a:r>
          </a:p>
        </p:txBody>
      </p:sp>
      <p:sp>
        <p:nvSpPr>
          <p:cNvPr id="3" name="Прямоугольник 2"/>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4" name="TextBox 3"/>
          <p:cNvSpPr txBox="1"/>
          <p:nvPr/>
        </p:nvSpPr>
        <p:spPr>
          <a:xfrm>
            <a:off x="-456" y="750803"/>
            <a:ext cx="1765035"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Строительство</a:t>
            </a:r>
            <a:endParaRPr lang="ru-RU" b="1" dirty="0">
              <a:solidFill>
                <a:schemeClr val="bg1"/>
              </a:solidFill>
              <a:latin typeface="Times New Roman" pitchFamily="18" charset="0"/>
              <a:cs typeface="Times New Roman" pitchFamily="18" charset="0"/>
            </a:endParaRPr>
          </a:p>
        </p:txBody>
      </p:sp>
      <p:sp>
        <p:nvSpPr>
          <p:cNvPr id="5" name="Прямоугольник 4"/>
          <p:cNvSpPr/>
          <p:nvPr/>
        </p:nvSpPr>
        <p:spPr>
          <a:xfrm>
            <a:off x="143509" y="1196752"/>
            <a:ext cx="8856984" cy="5355312"/>
          </a:xfrm>
          <a:prstGeom prst="rect">
            <a:avLst/>
          </a:prstGeom>
        </p:spPr>
        <p:txBody>
          <a:bodyPr wrap="square">
            <a:spAutoFit/>
          </a:bodyPr>
          <a:lstStyle/>
          <a:p>
            <a:pPr algn="just"/>
            <a:r>
              <a:rPr lang="ru-RU" b="1" dirty="0" smtClean="0">
                <a:latin typeface="Times New Roman" pitchFamily="18" charset="0"/>
                <a:cs typeface="Times New Roman" pitchFamily="18" charset="0"/>
              </a:rPr>
              <a:t>7. Харисов </a:t>
            </a:r>
            <a:r>
              <a:rPr lang="ru-RU" b="1" dirty="0">
                <a:latin typeface="Times New Roman" pitchFamily="18" charset="0"/>
                <a:cs typeface="Times New Roman" pitchFamily="18" charset="0"/>
              </a:rPr>
              <a:t>Рустам </a:t>
            </a:r>
            <a:r>
              <a:rPr lang="ru-RU" b="1" dirty="0" err="1" smtClean="0">
                <a:latin typeface="Times New Roman" pitchFamily="18" charset="0"/>
                <a:cs typeface="Times New Roman" pitchFamily="18" charset="0"/>
              </a:rPr>
              <a:t>Насихович</a:t>
            </a:r>
            <a:r>
              <a:rPr lang="ru-RU" b="1" dirty="0" smtClean="0">
                <a:latin typeface="Times New Roman" pitchFamily="18" charset="0"/>
                <a:cs typeface="Times New Roman" pitchFamily="18" charset="0"/>
              </a:rPr>
              <a:t> - </a:t>
            </a:r>
            <a:r>
              <a:rPr lang="ru-RU" dirty="0" smtClean="0">
                <a:latin typeface="Times New Roman" pitchFamily="18" charset="0"/>
                <a:cs typeface="Times New Roman" pitchFamily="18" charset="0"/>
              </a:rPr>
              <a:t>После </a:t>
            </a:r>
            <a:r>
              <a:rPr lang="ru-RU" dirty="0">
                <a:latin typeface="Times New Roman" pitchFamily="18" charset="0"/>
                <a:cs typeface="Times New Roman" pitchFamily="18" charset="0"/>
              </a:rPr>
              <a:t>окончания </a:t>
            </a:r>
            <a:r>
              <a:rPr lang="ru-RU" dirty="0" err="1">
                <a:latin typeface="Times New Roman" pitchFamily="18" charset="0"/>
                <a:cs typeface="Times New Roman" pitchFamily="18" charset="0"/>
              </a:rPr>
              <a:t>Актанышской</a:t>
            </a:r>
            <a:r>
              <a:rPr lang="ru-RU" dirty="0">
                <a:latin typeface="Times New Roman" pitchFamily="18" charset="0"/>
                <a:cs typeface="Times New Roman" pitchFamily="18" charset="0"/>
              </a:rPr>
              <a:t> средней школы поступил на вечернее отделение Казанского государственного инженерно-строительного института. Одновременно работал в одной из строительных организаций города. В 1975 году был призван в армию, в 1977 году вернулся в родное село. Начал работать геодезистом в ПМК - 4. По окончании </a:t>
            </a:r>
            <a:r>
              <a:rPr lang="ru-RU" dirty="0" err="1">
                <a:latin typeface="Times New Roman" pitchFamily="18" charset="0"/>
                <a:cs typeface="Times New Roman" pitchFamily="18" charset="0"/>
              </a:rPr>
              <a:t>учебы</a:t>
            </a:r>
            <a:r>
              <a:rPr lang="ru-RU" dirty="0">
                <a:latin typeface="Times New Roman" pitchFamily="18" charset="0"/>
                <a:cs typeface="Times New Roman" pitchFamily="18" charset="0"/>
              </a:rPr>
              <a:t> за добросовестный труд был повышен в должности до мастера, прораба, старшего прораба, начальника участка. Участвовал в строительстве инженерных защитных сооружений Нижнекамской ГЭС. С июля 1991 года </a:t>
            </a:r>
            <a:r>
              <a:rPr lang="ru-RU" dirty="0" err="1">
                <a:latin typeface="Times New Roman" pitchFamily="18" charset="0"/>
                <a:cs typeface="Times New Roman" pitchFamily="18" charset="0"/>
              </a:rPr>
              <a:t>перешел</a:t>
            </a:r>
            <a:r>
              <a:rPr lang="ru-RU" dirty="0">
                <a:latin typeface="Times New Roman" pitchFamily="18" charset="0"/>
                <a:cs typeface="Times New Roman" pitchFamily="18" charset="0"/>
              </a:rPr>
              <a:t> в ПМК-9 начальником производственного отдела. Те времена вошли в историю с газификацией района. В 1994 году работниками этой организации была проведена газификация села </a:t>
            </a:r>
            <a:r>
              <a:rPr lang="ru-RU" dirty="0" err="1">
                <a:latin typeface="Times New Roman" pitchFamily="18" charset="0"/>
                <a:cs typeface="Times New Roman" pitchFamily="18" charset="0"/>
              </a:rPr>
              <a:t>Буляково</a:t>
            </a:r>
            <a:r>
              <a:rPr lang="ru-RU" dirty="0">
                <a:latin typeface="Times New Roman" pitchFamily="18" charset="0"/>
                <a:cs typeface="Times New Roman" pitchFamily="18" charset="0"/>
              </a:rPr>
              <a:t> и впервые в районе </a:t>
            </a:r>
            <a:r>
              <a:rPr lang="ru-RU" dirty="0" err="1">
                <a:latin typeface="Times New Roman" pitchFamily="18" charset="0"/>
                <a:cs typeface="Times New Roman" pitchFamily="18" charset="0"/>
              </a:rPr>
              <a:t>проведен</a:t>
            </a:r>
            <a:r>
              <a:rPr lang="ru-RU" dirty="0">
                <a:latin typeface="Times New Roman" pitchFamily="18" charset="0"/>
                <a:cs typeface="Times New Roman" pitchFamily="18" charset="0"/>
              </a:rPr>
              <a:t> газ. Рустам </a:t>
            </a:r>
            <a:r>
              <a:rPr lang="ru-RU" dirty="0" err="1">
                <a:latin typeface="Times New Roman" pitchFamily="18" charset="0"/>
                <a:cs typeface="Times New Roman" pitchFamily="18" charset="0"/>
              </a:rPr>
              <a:t>Насихович</a:t>
            </a:r>
            <a:r>
              <a:rPr lang="ru-RU" dirty="0">
                <a:latin typeface="Times New Roman" pitchFamily="18" charset="0"/>
                <a:cs typeface="Times New Roman" pitchFamily="18" charset="0"/>
              </a:rPr>
              <a:t> является лучшим рационализатором “</a:t>
            </a:r>
            <a:r>
              <a:rPr lang="ru-RU" dirty="0" err="1">
                <a:latin typeface="Times New Roman" pitchFamily="18" charset="0"/>
                <a:cs typeface="Times New Roman" pitchFamily="18" charset="0"/>
              </a:rPr>
              <a:t>Камгэсэнергострой</a:t>
            </a:r>
            <a:r>
              <a:rPr lang="ru-RU" dirty="0">
                <a:latin typeface="Times New Roman" pitchFamily="18" charset="0"/>
                <a:cs typeface="Times New Roman" pitchFamily="18" charset="0"/>
              </a:rPr>
              <a:t>», заслуженным строителем Татарстана.</a:t>
            </a:r>
          </a:p>
          <a:p>
            <a:pPr algn="just"/>
            <a:r>
              <a:rPr lang="ru-RU" dirty="0">
                <a:latin typeface="Times New Roman" pitchFamily="18" charset="0"/>
                <a:cs typeface="Times New Roman" pitchFamily="18" charset="0"/>
              </a:rPr>
              <a:t> </a:t>
            </a:r>
          </a:p>
          <a:p>
            <a:pPr algn="just"/>
            <a:r>
              <a:rPr lang="ru-RU" b="1" dirty="0" smtClean="0">
                <a:latin typeface="Times New Roman" pitchFamily="18" charset="0"/>
                <a:cs typeface="Times New Roman" pitchFamily="18" charset="0"/>
              </a:rPr>
              <a:t>8. </a:t>
            </a:r>
            <a:r>
              <a:rPr lang="ru-RU" b="1" dirty="0" err="1" smtClean="0">
                <a:latin typeface="Times New Roman" pitchFamily="18" charset="0"/>
                <a:cs typeface="Times New Roman" pitchFamily="18" charset="0"/>
              </a:rPr>
              <a:t>Гимазов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Рафис</a:t>
            </a:r>
            <a:r>
              <a:rPr lang="ru-RU" b="1" dirty="0">
                <a:latin typeface="Times New Roman" pitchFamily="18" charset="0"/>
                <a:cs typeface="Times New Roman" pitchFamily="18" charset="0"/>
              </a:rPr>
              <a:t> </a:t>
            </a:r>
            <a:r>
              <a:rPr lang="ru-RU" b="1" dirty="0" err="1" smtClean="0">
                <a:latin typeface="Times New Roman" pitchFamily="18" charset="0"/>
                <a:cs typeface="Times New Roman" pitchFamily="18" charset="0"/>
              </a:rPr>
              <a:t>Фахертдинович</a:t>
            </a:r>
            <a:r>
              <a:rPr lang="ru-RU" dirty="0" smtClean="0">
                <a:latin typeface="Times New Roman" pitchFamily="18" charset="0"/>
                <a:cs typeface="Times New Roman" pitchFamily="18" charset="0"/>
              </a:rPr>
              <a:t>- Трудовую </a:t>
            </a:r>
            <a:r>
              <a:rPr lang="ru-RU" dirty="0">
                <a:latin typeface="Times New Roman" pitchFamily="18" charset="0"/>
                <a:cs typeface="Times New Roman" pitchFamily="18" charset="0"/>
              </a:rPr>
              <a:t>деятельность начал в 1965 году в районном управлении сельского хозяйства в качестве главного инженера. В управлении занимал должности начальника отдела капитального строительства, заместителя руководителя межхозяйственной строительной организации и затем начальника прогнозно-технического отдела ПМК-4. Удостоен звания заслуженного строителя Республики Татарстан.</a:t>
            </a:r>
          </a:p>
        </p:txBody>
      </p:sp>
    </p:spTree>
    <p:extLst>
      <p:ext uri="{BB962C8B-B14F-4D97-AF65-F5344CB8AC3E}">
        <p14:creationId xmlns:p14="http://schemas.microsoft.com/office/powerpoint/2010/main" val="29233168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ГАСТРОНОМИЯ </a:t>
            </a:r>
            <a:endParaRPr lang="ru-RU" b="1" dirty="0">
              <a:latin typeface="Times New Roman" pitchFamily="18" charset="0"/>
              <a:cs typeface="Times New Roman" pitchFamily="18" charset="0"/>
            </a:endParaRPr>
          </a:p>
        </p:txBody>
      </p:sp>
      <p:sp>
        <p:nvSpPr>
          <p:cNvPr id="7" name="Прямоугольник 6"/>
          <p:cNvSpPr/>
          <p:nvPr/>
        </p:nvSpPr>
        <p:spPr>
          <a:xfrm>
            <a:off x="226018" y="737227"/>
            <a:ext cx="8964488" cy="369332"/>
          </a:xfrm>
          <a:prstGeom prst="rect">
            <a:avLst/>
          </a:prstGeom>
        </p:spPr>
        <p:txBody>
          <a:bodyPr wrap="square">
            <a:spAutoFit/>
          </a:bodyPr>
          <a:lstStyle/>
          <a:p>
            <a:pPr algn="ctr"/>
            <a:r>
              <a:rPr lang="ru-RU" b="1" dirty="0" err="1">
                <a:latin typeface="Times New Roman" pitchFamily="18" charset="0"/>
                <a:cs typeface="Times New Roman" pitchFamily="18" charset="0"/>
              </a:rPr>
              <a:t>Юача</a:t>
            </a:r>
            <a:r>
              <a:rPr lang="ru-RU" b="1" dirty="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sp>
        <p:nvSpPr>
          <p:cNvPr id="4" name="Прямоугольник 3"/>
          <p:cNvSpPr/>
          <p:nvPr/>
        </p:nvSpPr>
        <p:spPr>
          <a:xfrm>
            <a:off x="3337378" y="1634688"/>
            <a:ext cx="5770632" cy="1323439"/>
          </a:xfrm>
          <a:prstGeom prst="rect">
            <a:avLst/>
          </a:prstGeom>
        </p:spPr>
        <p:txBody>
          <a:bodyPr wrap="square">
            <a:spAutoFit/>
          </a:bodyPr>
          <a:lstStyle/>
          <a:p>
            <a:pPr algn="just"/>
            <a:r>
              <a:rPr lang="ru-RU" sz="1600" dirty="0">
                <a:latin typeface="Times New Roman" pitchFamily="18" charset="0"/>
                <a:cs typeface="Times New Roman" pitchFamily="18" charset="0"/>
              </a:rPr>
              <a:t>На </a:t>
            </a:r>
            <a:r>
              <a:rPr lang="ru-RU" sz="1600" dirty="0" err="1">
                <a:latin typeface="Times New Roman" pitchFamily="18" charset="0"/>
                <a:cs typeface="Times New Roman" pitchFamily="18" charset="0"/>
              </a:rPr>
              <a:t>теплой</a:t>
            </a:r>
            <a:r>
              <a:rPr lang="ru-RU" sz="1600" dirty="0">
                <a:latin typeface="Times New Roman" pitchFamily="18" charset="0"/>
                <a:cs typeface="Times New Roman" pitchFamily="18" charset="0"/>
              </a:rPr>
              <a:t> молоке развести дрожжи, добавить  яйца, масло </a:t>
            </a:r>
            <a:r>
              <a:rPr lang="ru-RU" sz="1600" dirty="0" err="1">
                <a:latin typeface="Times New Roman" pitchFamily="18" charset="0"/>
                <a:cs typeface="Times New Roman" pitchFamily="18" charset="0"/>
              </a:rPr>
              <a:t>топленое</a:t>
            </a:r>
            <a:r>
              <a:rPr lang="ru-RU" sz="1600" dirty="0">
                <a:latin typeface="Times New Roman" pitchFamily="18" charset="0"/>
                <a:cs typeface="Times New Roman" pitchFamily="18" charset="0"/>
              </a:rPr>
              <a:t> , сахарный песок и соль замесить тесто. Оно должно быть мягче, чем тесто для домашней лапши. Брать тесто кусками по 100—150 г, раскатать их тонкими колбасками, нарезать «колбаски» кусочками величиной с лесной орех.</a:t>
            </a:r>
          </a:p>
        </p:txBody>
      </p:sp>
      <p:sp>
        <p:nvSpPr>
          <p:cNvPr id="8" name="Прямоугольник 7"/>
          <p:cNvSpPr/>
          <p:nvPr/>
        </p:nvSpPr>
        <p:spPr>
          <a:xfrm>
            <a:off x="197289" y="3429000"/>
            <a:ext cx="8910721" cy="1323439"/>
          </a:xfrm>
          <a:prstGeom prst="rect">
            <a:avLst/>
          </a:prstGeom>
        </p:spPr>
        <p:txBody>
          <a:bodyPr wrap="square">
            <a:spAutoFit/>
          </a:bodyPr>
          <a:lstStyle/>
          <a:p>
            <a:pPr algn="just"/>
            <a:r>
              <a:rPr lang="ru-RU" sz="1600" dirty="0">
                <a:latin typeface="Times New Roman" pitchFamily="18" charset="0"/>
                <a:cs typeface="Times New Roman" pitchFamily="18" charset="0"/>
              </a:rPr>
              <a:t>Положить кусочки на сковороду с маслом жарить погруженными в кипящее масло. </a:t>
            </a:r>
            <a:r>
              <a:rPr lang="ru-RU" sz="1600" dirty="0" err="1">
                <a:latin typeface="Times New Roman" pitchFamily="18" charset="0"/>
                <a:cs typeface="Times New Roman" pitchFamily="18" charset="0"/>
              </a:rPr>
              <a:t>Юачу</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подается</a:t>
            </a:r>
            <a:r>
              <a:rPr lang="ru-RU" sz="1600" dirty="0">
                <a:latin typeface="Times New Roman" pitchFamily="18" charset="0"/>
                <a:cs typeface="Times New Roman" pitchFamily="18" charset="0"/>
              </a:rPr>
              <a:t> на стол холодным.</a:t>
            </a:r>
          </a:p>
          <a:p>
            <a:pPr algn="just"/>
            <a:r>
              <a:rPr lang="ru-RU" sz="1600" dirty="0">
                <a:latin typeface="Times New Roman" pitchFamily="18" charset="0"/>
                <a:cs typeface="Times New Roman" pitchFamily="18" charset="0"/>
              </a:rPr>
              <a:t>На 1 кг муки </a:t>
            </a:r>
            <a:r>
              <a:rPr lang="ru-RU" sz="1600" dirty="0" err="1">
                <a:latin typeface="Times New Roman" pitchFamily="18" charset="0"/>
                <a:cs typeface="Times New Roman" pitchFamily="18" charset="0"/>
              </a:rPr>
              <a:t>берется</a:t>
            </a:r>
            <a:r>
              <a:rPr lang="ru-RU" sz="1600" dirty="0">
                <a:latin typeface="Times New Roman" pitchFamily="18" charset="0"/>
                <a:cs typeface="Times New Roman" pitchFamily="18" charset="0"/>
              </a:rPr>
              <a:t>: 10 яиц, 100 г сахарного песку, дрожжи 11 </a:t>
            </a:r>
            <a:r>
              <a:rPr lang="ru-RU" sz="1600" dirty="0" err="1">
                <a:latin typeface="Times New Roman" pitchFamily="18" charset="0"/>
                <a:cs typeface="Times New Roman" pitchFamily="18" charset="0"/>
              </a:rPr>
              <a:t>гр</a:t>
            </a:r>
            <a:r>
              <a:rPr lang="ru-RU" sz="1600" dirty="0">
                <a:latin typeface="Times New Roman" pitchFamily="18" charset="0"/>
                <a:cs typeface="Times New Roman" pitchFamily="18" charset="0"/>
              </a:rPr>
              <a:t>, 30—50 г </a:t>
            </a:r>
            <a:r>
              <a:rPr lang="ru-RU" sz="1600" dirty="0" err="1">
                <a:latin typeface="Times New Roman" pitchFamily="18" charset="0"/>
                <a:cs typeface="Times New Roman" pitchFamily="18" charset="0"/>
              </a:rPr>
              <a:t>топленого</a:t>
            </a:r>
            <a:r>
              <a:rPr lang="ru-RU" sz="1600" dirty="0">
                <a:latin typeface="Times New Roman" pitchFamily="18" charset="0"/>
                <a:cs typeface="Times New Roman" pitchFamily="18" charset="0"/>
              </a:rPr>
              <a:t> масла (можно использовать также сливочное масло и маргарин) для замешивания геста, 100—150 г молока, 1 л масла для жарки.</a:t>
            </a:r>
          </a:p>
        </p:txBody>
      </p:sp>
      <p:pic>
        <p:nvPicPr>
          <p:cNvPr id="9" name="Рисунок 8" descr="C:\Users\АТТ-2018-102\Desktop\татар.блюда\Тат блюда 2023\P36445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264" y="1424553"/>
            <a:ext cx="3097530" cy="1743710"/>
          </a:xfrm>
          <a:prstGeom prst="rect">
            <a:avLst/>
          </a:prstGeom>
          <a:noFill/>
          <a:ln>
            <a:noFill/>
          </a:ln>
        </p:spPr>
      </p:pic>
    </p:spTree>
    <p:extLst>
      <p:ext uri="{BB962C8B-B14F-4D97-AF65-F5344CB8AC3E}">
        <p14:creationId xmlns:p14="http://schemas.microsoft.com/office/powerpoint/2010/main" val="60135865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ГАСТРОНОМИЯ </a:t>
            </a:r>
            <a:endParaRPr lang="ru-RU" b="1" dirty="0">
              <a:latin typeface="Times New Roman" pitchFamily="18" charset="0"/>
              <a:cs typeface="Times New Roman" pitchFamily="18" charset="0"/>
            </a:endParaRPr>
          </a:p>
        </p:txBody>
      </p:sp>
      <p:sp>
        <p:nvSpPr>
          <p:cNvPr id="7" name="Прямоугольник 6"/>
          <p:cNvSpPr/>
          <p:nvPr/>
        </p:nvSpPr>
        <p:spPr>
          <a:xfrm>
            <a:off x="226018" y="737227"/>
            <a:ext cx="8964488" cy="369332"/>
          </a:xfrm>
          <a:prstGeom prst="rect">
            <a:avLst/>
          </a:prstGeom>
        </p:spPr>
        <p:txBody>
          <a:bodyPr wrap="square">
            <a:spAutoFit/>
          </a:bodyPr>
          <a:lstStyle/>
          <a:p>
            <a:pPr algn="ctr"/>
            <a:r>
              <a:rPr lang="ru-RU" b="1" dirty="0" err="1">
                <a:latin typeface="Times New Roman" pitchFamily="18" charset="0"/>
                <a:cs typeface="Times New Roman" pitchFamily="18" charset="0"/>
              </a:rPr>
              <a:t>Алба</a:t>
            </a:r>
            <a:r>
              <a:rPr lang="ru-RU" b="1" dirty="0">
                <a:latin typeface="Times New Roman" pitchFamily="18" charset="0"/>
                <a:cs typeface="Times New Roman" pitchFamily="18" charset="0"/>
              </a:rPr>
              <a:t> - </a:t>
            </a:r>
            <a:r>
              <a:rPr lang="ru-RU" b="1" dirty="0" err="1">
                <a:latin typeface="Times New Roman" pitchFamily="18" charset="0"/>
                <a:cs typeface="Times New Roman" pitchFamily="18" charset="0"/>
              </a:rPr>
              <a:t>Әлбә</a:t>
            </a:r>
            <a:endParaRPr lang="ru-RU" dirty="0">
              <a:latin typeface="Times New Roman" pitchFamily="18" charset="0"/>
              <a:cs typeface="Times New Roman" pitchFamily="18" charset="0"/>
            </a:endParaRPr>
          </a:p>
        </p:txBody>
      </p:sp>
      <p:sp>
        <p:nvSpPr>
          <p:cNvPr id="4" name="Прямоугольник 3"/>
          <p:cNvSpPr/>
          <p:nvPr/>
        </p:nvSpPr>
        <p:spPr>
          <a:xfrm>
            <a:off x="4139952" y="1897160"/>
            <a:ext cx="4824536" cy="2000548"/>
          </a:xfrm>
          <a:prstGeom prst="rect">
            <a:avLst/>
          </a:prstGeom>
        </p:spPr>
        <p:txBody>
          <a:bodyPr wrap="square">
            <a:spAutoFit/>
          </a:bodyPr>
          <a:lstStyle/>
          <a:p>
            <a:pPr algn="just"/>
            <a:r>
              <a:rPr lang="ru-RU" sz="1550" dirty="0">
                <a:latin typeface="Times New Roman" pitchFamily="18" charset="0"/>
                <a:cs typeface="Times New Roman" pitchFamily="18" charset="0"/>
              </a:rPr>
              <a:t>Альба варится из высококачественной белой пшеничной муки и считается деликатесом.</a:t>
            </a:r>
          </a:p>
          <a:p>
            <a:pPr algn="just"/>
            <a:r>
              <a:rPr lang="ru-RU" sz="1550" dirty="0">
                <a:latin typeface="Times New Roman" pitchFamily="18" charset="0"/>
                <a:cs typeface="Times New Roman" pitchFamily="18" charset="0"/>
              </a:rPr>
              <a:t>Муку высыпать в кипящее сливочное или </a:t>
            </a:r>
            <a:r>
              <a:rPr lang="ru-RU" sz="1550" dirty="0" err="1">
                <a:latin typeface="Times New Roman" pitchFamily="18" charset="0"/>
                <a:cs typeface="Times New Roman" pitchFamily="18" charset="0"/>
              </a:rPr>
              <a:t>топленое</a:t>
            </a:r>
            <a:r>
              <a:rPr lang="ru-RU" sz="1550" dirty="0">
                <a:latin typeface="Times New Roman" pitchFamily="18" charset="0"/>
                <a:cs typeface="Times New Roman" pitchFamily="18" charset="0"/>
              </a:rPr>
              <a:t> масло (200 г) и зажарить. Когда мука покраснеет, добавить воды с сахаром, смешать и варить 15—20 мин. Готовая </a:t>
            </a:r>
            <a:r>
              <a:rPr lang="ru-RU" sz="1550" dirty="0" err="1">
                <a:latin typeface="Times New Roman" pitchFamily="18" charset="0"/>
                <a:cs typeface="Times New Roman" pitchFamily="18" charset="0"/>
              </a:rPr>
              <a:t>алба</a:t>
            </a:r>
            <a:r>
              <a:rPr lang="ru-RU" sz="1550" dirty="0">
                <a:latin typeface="Times New Roman" pitchFamily="18" charset="0"/>
                <a:cs typeface="Times New Roman" pitchFamily="18" charset="0"/>
              </a:rPr>
              <a:t> принимает </a:t>
            </a:r>
            <a:r>
              <a:rPr lang="ru-RU" sz="1550" dirty="0" err="1">
                <a:latin typeface="Times New Roman" pitchFamily="18" charset="0"/>
                <a:cs typeface="Times New Roman" pitchFamily="18" charset="0"/>
              </a:rPr>
              <a:t>желтый</a:t>
            </a:r>
            <a:r>
              <a:rPr lang="ru-RU" sz="1550" dirty="0">
                <a:latin typeface="Times New Roman" pitchFamily="18" charset="0"/>
                <a:cs typeface="Times New Roman" pitchFamily="18" charset="0"/>
              </a:rPr>
              <a:t> цвет </a:t>
            </a:r>
          </a:p>
          <a:p>
            <a:pPr algn="just"/>
            <a:r>
              <a:rPr lang="ru-RU" sz="1550" dirty="0">
                <a:latin typeface="Times New Roman" pitchFamily="18" charset="0"/>
                <a:cs typeface="Times New Roman" pitchFamily="18" charset="0"/>
              </a:rPr>
              <a:t>На 2,5—3 стакана муки </a:t>
            </a:r>
            <a:r>
              <a:rPr lang="ru-RU" sz="1550" dirty="0" err="1">
                <a:latin typeface="Times New Roman" pitchFamily="18" charset="0"/>
                <a:cs typeface="Times New Roman" pitchFamily="18" charset="0"/>
              </a:rPr>
              <a:t>берется</a:t>
            </a:r>
            <a:r>
              <a:rPr lang="ru-RU" sz="1550" dirty="0">
                <a:latin typeface="Times New Roman" pitchFamily="18" charset="0"/>
                <a:cs typeface="Times New Roman" pitchFamily="18" charset="0"/>
              </a:rPr>
              <a:t>: 100 г воды, 1 стакан сахарного песку</a:t>
            </a:r>
          </a:p>
        </p:txBody>
      </p:sp>
      <p:pic>
        <p:nvPicPr>
          <p:cNvPr id="9" name="Рисунок 8" descr="C:\Users\АТТ-2018-102\Desktop\татар.блюда\Тат блюда 2023\P36445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268760"/>
            <a:ext cx="3769918" cy="2771924"/>
          </a:xfrm>
          <a:prstGeom prst="rect">
            <a:avLst/>
          </a:prstGeom>
          <a:ln>
            <a:noFill/>
          </a:ln>
          <a:effectLst>
            <a:softEdge rad="112500"/>
          </a:effectLst>
        </p:spPr>
      </p:pic>
    </p:spTree>
    <p:extLst>
      <p:ext uri="{BB962C8B-B14F-4D97-AF65-F5344CB8AC3E}">
        <p14:creationId xmlns:p14="http://schemas.microsoft.com/office/powerpoint/2010/main" val="259792686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ГАСТРОНОМИЯ </a:t>
            </a:r>
            <a:endParaRPr lang="ru-RU" b="1" dirty="0">
              <a:latin typeface="Times New Roman" pitchFamily="18" charset="0"/>
              <a:cs typeface="Times New Roman" pitchFamily="18" charset="0"/>
            </a:endParaRPr>
          </a:p>
        </p:txBody>
      </p:sp>
      <p:sp>
        <p:nvSpPr>
          <p:cNvPr id="4" name="Прямоугольник 3"/>
          <p:cNvSpPr/>
          <p:nvPr/>
        </p:nvSpPr>
        <p:spPr>
          <a:xfrm>
            <a:off x="3203848" y="1628800"/>
            <a:ext cx="5755644" cy="3416320"/>
          </a:xfrm>
          <a:prstGeom prst="rect">
            <a:avLst/>
          </a:prstGeom>
        </p:spPr>
        <p:txBody>
          <a:bodyPr wrap="square">
            <a:spAutoFit/>
          </a:bodyPr>
          <a:lstStyle/>
          <a:p>
            <a:pPr algn="just"/>
            <a:r>
              <a:rPr lang="ru-RU" dirty="0">
                <a:latin typeface="Times New Roman" pitchFamily="18" charset="0"/>
                <a:cs typeface="Times New Roman" pitchFamily="18" charset="0"/>
              </a:rPr>
              <a:t>Замешиваем пресное тесто, как на </a:t>
            </a:r>
            <a:r>
              <a:rPr lang="ru-RU" dirty="0" err="1">
                <a:latin typeface="Times New Roman" pitchFamily="18" charset="0"/>
                <a:cs typeface="Times New Roman" pitchFamily="18" charset="0"/>
              </a:rPr>
              <a:t>кыстыбый</a:t>
            </a:r>
            <a:r>
              <a:rPr lang="ru-RU" dirty="0">
                <a:latin typeface="Times New Roman" pitchFamily="18" charset="0"/>
                <a:cs typeface="Times New Roman" pitchFamily="18" charset="0"/>
              </a:rPr>
              <a:t>, на воде и масле без яиц, можно на кефире. Тесто должно отдохнуть, накрыть и отложить в сторону.</a:t>
            </a:r>
          </a:p>
          <a:p>
            <a:pPr algn="just"/>
            <a:r>
              <a:rPr lang="ru-RU" dirty="0">
                <a:latin typeface="Times New Roman" pitchFamily="18" charset="0"/>
                <a:cs typeface="Times New Roman" pitchFamily="18" charset="0"/>
              </a:rPr>
              <a:t>      Для начинки </a:t>
            </a:r>
            <a:r>
              <a:rPr lang="ru-RU" dirty="0" err="1">
                <a:latin typeface="Times New Roman" pitchFamily="18" charset="0"/>
                <a:cs typeface="Times New Roman" pitchFamily="18" charset="0"/>
              </a:rPr>
              <a:t>берем</a:t>
            </a:r>
            <a:r>
              <a:rPr lang="ru-RU" dirty="0">
                <a:latin typeface="Times New Roman" pitchFamily="18" charset="0"/>
                <a:cs typeface="Times New Roman" pitchFamily="18" charset="0"/>
              </a:rPr>
              <a:t> молозиво (</a:t>
            </a:r>
            <a:r>
              <a:rPr lang="ru-RU" dirty="0" err="1">
                <a:latin typeface="Times New Roman" pitchFamily="18" charset="0"/>
                <a:cs typeface="Times New Roman" pitchFamily="18" charset="0"/>
              </a:rPr>
              <a:t>угыз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сөтеннән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эремчек</a:t>
            </a:r>
            <a:r>
              <a:rPr lang="ru-RU" dirty="0">
                <a:latin typeface="Times New Roman" pitchFamily="18" charset="0"/>
                <a:cs typeface="Times New Roman" pitchFamily="18" charset="0"/>
              </a:rPr>
              <a:t>) (0,5-0,8 кг.) и много яиц (5-7шт.), солим, добавляем щепоточку сахара и все хорошо перемешиваем.</a:t>
            </a:r>
          </a:p>
          <a:p>
            <a:pPr algn="just"/>
            <a:r>
              <a:rPr lang="ru-RU" dirty="0">
                <a:latin typeface="Times New Roman" pitchFamily="18" charset="0"/>
                <a:cs typeface="Times New Roman" pitchFamily="18" charset="0"/>
              </a:rPr>
              <a:t>     Тесто делим на части, раскатываем каждую </a:t>
            </a:r>
            <a:r>
              <a:rPr lang="ru-RU" dirty="0" err="1">
                <a:latin typeface="Times New Roman" pitchFamily="18" charset="0"/>
                <a:cs typeface="Times New Roman" pitchFamily="18" charset="0"/>
              </a:rPr>
              <a:t>лепешку</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лепешки</a:t>
            </a:r>
            <a:r>
              <a:rPr lang="ru-RU" dirty="0">
                <a:latin typeface="Times New Roman" pitchFamily="18" charset="0"/>
                <a:cs typeface="Times New Roman" pitchFamily="18" charset="0"/>
              </a:rPr>
              <a:t> выкладываем готовую начинку из молозива и отправляем в горячую печку, запекаем до румяности и готовности 10-15 мин. Готовые «</a:t>
            </a:r>
            <a:r>
              <a:rPr lang="ru-RU" dirty="0" err="1">
                <a:latin typeface="Times New Roman" pitchFamily="18" charset="0"/>
                <a:cs typeface="Times New Roman" pitchFamily="18" charset="0"/>
              </a:rPr>
              <a:t>төплекәй</a:t>
            </a:r>
            <a:r>
              <a:rPr lang="ru-RU" dirty="0">
                <a:latin typeface="Times New Roman" pitchFamily="18" charset="0"/>
                <a:cs typeface="Times New Roman" pitchFamily="18" charset="0"/>
              </a:rPr>
              <a:t>» смазываем обильно сливочным маслом и </a:t>
            </a:r>
            <a:r>
              <a:rPr lang="ru-RU" dirty="0" err="1">
                <a:latin typeface="Times New Roman" pitchFamily="18" charset="0"/>
                <a:cs typeface="Times New Roman" pitchFamily="18" charset="0"/>
              </a:rPr>
              <a:t>подаем</a:t>
            </a:r>
            <a:r>
              <a:rPr lang="ru-RU" dirty="0">
                <a:latin typeface="Times New Roman" pitchFamily="18" charset="0"/>
                <a:cs typeface="Times New Roman" pitchFamily="18" charset="0"/>
              </a:rPr>
              <a:t>  горячим на стол.</a:t>
            </a:r>
          </a:p>
        </p:txBody>
      </p:sp>
      <p:sp>
        <p:nvSpPr>
          <p:cNvPr id="3" name="Прямоугольник 2"/>
          <p:cNvSpPr/>
          <p:nvPr/>
        </p:nvSpPr>
        <p:spPr>
          <a:xfrm>
            <a:off x="2483768" y="758693"/>
            <a:ext cx="5019772" cy="369332"/>
          </a:xfrm>
          <a:prstGeom prst="rect">
            <a:avLst/>
          </a:prstGeom>
        </p:spPr>
        <p:txBody>
          <a:bodyPr wrap="none">
            <a:spAutoFit/>
          </a:bodyPr>
          <a:lstStyle/>
          <a:p>
            <a:r>
              <a:rPr lang="ru-RU" b="1" dirty="0">
                <a:latin typeface="Times New Roman" pitchFamily="18" charset="0"/>
                <a:cs typeface="Times New Roman" pitchFamily="18" charset="0"/>
              </a:rPr>
              <a:t>«</a:t>
            </a:r>
            <a:r>
              <a:rPr lang="ru-RU" b="1" dirty="0" err="1" smtClean="0">
                <a:latin typeface="Times New Roman" pitchFamily="18" charset="0"/>
                <a:cs typeface="Times New Roman" pitchFamily="18" charset="0"/>
              </a:rPr>
              <a:t>Төплекәй</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с. </a:t>
            </a:r>
            <a:r>
              <a:rPr lang="ru-RU" b="1" dirty="0" err="1" smtClean="0">
                <a:latin typeface="Times New Roman" pitchFamily="18" charset="0"/>
                <a:cs typeface="Times New Roman" pitchFamily="18" charset="0"/>
              </a:rPr>
              <a:t>Аккузово</a:t>
            </a:r>
            <a:r>
              <a:rPr lang="ru-RU" b="1" dirty="0" smtClean="0">
                <a:latin typeface="Times New Roman" pitchFamily="18" charset="0"/>
                <a:cs typeface="Times New Roman" pitchFamily="18" charset="0"/>
              </a:rPr>
              <a:t> Актанышский район </a:t>
            </a:r>
            <a:endParaRPr lang="ru-RU" b="1" dirty="0">
              <a:latin typeface="Times New Roman" pitchFamily="18" charset="0"/>
              <a:cs typeface="Times New Roman" pitchFamily="18" charset="0"/>
            </a:endParaRPr>
          </a:p>
        </p:txBody>
      </p:sp>
      <p:pic>
        <p:nvPicPr>
          <p:cNvPr id="8" name="Рисунок 7" descr="C:\Users\user\Desktop\IMG-20230523-WA011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791794"/>
            <a:ext cx="2808312" cy="2534267"/>
          </a:xfrm>
          <a:prstGeom prst="rect">
            <a:avLst/>
          </a:prstGeom>
          <a:ln>
            <a:noFill/>
          </a:ln>
          <a:effectLst>
            <a:softEdge rad="112500"/>
          </a:effectLst>
        </p:spPr>
      </p:pic>
    </p:spTree>
    <p:extLst>
      <p:ext uri="{BB962C8B-B14F-4D97-AF65-F5344CB8AC3E}">
        <p14:creationId xmlns:p14="http://schemas.microsoft.com/office/powerpoint/2010/main" val="59162395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ГАСТРОНОМИЯ </a:t>
            </a:r>
            <a:endParaRPr lang="ru-RU" b="1" dirty="0">
              <a:latin typeface="Times New Roman" pitchFamily="18" charset="0"/>
              <a:cs typeface="Times New Roman" pitchFamily="18" charset="0"/>
            </a:endParaRPr>
          </a:p>
        </p:txBody>
      </p:sp>
      <p:sp>
        <p:nvSpPr>
          <p:cNvPr id="4" name="Прямоугольник 3"/>
          <p:cNvSpPr/>
          <p:nvPr/>
        </p:nvSpPr>
        <p:spPr>
          <a:xfrm>
            <a:off x="3923928" y="1772816"/>
            <a:ext cx="5038518" cy="3693319"/>
          </a:xfrm>
          <a:prstGeom prst="rect">
            <a:avLst/>
          </a:prstGeom>
        </p:spPr>
        <p:txBody>
          <a:bodyPr wrap="square">
            <a:spAutoFit/>
          </a:bodyPr>
          <a:lstStyle/>
          <a:p>
            <a:pPr algn="just"/>
            <a:r>
              <a:rPr lang="ru-RU" dirty="0">
                <a:latin typeface="Times New Roman" pitchFamily="18" charset="0"/>
                <a:cs typeface="Times New Roman" pitchFamily="18" charset="0"/>
              </a:rPr>
              <a:t>Из засушенных  плодов </a:t>
            </a:r>
            <a:r>
              <a:rPr lang="ru-RU" dirty="0" err="1">
                <a:latin typeface="Times New Roman" pitchFamily="18" charset="0"/>
                <a:cs typeface="Times New Roman" pitchFamily="18" charset="0"/>
              </a:rPr>
              <a:t>черной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черемухи</a:t>
            </a:r>
            <a:r>
              <a:rPr lang="ru-RU" dirty="0">
                <a:latin typeface="Times New Roman" pitchFamily="18" charset="0"/>
                <a:cs typeface="Times New Roman" pitchFamily="18" charset="0"/>
              </a:rPr>
              <a:t>   делаем красновато-</a:t>
            </a:r>
            <a:r>
              <a:rPr lang="ru-RU" dirty="0" err="1">
                <a:latin typeface="Times New Roman" pitchFamily="18" charset="0"/>
                <a:cs typeface="Times New Roman" pitchFamily="18" charset="0"/>
              </a:rPr>
              <a:t>темную</a:t>
            </a:r>
            <a:r>
              <a:rPr lang="ru-RU" dirty="0">
                <a:latin typeface="Times New Roman" pitchFamily="18" charset="0"/>
                <a:cs typeface="Times New Roman" pitchFamily="18" charset="0"/>
              </a:rPr>
              <a:t> муку ( ручная мельница, прокрутить несколько раз через мясорубку). В муку из </a:t>
            </a:r>
            <a:r>
              <a:rPr lang="ru-RU" dirty="0" err="1">
                <a:latin typeface="Times New Roman" pitchFamily="18" charset="0"/>
                <a:cs typeface="Times New Roman" pitchFamily="18" charset="0"/>
              </a:rPr>
              <a:t>черемухи</a:t>
            </a:r>
            <a:r>
              <a:rPr lang="ru-RU" dirty="0">
                <a:latin typeface="Times New Roman" pitchFamily="18" charset="0"/>
                <a:cs typeface="Times New Roman" pitchFamily="18" charset="0"/>
              </a:rPr>
              <a:t> добавляем немного сахарного песка, перемешиваем, вливаем горячую воду. Масса густеет и из данной массы  вручную закатываем шарики  диаметром около 2 см. Из полученных шариков собираем круглый холмик диаметром  и высотой около 20см.  Данную сладость в старину приносили и дарили  молодым семьям в честь рождения младенца, поэтому  второе его название </a:t>
            </a:r>
            <a:r>
              <a:rPr lang="ru-RU" dirty="0" err="1">
                <a:latin typeface="Times New Roman" pitchFamily="18" charset="0"/>
                <a:cs typeface="Times New Roman" pitchFamily="18" charset="0"/>
              </a:rPr>
              <a:t>бәби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бәбәй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чәк-чәге</a:t>
            </a:r>
            <a:r>
              <a:rPr lang="ru-RU" dirty="0">
                <a:latin typeface="Times New Roman" pitchFamily="18" charset="0"/>
                <a:cs typeface="Times New Roman" pitchFamily="18" charset="0"/>
              </a:rPr>
              <a:t>.</a:t>
            </a:r>
          </a:p>
        </p:txBody>
      </p:sp>
      <p:sp>
        <p:nvSpPr>
          <p:cNvPr id="3" name="Прямоугольник 2"/>
          <p:cNvSpPr/>
          <p:nvPr/>
        </p:nvSpPr>
        <p:spPr>
          <a:xfrm>
            <a:off x="1" y="736856"/>
            <a:ext cx="8959491" cy="923330"/>
          </a:xfrm>
          <a:prstGeom prst="rect">
            <a:avLst/>
          </a:prstGeom>
        </p:spPr>
        <p:txBody>
          <a:bodyPr wrap="square">
            <a:spAutoFit/>
          </a:bodyPr>
          <a:lstStyle/>
          <a:p>
            <a:pPr algn="ctr"/>
            <a:r>
              <a:rPr lang="ru-RU" b="1" dirty="0" smtClean="0">
                <a:latin typeface="Times New Roman" pitchFamily="18" charset="0"/>
                <a:cs typeface="Times New Roman" pitchFamily="18" charset="0"/>
              </a:rPr>
              <a:t>«Кара </a:t>
            </a:r>
            <a:r>
              <a:rPr lang="ru-RU" b="1" dirty="0" err="1" smtClean="0">
                <a:latin typeface="Times New Roman" pitchFamily="18" charset="0"/>
                <a:cs typeface="Times New Roman" pitchFamily="18" charset="0"/>
              </a:rPr>
              <a:t>чәк-чәк</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a:p>
            <a:pPr algn="ctr"/>
            <a:r>
              <a:rPr lang="ru-RU" b="1" dirty="0" smtClean="0">
                <a:latin typeface="Times New Roman" pitchFamily="18" charset="0"/>
                <a:cs typeface="Times New Roman" pitchFamily="18" charset="0"/>
              </a:rPr>
              <a:t>(</a:t>
            </a:r>
            <a:r>
              <a:rPr lang="ru-RU" b="1" dirty="0" err="1">
                <a:latin typeface="Times New Roman" pitchFamily="18" charset="0"/>
                <a:cs typeface="Times New Roman" pitchFamily="18" charset="0"/>
              </a:rPr>
              <a:t>бәби</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бәбәй</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чәк-чәге</a:t>
            </a:r>
            <a:r>
              <a:rPr lang="ru-RU" b="1" dirty="0">
                <a:latin typeface="Times New Roman" pitchFamily="18" charset="0"/>
                <a:cs typeface="Times New Roman" pitchFamily="18" charset="0"/>
              </a:rPr>
              <a:t>), </a:t>
            </a:r>
            <a:r>
              <a:rPr lang="ru-RU" b="1" dirty="0" smtClean="0">
                <a:latin typeface="Times New Roman" pitchFamily="18" charset="0"/>
                <a:cs typeface="Times New Roman" pitchFamily="18" charset="0"/>
              </a:rPr>
              <a:t> с</a:t>
            </a:r>
            <a:r>
              <a:rPr lang="ru-RU" b="1" dirty="0">
                <a:latin typeface="Times New Roman" pitchFamily="18" charset="0"/>
                <a:cs typeface="Times New Roman" pitchFamily="18" charset="0"/>
              </a:rPr>
              <a:t>. Татар </a:t>
            </a:r>
            <a:r>
              <a:rPr lang="ru-RU" b="1" dirty="0" err="1">
                <a:latin typeface="Times New Roman" pitchFamily="18" charset="0"/>
                <a:cs typeface="Times New Roman" pitchFamily="18" charset="0"/>
              </a:rPr>
              <a:t>Ямалы</a:t>
            </a:r>
            <a:r>
              <a:rPr lang="ru-RU" b="1" dirty="0">
                <a:latin typeface="Times New Roman" pitchFamily="18" charset="0"/>
                <a:cs typeface="Times New Roman" pitchFamily="18" charset="0"/>
              </a:rPr>
              <a:t> </a:t>
            </a:r>
            <a:endParaRPr lang="ru-RU" b="1" dirty="0" smtClean="0">
              <a:latin typeface="Times New Roman" pitchFamily="18" charset="0"/>
              <a:cs typeface="Times New Roman" pitchFamily="18" charset="0"/>
            </a:endParaRPr>
          </a:p>
          <a:p>
            <a:pPr algn="ctr"/>
            <a:r>
              <a:rPr lang="ru-RU" b="1" dirty="0" smtClean="0">
                <a:latin typeface="Times New Roman" pitchFamily="18" charset="0"/>
                <a:cs typeface="Times New Roman" pitchFamily="18" charset="0"/>
              </a:rPr>
              <a:t>Актанышский </a:t>
            </a:r>
            <a:r>
              <a:rPr lang="ru-RU" b="1" dirty="0">
                <a:latin typeface="Times New Roman" pitchFamily="18" charset="0"/>
                <a:cs typeface="Times New Roman" pitchFamily="18" charset="0"/>
              </a:rPr>
              <a:t>район</a:t>
            </a:r>
          </a:p>
        </p:txBody>
      </p:sp>
      <p:pic>
        <p:nvPicPr>
          <p:cNvPr id="1026" name="Picture 2" descr="C:\Users\User\Downloads\WhatsApp Image 2023-05-25 at 11.12.09.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388" y="1988840"/>
            <a:ext cx="3764540" cy="282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15992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t-RU" b="1" dirty="0" smtClean="0">
                <a:latin typeface="Times New Roman" pitchFamily="18" charset="0"/>
                <a:cs typeface="Times New Roman" pitchFamily="18" charset="0"/>
              </a:rPr>
              <a:t>ТУРИСТИЧЕСКИЕ МАРШРУТЫ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1633427" y="826436"/>
            <a:ext cx="7524328" cy="2308324"/>
          </a:xfrm>
          <a:prstGeom prst="rect">
            <a:avLst/>
          </a:prstGeom>
        </p:spPr>
        <p:txBody>
          <a:bodyPr wrap="square">
            <a:spAutoFit/>
          </a:bodyPr>
          <a:lstStyle/>
          <a:p>
            <a:pPr algn="just"/>
            <a:r>
              <a:rPr lang="ru-RU" sz="1600" dirty="0">
                <a:latin typeface="Times New Roman" pitchFamily="18" charset="0"/>
                <a:cs typeface="Times New Roman" pitchFamily="18" charset="0"/>
              </a:rPr>
              <a:t>Территория: 2034, 0 кв. км;</a:t>
            </a:r>
          </a:p>
          <a:p>
            <a:pPr algn="just"/>
            <a:r>
              <a:rPr lang="ru-RU" sz="1600" dirty="0">
                <a:latin typeface="Times New Roman" pitchFamily="18" charset="0"/>
                <a:cs typeface="Times New Roman" pitchFamily="18" charset="0"/>
              </a:rPr>
              <a:t>Население: 32 тыс. человек</a:t>
            </a:r>
          </a:p>
          <a:p>
            <a:pPr algn="just"/>
            <a:r>
              <a:rPr lang="ru-RU" sz="1600" dirty="0">
                <a:latin typeface="Times New Roman" pitchFamily="18" charset="0"/>
                <a:cs typeface="Times New Roman" pitchFamily="18" charset="0"/>
              </a:rPr>
              <a:t>Государственные языки: русский, татарский.  </a:t>
            </a:r>
          </a:p>
          <a:p>
            <a:pPr algn="just"/>
            <a:r>
              <a:rPr lang="ru-RU" sz="1600" dirty="0">
                <a:latin typeface="Times New Roman" pitchFamily="18" charset="0"/>
                <a:cs typeface="Times New Roman" pitchFamily="18" charset="0"/>
              </a:rPr>
              <a:t>Административное деление: в </a:t>
            </a:r>
            <a:r>
              <a:rPr lang="ru-RU" sz="1600" dirty="0" err="1">
                <a:latin typeface="Times New Roman" pitchFamily="18" charset="0"/>
                <a:cs typeface="Times New Roman" pitchFamily="18" charset="0"/>
              </a:rPr>
              <a:t>Актанышском</a:t>
            </a:r>
            <a:r>
              <a:rPr lang="ru-RU" sz="1600" dirty="0">
                <a:latin typeface="Times New Roman" pitchFamily="18" charset="0"/>
                <a:cs typeface="Times New Roman" pitchFamily="18" charset="0"/>
              </a:rPr>
              <a:t> муниципальном районе 26 сельских поселений и 87 населённых пунктов в их составе. </a:t>
            </a:r>
          </a:p>
          <a:p>
            <a:pPr algn="just"/>
            <a:r>
              <a:rPr lang="ru-RU" sz="1600" dirty="0">
                <a:latin typeface="Times New Roman" pitchFamily="18" charset="0"/>
                <a:cs typeface="Times New Roman" pitchFamily="18" charset="0"/>
              </a:rPr>
              <a:t>Центр Актанышского района- село Актаныш расположен на северо-востоке Татарстана, в 381 км к востоку от Казани. Расположен вблизи Нижнекамского водохранилища, в 65 км. к югу от железнодорожной станции Нефтекамск. В южной части района - автодорога Мензелинск-Уфа.</a:t>
            </a:r>
          </a:p>
        </p:txBody>
      </p:sp>
      <p:pic>
        <p:nvPicPr>
          <p:cNvPr id="5" name="Рисунок 4" descr="Актанышский район"/>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176" y="836712"/>
            <a:ext cx="1224136" cy="1368152"/>
          </a:xfrm>
          <a:prstGeom prst="rect">
            <a:avLst/>
          </a:prstGeom>
          <a:noFill/>
          <a:ln>
            <a:noFill/>
          </a:ln>
        </p:spPr>
      </p:pic>
      <p:sp>
        <p:nvSpPr>
          <p:cNvPr id="3" name="Прямоугольник 2"/>
          <p:cNvSpPr/>
          <p:nvPr/>
        </p:nvSpPr>
        <p:spPr>
          <a:xfrm>
            <a:off x="179513" y="3134760"/>
            <a:ext cx="8784975" cy="3077766"/>
          </a:xfrm>
          <a:prstGeom prst="rect">
            <a:avLst/>
          </a:prstGeom>
        </p:spPr>
        <p:txBody>
          <a:bodyPr wrap="square">
            <a:spAutoFit/>
          </a:bodyPr>
          <a:lstStyle/>
          <a:p>
            <a:pPr algn="ctr"/>
            <a:r>
              <a:rPr lang="ru-RU" b="1" dirty="0">
                <a:latin typeface="Times New Roman" pitchFamily="18" charset="0"/>
                <a:cs typeface="Times New Roman" pitchFamily="18" charset="0"/>
              </a:rPr>
              <a:t>Маркетинговая информация о регионе</a:t>
            </a:r>
          </a:p>
          <a:p>
            <a:pPr algn="just"/>
            <a:r>
              <a:rPr lang="ru-RU" sz="1600" dirty="0">
                <a:latin typeface="Times New Roman" pitchFamily="18" charset="0"/>
                <a:cs typeface="Times New Roman" pitchFamily="18" charset="0"/>
              </a:rPr>
              <a:t>Слово «Ак </a:t>
            </a:r>
            <a:r>
              <a:rPr lang="ru-RU" sz="1600" dirty="0" err="1">
                <a:latin typeface="Times New Roman" pitchFamily="18" charset="0"/>
                <a:cs typeface="Times New Roman" pitchFamily="18" charset="0"/>
              </a:rPr>
              <a:t>таныш</a:t>
            </a:r>
            <a:r>
              <a:rPr lang="ru-RU" sz="1600" dirty="0">
                <a:latin typeface="Times New Roman" pitchFamily="18" charset="0"/>
                <a:cs typeface="Times New Roman" pitchFamily="18" charset="0"/>
              </a:rPr>
              <a:t>» переводится как хороший знакомый. Село Актаныш известно с 1715 года.</a:t>
            </a:r>
          </a:p>
          <a:p>
            <a:pPr algn="just"/>
            <a:r>
              <a:rPr lang="ru-RU" sz="1600" dirty="0">
                <a:latin typeface="Times New Roman" pitchFamily="18" charset="0"/>
                <a:cs typeface="Times New Roman" pitchFamily="18" charset="0"/>
              </a:rPr>
              <a:t>Территория района с юго-запада на </a:t>
            </a:r>
            <a:r>
              <a:rPr lang="ru-RU" sz="1600" dirty="0" err="1">
                <a:latin typeface="Times New Roman" pitchFamily="18" charset="0"/>
                <a:cs typeface="Times New Roman" pitchFamily="18" charset="0"/>
              </a:rPr>
              <a:t>северо</a:t>
            </a:r>
            <a:r>
              <a:rPr lang="ru-RU" sz="1600" dirty="0">
                <a:latin typeface="Times New Roman" pitchFamily="18" charset="0"/>
                <a:cs typeface="Times New Roman" pitchFamily="18" charset="0"/>
              </a:rPr>
              <a:t> –восток постепенно понижается, переходя в широкие поймы рек Ик, </a:t>
            </a:r>
            <a:r>
              <a:rPr lang="ru-RU" sz="1600" dirty="0" err="1">
                <a:latin typeface="Times New Roman" pitchFamily="18" charset="0"/>
                <a:cs typeface="Times New Roman" pitchFamily="18" charset="0"/>
              </a:rPr>
              <a:t>Агидель</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Сюнь</a:t>
            </a:r>
            <a:r>
              <a:rPr lang="ru-RU" sz="1600" dirty="0">
                <a:latin typeface="Times New Roman" pitchFamily="18" charset="0"/>
                <a:cs typeface="Times New Roman" pitchFamily="18" charset="0"/>
              </a:rPr>
              <a:t>. В северо-западной части региона самый крупный в республике болотный массив </a:t>
            </a:r>
            <a:r>
              <a:rPr lang="ru-RU" sz="1600" dirty="0" err="1">
                <a:latin typeface="Times New Roman" pitchFamily="18" charset="0"/>
                <a:cs typeface="Times New Roman" pitchFamily="18" charset="0"/>
              </a:rPr>
              <a:t>Кулегаш</a:t>
            </a:r>
            <a:r>
              <a:rPr lang="ru-RU" sz="1600" dirty="0">
                <a:latin typeface="Times New Roman" pitchFamily="18" charset="0"/>
                <a:cs typeface="Times New Roman" pitchFamily="18" charset="0"/>
              </a:rPr>
              <a:t>. Нижнекамское водохранилище, река Кама омывает территорию района фактически с запада, севера и востока. Актаныш село (</a:t>
            </a:r>
            <a:r>
              <a:rPr lang="ru-RU" sz="1600" dirty="0" err="1">
                <a:latin typeface="Times New Roman" pitchFamily="18" charset="0"/>
                <a:cs typeface="Times New Roman" pitchFamily="18" charset="0"/>
              </a:rPr>
              <a:t>поселок</a:t>
            </a:r>
            <a:r>
              <a:rPr lang="ru-RU" sz="1600" dirty="0">
                <a:latin typeface="Times New Roman" pitchFamily="18" charset="0"/>
                <a:cs typeface="Times New Roman" pitchFamily="18" charset="0"/>
              </a:rPr>
              <a:t>) в нижнем течении реки Белая. Известно с 1710 года. Центр одноименного района </a:t>
            </a:r>
            <a:r>
              <a:rPr lang="ru-RU" sz="1600" dirty="0" err="1">
                <a:latin typeface="Times New Roman" pitchFamily="18" charset="0"/>
                <a:cs typeface="Times New Roman" pitchFamily="18" charset="0"/>
              </a:rPr>
              <a:t>Актанышбаш</a:t>
            </a:r>
            <a:r>
              <a:rPr lang="ru-RU" sz="1600" dirty="0">
                <a:latin typeface="Times New Roman" pitchFamily="18" charset="0"/>
                <a:cs typeface="Times New Roman" pitchFamily="18" charset="0"/>
              </a:rPr>
              <a:t> – деревня в 3 км от села Актаныш. Основана в середине </a:t>
            </a:r>
            <a:r>
              <a:rPr lang="ru-RU" sz="1600" dirty="0" err="1">
                <a:latin typeface="Times New Roman" pitchFamily="18" charset="0"/>
                <a:cs typeface="Times New Roman" pitchFamily="18" charset="0"/>
              </a:rPr>
              <a:t>ХIХв</a:t>
            </a:r>
            <a:r>
              <a:rPr lang="ru-RU" sz="1600" dirty="0">
                <a:latin typeface="Times New Roman" pitchFamily="18" charset="0"/>
                <a:cs typeface="Times New Roman" pitchFamily="18" charset="0"/>
              </a:rPr>
              <a:t>. Район был организован 10 августа 1930 года. В 1963 году </a:t>
            </a:r>
            <a:r>
              <a:rPr lang="ru-RU" sz="1600" dirty="0" err="1">
                <a:latin typeface="Times New Roman" pitchFamily="18" charset="0"/>
                <a:cs typeface="Times New Roman" pitchFamily="18" charset="0"/>
              </a:rPr>
              <a:t>переведен</a:t>
            </a:r>
            <a:r>
              <a:rPr lang="ru-RU" sz="1600" dirty="0">
                <a:latin typeface="Times New Roman" pitchFamily="18" charset="0"/>
                <a:cs typeface="Times New Roman" pitchFamily="18" charset="0"/>
              </a:rPr>
              <a:t> в состав </a:t>
            </a:r>
            <a:r>
              <a:rPr lang="ru-RU" sz="1600" dirty="0" err="1">
                <a:latin typeface="Times New Roman" pitchFamily="18" charset="0"/>
                <a:cs typeface="Times New Roman" pitchFamily="18" charset="0"/>
              </a:rPr>
              <a:t>Мензелинского</a:t>
            </a:r>
            <a:r>
              <a:rPr lang="ru-RU" sz="1600" dirty="0">
                <a:latin typeface="Times New Roman" pitchFamily="18" charset="0"/>
                <a:cs typeface="Times New Roman" pitchFamily="18" charset="0"/>
              </a:rPr>
              <a:t> колхозно-совхозного территориально-производственного управления, а в 1965 году вновь преобразован в Актанышский район. Сегодня 2 из 87 деревень – Мари </a:t>
            </a:r>
            <a:r>
              <a:rPr lang="ru-RU" sz="1600" dirty="0" err="1">
                <a:latin typeface="Times New Roman" pitchFamily="18" charset="0"/>
                <a:cs typeface="Times New Roman" pitchFamily="18" charset="0"/>
              </a:rPr>
              <a:t>Суксы</a:t>
            </a:r>
            <a:r>
              <a:rPr lang="ru-RU" sz="1600" dirty="0">
                <a:latin typeface="Times New Roman" pitchFamily="18" charset="0"/>
                <a:cs typeface="Times New Roman" pitchFamily="18" charset="0"/>
              </a:rPr>
              <a:t> и </a:t>
            </a:r>
            <a:r>
              <a:rPr lang="ru-RU" sz="1600" dirty="0" err="1">
                <a:latin typeface="Times New Roman" pitchFamily="18" charset="0"/>
                <a:cs typeface="Times New Roman" pitchFamily="18" charset="0"/>
              </a:rPr>
              <a:t>Терпеле</a:t>
            </a:r>
            <a:r>
              <a:rPr lang="ru-RU" sz="1600" dirty="0">
                <a:latin typeface="Times New Roman" pitchFamily="18" charset="0"/>
                <a:cs typeface="Times New Roman" pitchFamily="18" charset="0"/>
              </a:rPr>
              <a:t> считаются марийскими, а Михайловка– татаро-русской, все другие – чисто татарские села.</a:t>
            </a:r>
          </a:p>
        </p:txBody>
      </p:sp>
    </p:spTree>
    <p:extLst>
      <p:ext uri="{BB962C8B-B14F-4D97-AF65-F5344CB8AC3E}">
        <p14:creationId xmlns:p14="http://schemas.microsoft.com/office/powerpoint/2010/main" val="189584843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t-RU" b="1" dirty="0" smtClean="0">
                <a:latin typeface="Times New Roman" pitchFamily="18" charset="0"/>
                <a:cs typeface="Times New Roman" pitchFamily="18" charset="0"/>
              </a:rPr>
              <a:t>ТУРИСТИЧЕСКИЕ МАРШРУТЫ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118883" y="827682"/>
            <a:ext cx="8906235" cy="5509200"/>
          </a:xfrm>
          <a:prstGeom prst="rect">
            <a:avLst/>
          </a:prstGeom>
        </p:spPr>
        <p:txBody>
          <a:bodyPr wrap="square">
            <a:spAutoFit/>
          </a:bodyPr>
          <a:lstStyle/>
          <a:p>
            <a:pPr algn="just"/>
            <a:r>
              <a:rPr lang="ru-RU" sz="1600" dirty="0">
                <a:latin typeface="Times New Roman" pitchFamily="18" charset="0"/>
                <a:cs typeface="Times New Roman" pitchFamily="18" charset="0"/>
              </a:rPr>
              <a:t>Среди бескрайнего голубого неба с белыми, как вата, облаками, большое ярко-</a:t>
            </a:r>
            <a:r>
              <a:rPr lang="ru-RU" sz="1600" dirty="0" err="1">
                <a:latin typeface="Times New Roman" pitchFamily="18" charset="0"/>
                <a:cs typeface="Times New Roman" pitchFamily="18" charset="0"/>
              </a:rPr>
              <a:t>желтое</a:t>
            </a:r>
            <a:r>
              <a:rPr lang="ru-RU" sz="1600" dirty="0">
                <a:latin typeface="Times New Roman" pitchFamily="18" charset="0"/>
                <a:cs typeface="Times New Roman" pitchFamily="18" charset="0"/>
              </a:rPr>
              <a:t> солнце, которое приветливо светит всем и, также, бескрайняя водная гладь болота </a:t>
            </a:r>
            <a:r>
              <a:rPr lang="ru-RU" sz="1600" dirty="0" err="1">
                <a:latin typeface="Times New Roman" pitchFamily="18" charset="0"/>
                <a:cs typeface="Times New Roman" pitchFamily="18" charset="0"/>
              </a:rPr>
              <a:t>Кулегаш</a:t>
            </a:r>
            <a:r>
              <a:rPr lang="ru-RU" sz="1600" dirty="0">
                <a:latin typeface="Times New Roman" pitchFamily="18" charset="0"/>
                <a:cs typeface="Times New Roman" pitchFamily="18" charset="0"/>
              </a:rPr>
              <a:t>, которую обжили редкие цапли, журавли привлекает не только рыболовов, но и туристов, приезжающих посмотреть на острова, где взлетают одновременно до тысячи лебедей, серых журавлей и цаплей, ремезов, </a:t>
            </a:r>
            <a:r>
              <a:rPr lang="ru-RU" sz="1600" dirty="0" err="1">
                <a:latin typeface="Times New Roman" pitchFamily="18" charset="0"/>
                <a:cs typeface="Times New Roman" pitchFamily="18" charset="0"/>
              </a:rPr>
              <a:t>занесенных</a:t>
            </a:r>
            <a:r>
              <a:rPr lang="ru-RU" sz="1600" dirty="0">
                <a:latin typeface="Times New Roman" pitchFamily="18" charset="0"/>
                <a:cs typeface="Times New Roman" pitchFamily="18" charset="0"/>
              </a:rPr>
              <a:t> в Красную книгу. Певчая птица семейства Ремезы, своими особенностями превосходит заокеанскую сестру – колибри. Для данного района свойственен умеренно-континентальный климат. Актаныш имеет значительное количество осадков в течение года, соответственно, погода благоприятная для ведения сельского хозяйства и. обеспечения всеми необходимыми продуктами питания Лето </a:t>
            </a:r>
            <a:r>
              <a:rPr lang="ru-RU" sz="1600" dirty="0" err="1">
                <a:latin typeface="Times New Roman" pitchFamily="18" charset="0"/>
                <a:cs typeface="Times New Roman" pitchFamily="18" charset="0"/>
              </a:rPr>
              <a:t>теплое</a:t>
            </a:r>
            <a:r>
              <a:rPr lang="ru-RU" sz="1600" dirty="0">
                <a:latin typeface="Times New Roman" pitchFamily="18" charset="0"/>
                <a:cs typeface="Times New Roman" pitchFamily="18" charset="0"/>
              </a:rPr>
              <a:t>, зима достаточно холодная, но не суровая. </a:t>
            </a:r>
          </a:p>
          <a:p>
            <a:pPr algn="just"/>
            <a:r>
              <a:rPr lang="ru-RU" sz="1600" dirty="0">
                <a:latin typeface="Times New Roman" pitchFamily="18" charset="0"/>
                <a:cs typeface="Times New Roman" pitchFamily="18" charset="0"/>
              </a:rPr>
              <a:t>Богатство природы и сохранившиеся исторические традиции, обряды и культура быта татарского народа, который проживает с незапамятных </a:t>
            </a:r>
            <a:r>
              <a:rPr lang="ru-RU" sz="1600" dirty="0" err="1">
                <a:latin typeface="Times New Roman" pitchFamily="18" charset="0"/>
                <a:cs typeface="Times New Roman" pitchFamily="18" charset="0"/>
              </a:rPr>
              <a:t>времен</a:t>
            </a:r>
            <a:r>
              <a:rPr lang="ru-RU" sz="1600" dirty="0">
                <a:latin typeface="Times New Roman" pitchFamily="18" charset="0"/>
                <a:cs typeface="Times New Roman" pitchFamily="18" charset="0"/>
              </a:rPr>
              <a:t>, привлекают сюда туристов - татар со всего мира. Для туристов, планируется создание инфраструктуры- музея под открытым небом – строительства татарской деревни, как места для проживания приезжающим татарам со всего мира для с целью сохранения и поддержания татарской самобытной культуры, языка и традиций. Когда въезжаешь в райцентр Актаныш, первое, что приятно удивляет, — повсеместная чистота и обилие </a:t>
            </a:r>
            <a:r>
              <a:rPr lang="ru-RU" sz="1600" dirty="0" err="1">
                <a:latin typeface="Times New Roman" pitchFamily="18" charset="0"/>
                <a:cs typeface="Times New Roman" pitchFamily="18" charset="0"/>
              </a:rPr>
              <a:t>зеленых</a:t>
            </a:r>
            <a:r>
              <a:rPr lang="ru-RU" sz="1600" dirty="0">
                <a:latin typeface="Times New Roman" pitchFamily="18" charset="0"/>
                <a:cs typeface="Times New Roman" pitchFamily="18" charset="0"/>
              </a:rPr>
              <a:t> насаждений. В селе, где проживает немногим более восьми тысяч человек, аж три парка отдыха (не считая многочисленных скверов, аллей и клумбовых композиций), сказочно красивая </a:t>
            </a:r>
            <a:r>
              <a:rPr lang="ru-RU" sz="1600" dirty="0" err="1">
                <a:latin typeface="Times New Roman" pitchFamily="18" charset="0"/>
                <a:cs typeface="Times New Roman" pitchFamily="18" charset="0"/>
              </a:rPr>
              <a:t>березовая</a:t>
            </a:r>
            <a:r>
              <a:rPr lang="ru-RU" sz="1600" dirty="0">
                <a:latin typeface="Times New Roman" pitchFamily="18" charset="0"/>
                <a:cs typeface="Times New Roman" pitchFamily="18" charset="0"/>
              </a:rPr>
              <a:t> роща, в которой </a:t>
            </a:r>
            <a:r>
              <a:rPr lang="ru-RU" sz="1600" dirty="0" err="1">
                <a:latin typeface="Times New Roman" pitchFamily="18" charset="0"/>
                <a:cs typeface="Times New Roman" pitchFamily="18" charset="0"/>
              </a:rPr>
              <a:t>подберезовиков</a:t>
            </a:r>
            <a:r>
              <a:rPr lang="ru-RU" sz="1600" dirty="0">
                <a:latin typeface="Times New Roman" pitchFamily="18" charset="0"/>
                <a:cs typeface="Times New Roman" pitchFamily="18" charset="0"/>
              </a:rPr>
              <a:t> в сезон немерено. Актанышский район родина первого Президента Республики Татарстан Минтимера </a:t>
            </a:r>
            <a:r>
              <a:rPr lang="ru-RU" sz="1600" dirty="0" err="1">
                <a:latin typeface="Times New Roman" pitchFamily="18" charset="0"/>
                <a:cs typeface="Times New Roman" pitchFamily="18" charset="0"/>
              </a:rPr>
              <a:t>Шариповича</a:t>
            </a:r>
            <a:r>
              <a:rPr lang="ru-RU" sz="1600" dirty="0">
                <a:latin typeface="Times New Roman" pitchFamily="18" charset="0"/>
                <a:cs typeface="Times New Roman" pitchFamily="18" charset="0"/>
              </a:rPr>
              <a:t> Шаймиева. Создан и функционирует Дом-музей который носит имя отца </a:t>
            </a:r>
            <a:r>
              <a:rPr lang="ru-RU" sz="1600" dirty="0" err="1">
                <a:latin typeface="Times New Roman" pitchFamily="18" charset="0"/>
                <a:cs typeface="Times New Roman" pitchFamily="18" charset="0"/>
              </a:rPr>
              <a:t>Шарипа</a:t>
            </a:r>
            <a:r>
              <a:rPr lang="ru-RU" sz="1600" dirty="0">
                <a:latin typeface="Times New Roman" pitchFamily="18" charset="0"/>
                <a:cs typeface="Times New Roman" pitchFamily="18" charset="0"/>
              </a:rPr>
              <a:t> Шаймиева. Музей рассказывает в какой обстановке рос и формировался М.Ш. Шаймиев. Все эти условия оказывают положительное влияние на развитие туризма в регионе.</a:t>
            </a:r>
          </a:p>
        </p:txBody>
      </p:sp>
    </p:spTree>
    <p:extLst>
      <p:ext uri="{BB962C8B-B14F-4D97-AF65-F5344CB8AC3E}">
        <p14:creationId xmlns:p14="http://schemas.microsoft.com/office/powerpoint/2010/main" val="21488141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t-RU" b="1" dirty="0" smtClean="0">
                <a:latin typeface="Times New Roman" pitchFamily="18" charset="0"/>
                <a:cs typeface="Times New Roman" pitchFamily="18" charset="0"/>
              </a:rPr>
              <a:t>ТУРИСТИЧЕСКИЕ МАРШРУТЫ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179512" y="826436"/>
            <a:ext cx="8784975" cy="5016758"/>
          </a:xfrm>
          <a:prstGeom prst="rect">
            <a:avLst/>
          </a:prstGeom>
        </p:spPr>
        <p:txBody>
          <a:bodyPr wrap="square">
            <a:spAutoFit/>
          </a:bodyPr>
          <a:lstStyle/>
          <a:p>
            <a:pPr algn="ctr"/>
            <a:r>
              <a:rPr lang="ru-RU" b="1" dirty="0">
                <a:latin typeface="Times New Roman" pitchFamily="18" charset="0"/>
                <a:cs typeface="Times New Roman" pitchFamily="18" charset="0"/>
              </a:rPr>
              <a:t>Историческая справка</a:t>
            </a:r>
          </a:p>
          <a:p>
            <a:pPr algn="just"/>
            <a:r>
              <a:rPr lang="ru-RU" sz="1600" dirty="0">
                <a:latin typeface="Times New Roman" pitchFamily="18" charset="0"/>
                <a:cs typeface="Times New Roman" pitchFamily="18" charset="0"/>
              </a:rPr>
              <a:t>Слова Ак </a:t>
            </a:r>
            <a:r>
              <a:rPr lang="ru-RU" sz="1600" dirty="0" err="1">
                <a:latin typeface="Times New Roman" pitchFamily="18" charset="0"/>
                <a:cs typeface="Times New Roman" pitchFamily="18" charset="0"/>
              </a:rPr>
              <a:t>таныш</a:t>
            </a:r>
            <a:r>
              <a:rPr lang="ru-RU" sz="1600" dirty="0">
                <a:latin typeface="Times New Roman" pitchFamily="18" charset="0"/>
                <a:cs typeface="Times New Roman" pitchFamily="18" charset="0"/>
              </a:rPr>
              <a:t>, Ак орда, Ак </a:t>
            </a:r>
            <a:r>
              <a:rPr lang="ru-RU" sz="1600" dirty="0" err="1">
                <a:latin typeface="Times New Roman" pitchFamily="18" charset="0"/>
                <a:cs typeface="Times New Roman" pitchFamily="18" charset="0"/>
              </a:rPr>
              <a:t>Идель</a:t>
            </a:r>
            <a:r>
              <a:rPr lang="ru-RU" sz="1600" dirty="0">
                <a:latin typeface="Times New Roman" pitchFamily="18" charset="0"/>
                <a:cs typeface="Times New Roman" pitchFamily="18" charset="0"/>
              </a:rPr>
              <a:t>, Ак </a:t>
            </a:r>
            <a:r>
              <a:rPr lang="ru-RU" sz="1600" dirty="0" err="1">
                <a:latin typeface="Times New Roman" pitchFamily="18" charset="0"/>
                <a:cs typeface="Times New Roman" pitchFamily="18" charset="0"/>
              </a:rPr>
              <a:t>тюба</a:t>
            </a:r>
            <a:r>
              <a:rPr lang="ru-RU" sz="1600" dirty="0">
                <a:latin typeface="Times New Roman" pitchFamily="18" charset="0"/>
                <a:cs typeface="Times New Roman" pitchFamily="18" charset="0"/>
              </a:rPr>
              <a:t>, Ак </a:t>
            </a:r>
            <a:r>
              <a:rPr lang="ru-RU" sz="1600" dirty="0" err="1">
                <a:latin typeface="Times New Roman" pitchFamily="18" charset="0"/>
                <a:cs typeface="Times New Roman" pitchFamily="18" charset="0"/>
              </a:rPr>
              <a:t>Идель</a:t>
            </a:r>
            <a:r>
              <a:rPr lang="ru-RU" sz="1600" dirty="0">
                <a:latin typeface="Times New Roman" pitchFamily="18" charset="0"/>
                <a:cs typeface="Times New Roman" pitchFamily="18" charset="0"/>
              </a:rPr>
              <a:t>, Ак </a:t>
            </a:r>
            <a:r>
              <a:rPr lang="ru-RU" sz="1600" dirty="0" err="1">
                <a:latin typeface="Times New Roman" pitchFamily="18" charset="0"/>
                <a:cs typeface="Times New Roman" pitchFamily="18" charset="0"/>
              </a:rPr>
              <a:t>таш</a:t>
            </a:r>
            <a:r>
              <a:rPr lang="ru-RU" sz="1600" dirty="0">
                <a:latin typeface="Times New Roman" pitchFamily="18" charset="0"/>
                <a:cs typeface="Times New Roman" pitchFamily="18" charset="0"/>
              </a:rPr>
              <a:t>, Ак </a:t>
            </a:r>
            <a:r>
              <a:rPr lang="ru-RU" sz="1600" dirty="0" err="1">
                <a:latin typeface="Times New Roman" pitchFamily="18" charset="0"/>
                <a:cs typeface="Times New Roman" pitchFamily="18" charset="0"/>
              </a:rPr>
              <a:t>буа</a:t>
            </a:r>
            <a:r>
              <a:rPr lang="ru-RU" sz="1600" dirty="0">
                <a:latin typeface="Times New Roman" pitchFamily="18" charset="0"/>
                <a:cs typeface="Times New Roman" pitchFamily="18" charset="0"/>
              </a:rPr>
              <a:t>, Ак </a:t>
            </a:r>
            <a:r>
              <a:rPr lang="ru-RU" sz="1600" dirty="0" err="1">
                <a:latin typeface="Times New Roman" pitchFamily="18" charset="0"/>
                <a:cs typeface="Times New Roman" pitchFamily="18" charset="0"/>
              </a:rPr>
              <a:t>чишмэ</a:t>
            </a:r>
            <a:r>
              <a:rPr lang="ru-RU" sz="1600" dirty="0">
                <a:latin typeface="Times New Roman" pitchFamily="18" charset="0"/>
                <a:cs typeface="Times New Roman" pitchFamily="18" charset="0"/>
              </a:rPr>
              <a:t> и др. всем знакомые слова для жителей </a:t>
            </a:r>
            <a:r>
              <a:rPr lang="ru-RU" sz="1600" dirty="0" err="1">
                <a:latin typeface="Times New Roman" pitchFamily="18" charset="0"/>
                <a:cs typeface="Times New Roman" pitchFamily="18" charset="0"/>
              </a:rPr>
              <a:t>Закамья</a:t>
            </a:r>
            <a:r>
              <a:rPr lang="ru-RU" sz="1600" dirty="0">
                <a:latin typeface="Times New Roman" pitchFamily="18" charset="0"/>
                <a:cs typeface="Times New Roman" pitchFamily="18" charset="0"/>
              </a:rPr>
              <a:t>…Когда-то давным-давно эти края входили в состав огромной империи Золотой орды. После смерти Чингисхана огромная западная территория империи перешла его первому сыну </a:t>
            </a:r>
            <a:r>
              <a:rPr lang="ru-RU" sz="1600" dirty="0" err="1">
                <a:latin typeface="Times New Roman" pitchFamily="18" charset="0"/>
                <a:cs typeface="Times New Roman" pitchFamily="18" charset="0"/>
              </a:rPr>
              <a:t>Джучи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Ногерами</a:t>
            </a:r>
            <a:r>
              <a:rPr lang="ru-RU" sz="1600" dirty="0">
                <a:latin typeface="Times New Roman" pitchFamily="18" charset="0"/>
                <a:cs typeface="Times New Roman" pitchFamily="18" charset="0"/>
              </a:rPr>
              <a:t> (нукерами) в высших аристократических кругах монгольского общества </a:t>
            </a:r>
            <a:r>
              <a:rPr lang="ru-RU" sz="1600" dirty="0" err="1">
                <a:latin typeface="Times New Roman" pitchFamily="18" charset="0"/>
                <a:cs typeface="Times New Roman" pitchFamily="18" charset="0"/>
              </a:rPr>
              <a:t>времен</a:t>
            </a:r>
            <a:r>
              <a:rPr lang="ru-RU" sz="1600" dirty="0">
                <a:latin typeface="Times New Roman" pitchFamily="18" charset="0"/>
                <a:cs typeface="Times New Roman" pitchFamily="18" charset="0"/>
              </a:rPr>
              <a:t> Чингисхана, так называли нойонов из кератитов, </a:t>
            </a:r>
            <a:r>
              <a:rPr lang="ru-RU" sz="1600" dirty="0" err="1">
                <a:latin typeface="Times New Roman" pitchFamily="18" charset="0"/>
                <a:cs typeface="Times New Roman" pitchFamily="18" charset="0"/>
              </a:rPr>
              <a:t>сокращенно</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нокер</a:t>
            </a:r>
            <a:r>
              <a:rPr lang="ru-RU" sz="1600" dirty="0">
                <a:latin typeface="Times New Roman" pitchFamily="18" charset="0"/>
                <a:cs typeface="Times New Roman" pitchFamily="18" charset="0"/>
              </a:rPr>
              <a:t> или </a:t>
            </a:r>
            <a:r>
              <a:rPr lang="ru-RU" sz="1600" dirty="0" err="1">
                <a:latin typeface="Times New Roman" pitchFamily="18" charset="0"/>
                <a:cs typeface="Times New Roman" pitchFamily="18" charset="0"/>
              </a:rPr>
              <a:t>упрощенно</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нокай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ногай</a:t>
            </a:r>
            <a:r>
              <a:rPr lang="ru-RU" sz="1600" dirty="0">
                <a:latin typeface="Times New Roman" pitchFamily="18" charset="0"/>
                <a:cs typeface="Times New Roman" pitchFamily="18" charset="0"/>
              </a:rPr>
              <a:t>. </a:t>
            </a:r>
          </a:p>
          <a:p>
            <a:pPr algn="just"/>
            <a:r>
              <a:rPr lang="ru-RU" sz="1600" dirty="0">
                <a:latin typeface="Times New Roman" pitchFamily="18" charset="0"/>
                <a:cs typeface="Times New Roman" pitchFamily="18" charset="0"/>
              </a:rPr>
              <a:t>После падения Золотой Орды появилось много новых образований, крупнейшим из которых была Ногайская Орда или Ак Орда. Территориально это образование располагалось между Уралом и Волгой. Государственной религией был Ислам, государственным языком – татарский, а при переписке ногайцы пользовались арабской письменностью. Самые заметные деятели ногайской истории середины XVI в. — братья Юсуф и Исмаил. С их сотрудничеством, а затем соперничеством связаны драматические события, которые привели к началу раскола державы </a:t>
            </a:r>
            <a:r>
              <a:rPr lang="ru-RU" sz="1600" dirty="0" err="1">
                <a:latin typeface="Times New Roman" pitchFamily="18" charset="0"/>
                <a:cs typeface="Times New Roman" pitchFamily="18" charset="0"/>
              </a:rPr>
              <a:t>ногаев</a:t>
            </a:r>
            <a:r>
              <a:rPr lang="ru-RU" sz="1600" dirty="0">
                <a:latin typeface="Times New Roman" pitchFamily="18" charset="0"/>
                <a:cs typeface="Times New Roman" pitchFamily="18" charset="0"/>
              </a:rPr>
              <a:t>. Исмаил желал, как можно более прочных, частых и дружеских контактов с Россией.</a:t>
            </a:r>
          </a:p>
          <a:p>
            <a:pPr algn="just"/>
            <a:r>
              <a:rPr lang="ru-RU" sz="1600" dirty="0">
                <a:latin typeface="Times New Roman" pitchFamily="18" charset="0"/>
                <a:cs typeface="Times New Roman" pitchFamily="18" charset="0"/>
              </a:rPr>
              <a:t>Юсуф, напротив, давно затаил злобу на царя за фактическое пленение его дочери </a:t>
            </a:r>
            <a:r>
              <a:rPr lang="ru-RU" sz="1600" dirty="0" err="1">
                <a:latin typeface="Times New Roman" pitchFamily="18" charset="0"/>
                <a:cs typeface="Times New Roman" pitchFamily="18" charset="0"/>
              </a:rPr>
              <a:t>Сююмбике</a:t>
            </a:r>
            <a:r>
              <a:rPr lang="ru-RU" sz="1600" dirty="0">
                <a:latin typeface="Times New Roman" pitchFamily="18" charset="0"/>
                <a:cs typeface="Times New Roman" pitchFamily="18" charset="0"/>
              </a:rPr>
              <a:t> с внуком </a:t>
            </a:r>
            <a:r>
              <a:rPr lang="ru-RU" sz="1600" dirty="0" err="1">
                <a:latin typeface="Times New Roman" pitchFamily="18" charset="0"/>
                <a:cs typeface="Times New Roman" pitchFamily="18" charset="0"/>
              </a:rPr>
              <a:t>Утемиш-Гиреем</a:t>
            </a:r>
            <a:r>
              <a:rPr lang="ru-RU" sz="1600" dirty="0">
                <a:latin typeface="Times New Roman" pitchFamily="18" charset="0"/>
                <a:cs typeface="Times New Roman" pitchFamily="18" charset="0"/>
              </a:rPr>
              <a:t> (к этому позже добавился и </a:t>
            </a:r>
            <a:r>
              <a:rPr lang="ru-RU" sz="1600" dirty="0" err="1">
                <a:latin typeface="Times New Roman" pitchFamily="18" charset="0"/>
                <a:cs typeface="Times New Roman" pitchFamily="18" charset="0"/>
              </a:rPr>
              <a:t>ее</a:t>
            </a:r>
            <a:r>
              <a:rPr lang="ru-RU" sz="1600" dirty="0">
                <a:latin typeface="Times New Roman" pitchFamily="18" charset="0"/>
                <a:cs typeface="Times New Roman" pitchFamily="18" charset="0"/>
              </a:rPr>
              <a:t> нелепый брак, по воле Ивана IV, с трусливым и уродливым Шах-Али — </a:t>
            </a:r>
            <a:r>
              <a:rPr lang="ru-RU" sz="1600" dirty="0" err="1">
                <a:latin typeface="Times New Roman" pitchFamily="18" charset="0"/>
                <a:cs typeface="Times New Roman" pitchFamily="18" charset="0"/>
              </a:rPr>
              <a:t>Касимовским</a:t>
            </a:r>
            <a:r>
              <a:rPr lang="ru-RU" sz="1600" dirty="0">
                <a:latin typeface="Times New Roman" pitchFamily="18" charset="0"/>
                <a:cs typeface="Times New Roman" pitchFamily="18" charset="0"/>
              </a:rPr>
              <a:t> и бывшим Казанским ханом). </a:t>
            </a:r>
          </a:p>
          <a:p>
            <a:pPr algn="just"/>
            <a:r>
              <a:rPr lang="ru-RU" sz="1600" dirty="0">
                <a:latin typeface="Times New Roman" pitchFamily="18" charset="0"/>
                <a:cs typeface="Times New Roman" pitchFamily="18" charset="0"/>
              </a:rPr>
              <a:t>В 1554 году Исмаил сверг и убил Юсуфа, после чего на протяжении нескольких лет продолжались междоусобицы, что тоже ослабило Ногайскую Орду. Сыновей Юсуфа (</a:t>
            </a:r>
            <a:r>
              <a:rPr lang="ru-RU" sz="1600" dirty="0" err="1">
                <a:latin typeface="Times New Roman" pitchFamily="18" charset="0"/>
                <a:cs typeface="Times New Roman" pitchFamily="18" charset="0"/>
              </a:rPr>
              <a:t>Юнуса</a:t>
            </a:r>
            <a:r>
              <a:rPr lang="ru-RU" sz="1600" dirty="0">
                <a:latin typeface="Times New Roman" pitchFamily="18" charset="0"/>
                <a:cs typeface="Times New Roman" pitchFamily="18" charset="0"/>
              </a:rPr>
              <a:t> и Али) Исмаил отправил в Москву, от них образовался знаменитый дворянский род – Юсуповых.</a:t>
            </a:r>
          </a:p>
        </p:txBody>
      </p:sp>
    </p:spTree>
    <p:extLst>
      <p:ext uri="{BB962C8B-B14F-4D97-AF65-F5344CB8AC3E}">
        <p14:creationId xmlns:p14="http://schemas.microsoft.com/office/powerpoint/2010/main" val="29119209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t-RU" b="1" dirty="0" smtClean="0">
                <a:latin typeface="Times New Roman" pitchFamily="18" charset="0"/>
                <a:cs typeface="Times New Roman" pitchFamily="18" charset="0"/>
              </a:rPr>
              <a:t>ТУРИСТИЧЕСКИЕ МАРШРУТЫ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143509" y="1124744"/>
            <a:ext cx="8856983" cy="4339650"/>
          </a:xfrm>
          <a:prstGeom prst="rect">
            <a:avLst/>
          </a:prstGeom>
        </p:spPr>
        <p:txBody>
          <a:bodyPr wrap="square">
            <a:spAutoFit/>
          </a:bodyPr>
          <a:lstStyle/>
          <a:p>
            <a:pPr algn="ctr"/>
            <a:r>
              <a:rPr lang="ru-RU" b="1" dirty="0">
                <a:latin typeface="Times New Roman" pitchFamily="18" charset="0"/>
                <a:cs typeface="Times New Roman" pitchFamily="18" charset="0"/>
              </a:rPr>
              <a:t>Водные </a:t>
            </a:r>
            <a:r>
              <a:rPr lang="ru-RU" b="1" dirty="0" smtClean="0">
                <a:latin typeface="Times New Roman" pitchFamily="18" charset="0"/>
                <a:cs typeface="Times New Roman" pitchFamily="18" charset="0"/>
              </a:rPr>
              <a:t>ресурсы</a:t>
            </a:r>
          </a:p>
          <a:p>
            <a:pPr algn="ctr"/>
            <a:endParaRPr lang="ru-RU" b="1" dirty="0">
              <a:latin typeface="Times New Roman" pitchFamily="18" charset="0"/>
              <a:cs typeface="Times New Roman" pitchFamily="18" charset="0"/>
            </a:endParaRPr>
          </a:p>
          <a:p>
            <a:pPr algn="just"/>
            <a:r>
              <a:rPr lang="ru-RU" sz="1600" dirty="0">
                <a:latin typeface="Times New Roman" pitchFamily="18" charset="0"/>
                <a:cs typeface="Times New Roman" pitchFamily="18" charset="0"/>
              </a:rPr>
              <a:t>По территории Актанышского муниципального района протекают множество рек, речек, среди них одни из самых крупных в Европе —Кама и Белая. В районе много озёр и болот. В северно-восточной части находится крупнейший на территории Татарстана болотный массив </a:t>
            </a:r>
            <a:r>
              <a:rPr lang="ru-RU" sz="1600" dirty="0" err="1">
                <a:latin typeface="Times New Roman" pitchFamily="18" charset="0"/>
                <a:cs typeface="Times New Roman" pitchFamily="18" charset="0"/>
              </a:rPr>
              <a:t>Кулягаш</a:t>
            </a:r>
            <a:r>
              <a:rPr lang="ru-RU" sz="1600" dirty="0">
                <a:latin typeface="Times New Roman" pitchFamily="18" charset="0"/>
                <a:cs typeface="Times New Roman" pitchFamily="18" charset="0"/>
              </a:rPr>
              <a:t>, который представляет сложный болото </a:t>
            </a:r>
            <a:r>
              <a:rPr lang="ru-RU" sz="1600" dirty="0" err="1">
                <a:latin typeface="Times New Roman" pitchFamily="18" charset="0"/>
                <a:cs typeface="Times New Roman" pitchFamily="18" charset="0"/>
              </a:rPr>
              <a:t>озерный</a:t>
            </a:r>
            <a:r>
              <a:rPr lang="ru-RU" sz="1600" dirty="0">
                <a:latin typeface="Times New Roman" pitchFamily="18" charset="0"/>
                <a:cs typeface="Times New Roman" pitchFamily="18" charset="0"/>
              </a:rPr>
              <a:t> комплекс. Общая площадь массива около 500 га. Одно из </a:t>
            </a:r>
            <a:r>
              <a:rPr lang="ru-RU" sz="1600" dirty="0" err="1">
                <a:latin typeface="Times New Roman" pitchFamily="18" charset="0"/>
                <a:cs typeface="Times New Roman" pitchFamily="18" charset="0"/>
              </a:rPr>
              <a:t>озер</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Убыр</a:t>
            </a:r>
            <a:r>
              <a:rPr lang="ru-RU" sz="1600" dirty="0">
                <a:latin typeface="Times New Roman" pitchFamily="18" charset="0"/>
                <a:cs typeface="Times New Roman" pitchFamily="18" charset="0"/>
              </a:rPr>
              <a:t> куле окружено такими густыми зарослями и высокой травой, что можно пройти в нескольких метрах и не заметить воды. Рассказывают, что озеро очень глубокое, что в бездонной воронке лежат сокровища, которые потерял проезжий хан. </a:t>
            </a:r>
          </a:p>
          <a:p>
            <a:pPr algn="just"/>
            <a:r>
              <a:rPr lang="ru-RU" sz="1600" dirty="0">
                <a:latin typeface="Times New Roman" pitchFamily="18" charset="0"/>
                <a:cs typeface="Times New Roman" pitchFamily="18" charset="0"/>
              </a:rPr>
              <a:t>Транспортная инфраструктура. </a:t>
            </a:r>
          </a:p>
          <a:p>
            <a:pPr algn="just"/>
            <a:r>
              <a:rPr lang="ru-RU" sz="1600" dirty="0">
                <a:latin typeface="Times New Roman" pitchFamily="18" charset="0"/>
                <a:cs typeface="Times New Roman" pitchFamily="18" charset="0"/>
              </a:rPr>
              <a:t>По югу района проходит автодорога М-7 (Волга) "Москва – Казань – Уфа". Другие важные автодороги: Актаныш – </a:t>
            </a:r>
            <a:r>
              <a:rPr lang="ru-RU" sz="1600" dirty="0" err="1">
                <a:latin typeface="Times New Roman" pitchFamily="18" charset="0"/>
                <a:cs typeface="Times New Roman" pitchFamily="18" charset="0"/>
              </a:rPr>
              <a:t>Поисево</a:t>
            </a:r>
            <a:r>
              <a:rPr lang="ru-RU" sz="1600" dirty="0">
                <a:latin typeface="Times New Roman" pitchFamily="18" charset="0"/>
                <a:cs typeface="Times New Roman" pitchFamily="18" charset="0"/>
              </a:rPr>
              <a:t> (на Мензелинск, Набережные </a:t>
            </a:r>
            <a:r>
              <a:rPr lang="ru-RU" sz="1600" dirty="0" err="1">
                <a:latin typeface="Times New Roman" pitchFamily="18" charset="0"/>
                <a:cs typeface="Times New Roman" pitchFamily="18" charset="0"/>
              </a:rPr>
              <a:t>Челны</a:t>
            </a:r>
            <a:r>
              <a:rPr lang="ru-RU" sz="1600" dirty="0">
                <a:latin typeface="Times New Roman" pitchFamily="18" charset="0"/>
                <a:cs typeface="Times New Roman" pitchFamily="18" charset="0"/>
              </a:rPr>
              <a:t>), Актаныш – Дюртюли (на Уфу), Актаныш – Бакалы – Октябрьский, </a:t>
            </a:r>
            <a:r>
              <a:rPr lang="ru-RU" sz="1600" dirty="0" err="1">
                <a:latin typeface="Times New Roman" pitchFamily="18" charset="0"/>
                <a:cs typeface="Times New Roman" pitchFamily="18" charset="0"/>
              </a:rPr>
              <a:t>Чуракаево</a:t>
            </a:r>
            <a:r>
              <a:rPr lang="ru-RU" sz="1600" dirty="0">
                <a:latin typeface="Times New Roman" pitchFamily="18" charset="0"/>
                <a:cs typeface="Times New Roman" pitchFamily="18" charset="0"/>
              </a:rPr>
              <a:t> – Муслюмово – Альметьевск. </a:t>
            </a:r>
          </a:p>
          <a:p>
            <a:pPr algn="just"/>
            <a:r>
              <a:rPr lang="ru-RU" sz="1600" dirty="0">
                <a:latin typeface="Times New Roman" pitchFamily="18" charset="0"/>
                <a:cs typeface="Times New Roman" pitchFamily="18" charset="0"/>
              </a:rPr>
              <a:t>Действует переправа через р. Белая по маршруту </a:t>
            </a:r>
            <a:r>
              <a:rPr lang="ru-RU" sz="1600" dirty="0" err="1">
                <a:latin typeface="Times New Roman" pitchFamily="18" charset="0"/>
                <a:cs typeface="Times New Roman" pitchFamily="18" charset="0"/>
              </a:rPr>
              <a:t>Азякуль</a:t>
            </a:r>
            <a:r>
              <a:rPr lang="ru-RU" sz="1600" dirty="0">
                <a:latin typeface="Times New Roman" pitchFamily="18" charset="0"/>
                <a:cs typeface="Times New Roman" pitchFamily="18" charset="0"/>
              </a:rPr>
              <a:t> – </a:t>
            </a:r>
            <a:r>
              <a:rPr lang="ru-RU" sz="1600" dirty="0" err="1">
                <a:latin typeface="Times New Roman" pitchFamily="18" charset="0"/>
                <a:cs typeface="Times New Roman" pitchFamily="18" charset="0"/>
              </a:rPr>
              <a:t>Староянзигитово</a:t>
            </a:r>
            <a:r>
              <a:rPr lang="ru-RU" sz="1600" dirty="0">
                <a:latin typeface="Times New Roman" pitchFamily="18" charset="0"/>
                <a:cs typeface="Times New Roman" pitchFamily="18" charset="0"/>
              </a:rPr>
              <a:t> (дороги на </a:t>
            </a:r>
            <a:r>
              <a:rPr lang="ru-RU" sz="1600" dirty="0" err="1">
                <a:latin typeface="Times New Roman" pitchFamily="18" charset="0"/>
                <a:cs typeface="Times New Roman" pitchFamily="18" charset="0"/>
              </a:rPr>
              <a:t>Агидель</a:t>
            </a:r>
            <a:r>
              <a:rPr lang="ru-RU" sz="1600" dirty="0">
                <a:latin typeface="Times New Roman" pitchFamily="18" charset="0"/>
                <a:cs typeface="Times New Roman" pitchFamily="18" charset="0"/>
              </a:rPr>
              <a:t>, Нефтекамск).</a:t>
            </a:r>
          </a:p>
          <a:p>
            <a:pPr algn="just"/>
            <a:r>
              <a:rPr lang="ru-RU" sz="1600" dirty="0">
                <a:latin typeface="Times New Roman" pitchFamily="18" charset="0"/>
                <a:cs typeface="Times New Roman" pitchFamily="18" charset="0"/>
              </a:rPr>
              <a:t>Судоходство по р. Белая, имеются пристани около с. Татарские </a:t>
            </a:r>
            <a:r>
              <a:rPr lang="ru-RU" sz="1600" dirty="0" err="1">
                <a:latin typeface="Times New Roman" pitchFamily="18" charset="0"/>
                <a:cs typeface="Times New Roman" pitchFamily="18" charset="0"/>
              </a:rPr>
              <a:t>Ямалы</a:t>
            </a:r>
            <a:r>
              <a:rPr lang="ru-RU" sz="1600" dirty="0">
                <a:latin typeface="Times New Roman" pitchFamily="18" charset="0"/>
                <a:cs typeface="Times New Roman" pitchFamily="18" charset="0"/>
              </a:rPr>
              <a:t> и д. </a:t>
            </a:r>
            <a:r>
              <a:rPr lang="ru-RU" sz="1600" dirty="0" err="1" smtClean="0">
                <a:latin typeface="Times New Roman" pitchFamily="18" charset="0"/>
                <a:cs typeface="Times New Roman" pitchFamily="18" charset="0"/>
              </a:rPr>
              <a:t>Азякуль</a:t>
            </a:r>
            <a:r>
              <a:rPr lang="ru-RU" sz="1600" dirty="0" smtClean="0">
                <a:latin typeface="Times New Roman" pitchFamily="18" charset="0"/>
                <a:cs typeface="Times New Roman" pitchFamily="18" charset="0"/>
              </a:rPr>
              <a:t>.</a:t>
            </a:r>
          </a:p>
          <a:p>
            <a:pPr algn="just"/>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426430253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t-RU" b="1" dirty="0" smtClean="0">
                <a:latin typeface="Times New Roman" pitchFamily="18" charset="0"/>
                <a:cs typeface="Times New Roman" pitchFamily="18" charset="0"/>
              </a:rPr>
              <a:t>ТУРИСТИЧЕСКИЕ МАРШРУТЫ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143509" y="980728"/>
            <a:ext cx="8856983" cy="5078313"/>
          </a:xfrm>
          <a:prstGeom prst="rect">
            <a:avLst/>
          </a:prstGeom>
        </p:spPr>
        <p:txBody>
          <a:bodyPr wrap="square">
            <a:spAutoFit/>
          </a:bodyPr>
          <a:lstStyle/>
          <a:p>
            <a:pPr algn="ctr"/>
            <a:r>
              <a:rPr lang="ru-RU" b="1" dirty="0">
                <a:latin typeface="Times New Roman" pitchFamily="18" charset="0"/>
                <a:cs typeface="Times New Roman" pitchFamily="18" charset="0"/>
              </a:rPr>
              <a:t>Флора и фауна</a:t>
            </a:r>
          </a:p>
          <a:p>
            <a:pPr algn="just"/>
            <a:r>
              <a:rPr lang="ru-RU" sz="1600" dirty="0">
                <a:latin typeface="Times New Roman" pitchFamily="18" charset="0"/>
                <a:cs typeface="Times New Roman" pitchFamily="18" charset="0"/>
              </a:rPr>
              <a:t>В поймах рек Камы, Белой и </a:t>
            </a:r>
            <a:r>
              <a:rPr lang="ru-RU" sz="1600" dirty="0" err="1">
                <a:latin typeface="Times New Roman" pitchFamily="18" charset="0"/>
                <a:cs typeface="Times New Roman" pitchFamily="18" charset="0"/>
              </a:rPr>
              <a:t>Сюнь</a:t>
            </a:r>
            <a:r>
              <a:rPr lang="ru-RU" sz="1600" dirty="0">
                <a:latin typeface="Times New Roman" pitchFamily="18" charset="0"/>
                <a:cs typeface="Times New Roman" pitchFamily="18" charset="0"/>
              </a:rPr>
              <a:t> распространены пойменные луга, представленные злаковым разнотравьем с довольно богатым видовым составом. </a:t>
            </a:r>
          </a:p>
          <a:p>
            <a:pPr algn="just"/>
            <a:r>
              <a:rPr lang="ru-RU" sz="1600" dirty="0">
                <a:latin typeface="Times New Roman" pitchFamily="18" charset="0"/>
                <a:cs typeface="Times New Roman" pitchFamily="18" charset="0"/>
              </a:rPr>
              <a:t>Она представлена тростником, </a:t>
            </a:r>
            <a:r>
              <a:rPr lang="ru-RU" sz="1600" dirty="0" err="1">
                <a:latin typeface="Times New Roman" pitchFamily="18" charset="0"/>
                <a:cs typeface="Times New Roman" pitchFamily="18" charset="0"/>
              </a:rPr>
              <a:t>розогом</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вейником</a:t>
            </a:r>
            <a:r>
              <a:rPr lang="ru-RU" sz="1600" dirty="0">
                <a:latin typeface="Times New Roman" pitchFamily="18" charset="0"/>
                <a:cs typeface="Times New Roman" pitchFamily="18" charset="0"/>
              </a:rPr>
              <a:t>, осоками, влаголюбивым разнотравьем и мхами. Нередко на болотах встречаются заросли ивняка с незначительным количеством </a:t>
            </a:r>
            <a:r>
              <a:rPr lang="ru-RU" sz="1600" dirty="0" err="1">
                <a:latin typeface="Times New Roman" pitchFamily="18" charset="0"/>
                <a:cs typeface="Times New Roman" pitchFamily="18" charset="0"/>
              </a:rPr>
              <a:t>березы</a:t>
            </a:r>
            <a:r>
              <a:rPr lang="ru-RU" sz="1600" dirty="0">
                <a:latin typeface="Times New Roman" pitchFamily="18" charset="0"/>
                <a:cs typeface="Times New Roman" pitchFamily="18" charset="0"/>
              </a:rPr>
              <a:t> и осины.</a:t>
            </a:r>
          </a:p>
          <a:p>
            <a:pPr algn="just"/>
            <a:r>
              <a:rPr lang="ru-RU" sz="1600" dirty="0">
                <a:latin typeface="Times New Roman" pitchFamily="18" charset="0"/>
                <a:cs typeface="Times New Roman" pitchFamily="18" charset="0"/>
              </a:rPr>
              <a:t>Животный мир представлен обитателями лесной и лесостепных зон. Здесь можно встретить лося, кабана, волка, рысь, белку, енотовидную собаку, куницу, лисицу, хоря, зайца-беляка, зайца-русака, американскую норку, бобра, ежа, барсука, ондатру, серую </a:t>
            </a:r>
            <a:r>
              <a:rPr lang="ru-RU" sz="1600" dirty="0" err="1">
                <a:latin typeface="Times New Roman" pitchFamily="18" charset="0"/>
                <a:cs typeface="Times New Roman" pitchFamily="18" charset="0"/>
              </a:rPr>
              <a:t>полевку</a:t>
            </a:r>
            <a:r>
              <a:rPr lang="ru-RU" sz="1600" dirty="0">
                <a:latin typeface="Times New Roman" pitchFamily="18" charset="0"/>
                <a:cs typeface="Times New Roman" pitchFamily="18" charset="0"/>
              </a:rPr>
              <a:t> и некоторых других животных. Из промысловых птиц в районе водятся глухарь, тетерев, рябчик, серая куропатка. Встречаются серая жаба, травяная, прудовая лягушка, обыкновенная гадюка, глухарь, рябчик, медведь, веретеница, медянка, </a:t>
            </a:r>
            <a:r>
              <a:rPr lang="ru-RU" sz="1600" dirty="0" err="1">
                <a:latin typeface="Times New Roman" pitchFamily="18" charset="0"/>
                <a:cs typeface="Times New Roman" pitchFamily="18" charset="0"/>
              </a:rPr>
              <a:t>черный</a:t>
            </a:r>
            <a:r>
              <a:rPr lang="ru-RU" sz="1600" dirty="0">
                <a:latin typeface="Times New Roman" pitchFamily="18" charset="0"/>
                <a:cs typeface="Times New Roman" pitchFamily="18" charset="0"/>
              </a:rPr>
              <a:t> дрозд, иволга, бобр, серая куропатка. Животные, </a:t>
            </a:r>
            <a:r>
              <a:rPr lang="ru-RU" sz="1600" dirty="0" err="1">
                <a:latin typeface="Times New Roman" pitchFamily="18" charset="0"/>
                <a:cs typeface="Times New Roman" pitchFamily="18" charset="0"/>
              </a:rPr>
              <a:t>занесенные</a:t>
            </a:r>
            <a:r>
              <a:rPr lang="ru-RU" sz="1600" dirty="0">
                <a:latin typeface="Times New Roman" pitchFamily="18" charset="0"/>
                <a:cs typeface="Times New Roman" pitchFamily="18" charset="0"/>
              </a:rPr>
              <a:t> в Красную книгу, встречающиеся в </a:t>
            </a:r>
            <a:r>
              <a:rPr lang="ru-RU" sz="1600" dirty="0" err="1">
                <a:latin typeface="Times New Roman" pitchFamily="18" charset="0"/>
                <a:cs typeface="Times New Roman" pitchFamily="18" charset="0"/>
              </a:rPr>
              <a:t>Актанышском</a:t>
            </a:r>
            <a:r>
              <a:rPr lang="ru-RU" sz="1600" dirty="0">
                <a:latin typeface="Times New Roman" pitchFamily="18" charset="0"/>
                <a:cs typeface="Times New Roman" pitchFamily="18" charset="0"/>
              </a:rPr>
              <a:t> районе: выдра; </a:t>
            </a:r>
            <a:r>
              <a:rPr lang="ru-RU" sz="1600" dirty="0" err="1">
                <a:latin typeface="Times New Roman" pitchFamily="18" charset="0"/>
                <a:cs typeface="Times New Roman" pitchFamily="18" charset="0"/>
              </a:rPr>
              <a:t>камышовка</a:t>
            </a:r>
            <a:r>
              <a:rPr lang="ru-RU" sz="1600" dirty="0">
                <a:latin typeface="Times New Roman" pitchFamily="18" charset="0"/>
                <a:cs typeface="Times New Roman" pitchFamily="18" charset="0"/>
              </a:rPr>
              <a:t> вертлявая; горчак обыкновенный; жаба серая.</a:t>
            </a:r>
          </a:p>
          <a:p>
            <a:pPr algn="ctr"/>
            <a:r>
              <a:rPr lang="ru-RU" b="1" dirty="0">
                <a:latin typeface="Times New Roman" pitchFamily="18" charset="0"/>
                <a:cs typeface="Times New Roman" pitchFamily="18" charset="0"/>
              </a:rPr>
              <a:t>Особо охраняемые природные территории района</a:t>
            </a:r>
          </a:p>
          <a:p>
            <a:pPr algn="just"/>
            <a:r>
              <a:rPr lang="ru-RU" sz="1600" b="1" dirty="0">
                <a:latin typeface="Times New Roman" pitchFamily="18" charset="0"/>
                <a:cs typeface="Times New Roman" pitchFamily="18" charset="0"/>
              </a:rPr>
              <a:t>Река </a:t>
            </a:r>
            <a:r>
              <a:rPr lang="ru-RU" sz="1600" b="1" dirty="0" err="1">
                <a:latin typeface="Times New Roman" pitchFamily="18" charset="0"/>
                <a:cs typeface="Times New Roman" pitchFamily="18" charset="0"/>
              </a:rPr>
              <a:t>Сюнь</a:t>
            </a:r>
            <a:r>
              <a:rPr lang="ru-RU" sz="1600" b="1" dirty="0">
                <a:latin typeface="Times New Roman" pitchFamily="18" charset="0"/>
                <a:cs typeface="Times New Roman" pitchFamily="18" charset="0"/>
              </a:rPr>
              <a:t>. Статус: памятник природы</a:t>
            </a:r>
            <a:r>
              <a:rPr lang="ru-RU" sz="1400" dirty="0">
                <a:latin typeface="Times New Roman" pitchFamily="18" charset="0"/>
                <a:cs typeface="Times New Roman" pitchFamily="18" charset="0"/>
              </a:rPr>
              <a:t>. </a:t>
            </a:r>
          </a:p>
          <a:p>
            <a:pPr algn="just"/>
            <a:r>
              <a:rPr lang="ru-RU" sz="1600" dirty="0">
                <a:latin typeface="Times New Roman" pitchFamily="18" charset="0"/>
                <a:cs typeface="Times New Roman" pitchFamily="18" charset="0"/>
              </a:rPr>
              <a:t>Исток, верхнее течение и устье в Башкортостане (с. </a:t>
            </a:r>
            <a:r>
              <a:rPr lang="ru-RU" sz="1600" dirty="0" err="1">
                <a:latin typeface="Times New Roman" pitchFamily="18" charset="0"/>
                <a:cs typeface="Times New Roman" pitchFamily="18" charset="0"/>
              </a:rPr>
              <a:t>Новомедведево</a:t>
            </a:r>
            <a:r>
              <a:rPr lang="ru-RU" sz="1600" dirty="0">
                <a:latin typeface="Times New Roman" pitchFamily="18" charset="0"/>
                <a:cs typeface="Times New Roman" pitchFamily="18" charset="0"/>
              </a:rPr>
              <a:t>). </a:t>
            </a:r>
          </a:p>
          <a:p>
            <a:pPr algn="just"/>
            <a:r>
              <a:rPr lang="ru-RU" sz="1600" dirty="0">
                <a:latin typeface="Times New Roman" pitchFamily="18" charset="0"/>
                <a:cs typeface="Times New Roman" pitchFamily="18" charset="0"/>
              </a:rPr>
              <a:t>Длина реки 209 км (в пределах РТ 74 км). </a:t>
            </a:r>
          </a:p>
          <a:p>
            <a:pPr algn="just"/>
            <a:r>
              <a:rPr lang="ru-RU" sz="1600" dirty="0">
                <a:latin typeface="Times New Roman" pitchFamily="18" charset="0"/>
                <a:cs typeface="Times New Roman" pitchFamily="18" charset="0"/>
              </a:rPr>
              <a:t>Площадь водосбора 4500 кв. км. </a:t>
            </a:r>
          </a:p>
          <a:p>
            <a:pPr algn="just"/>
            <a:r>
              <a:rPr lang="ru-RU" sz="1600" dirty="0">
                <a:latin typeface="Times New Roman" pitchFamily="18" charset="0"/>
                <a:cs typeface="Times New Roman" pitchFamily="18" charset="0"/>
              </a:rPr>
              <a:t>Ширина реки до 30 - 40 м, глубины незначительные, скорость течения 0,5 - 0,7 м/с. </a:t>
            </a:r>
          </a:p>
          <a:p>
            <a:pPr algn="just"/>
            <a:r>
              <a:rPr lang="ru-RU" sz="1600" dirty="0" err="1">
                <a:latin typeface="Times New Roman" pitchFamily="18" charset="0"/>
                <a:cs typeface="Times New Roman" pitchFamily="18" charset="0"/>
              </a:rPr>
              <a:t>Сюнь</a:t>
            </a:r>
            <a:r>
              <a:rPr lang="ru-RU" sz="1600" dirty="0">
                <a:latin typeface="Times New Roman" pitchFamily="18" charset="0"/>
                <a:cs typeface="Times New Roman" pitchFamily="18" charset="0"/>
              </a:rPr>
              <a:t> принимает 70 притоков (6 в РТ). </a:t>
            </a:r>
          </a:p>
        </p:txBody>
      </p:sp>
    </p:spTree>
    <p:extLst>
      <p:ext uri="{BB962C8B-B14F-4D97-AF65-F5344CB8AC3E}">
        <p14:creationId xmlns:p14="http://schemas.microsoft.com/office/powerpoint/2010/main" val="178205053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t-RU" b="1" dirty="0" smtClean="0">
                <a:latin typeface="Times New Roman" pitchFamily="18" charset="0"/>
                <a:cs typeface="Times New Roman" pitchFamily="18" charset="0"/>
              </a:rPr>
              <a:t>ТУРИСТИЧЕСКИЕ МАРШРУТЫ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143509" y="980728"/>
            <a:ext cx="8856983" cy="5755422"/>
          </a:xfrm>
          <a:prstGeom prst="rect">
            <a:avLst/>
          </a:prstGeom>
        </p:spPr>
        <p:txBody>
          <a:bodyPr wrap="square">
            <a:spAutoFit/>
          </a:bodyPr>
          <a:lstStyle/>
          <a:p>
            <a:pPr algn="ctr"/>
            <a:r>
              <a:rPr lang="ru-RU" b="1" dirty="0">
                <a:latin typeface="Times New Roman" pitchFamily="18" charset="0"/>
                <a:cs typeface="Times New Roman" pitchFamily="18" charset="0"/>
              </a:rPr>
              <a:t>Озеро Копаное. Статус: памятник природы. </a:t>
            </a:r>
          </a:p>
          <a:p>
            <a:pPr algn="just"/>
            <a:r>
              <a:rPr lang="ru-RU" sz="1600" dirty="0">
                <a:latin typeface="Times New Roman" pitchFamily="18" charset="0"/>
                <a:cs typeface="Times New Roman" pitchFamily="18" charset="0"/>
              </a:rPr>
              <a:t>Площадь: 0,5 га. </a:t>
            </a:r>
          </a:p>
          <a:p>
            <a:pPr algn="just"/>
            <a:r>
              <a:rPr lang="ru-RU" sz="1600" dirty="0">
                <a:latin typeface="Times New Roman" pitchFamily="18" charset="0"/>
                <a:cs typeface="Times New Roman" pitchFamily="18" charset="0"/>
              </a:rPr>
              <a:t>Местоположение: Актанышский район РТ, южнее д. </a:t>
            </a:r>
            <a:r>
              <a:rPr lang="ru-RU" sz="1600" dirty="0" err="1">
                <a:latin typeface="Times New Roman" pitchFamily="18" charset="0"/>
                <a:cs typeface="Times New Roman" pitchFamily="18" charset="0"/>
              </a:rPr>
              <a:t>Чишма</a:t>
            </a:r>
            <a:r>
              <a:rPr lang="ru-RU" sz="1600" dirty="0">
                <a:latin typeface="Times New Roman" pitchFamily="18" charset="0"/>
                <a:cs typeface="Times New Roman" pitchFamily="18" charset="0"/>
              </a:rPr>
              <a:t>. </a:t>
            </a:r>
          </a:p>
          <a:p>
            <a:pPr algn="just"/>
            <a:r>
              <a:rPr lang="ru-RU" sz="1600" dirty="0">
                <a:latin typeface="Times New Roman" pitchFamily="18" charset="0"/>
                <a:cs typeface="Times New Roman" pitchFamily="18" charset="0"/>
              </a:rPr>
              <a:t>Характеристика объекта и его значение: Длина 110 м, ширина 50 м, средняя глубина около 1,0 м. Искусственное, копаное, прямоугольное. </a:t>
            </a:r>
          </a:p>
          <a:p>
            <a:pPr algn="just"/>
            <a:r>
              <a:rPr lang="ru-RU" sz="1600" b="1" dirty="0" err="1">
                <a:latin typeface="Times New Roman" pitchFamily="18" charset="0"/>
                <a:cs typeface="Times New Roman" pitchFamily="18" charset="0"/>
              </a:rPr>
              <a:t>Камско</a:t>
            </a:r>
            <a:r>
              <a:rPr lang="ru-RU" sz="1600" b="1" dirty="0">
                <a:latin typeface="Times New Roman" pitchFamily="18" charset="0"/>
                <a:cs typeface="Times New Roman" pitchFamily="18" charset="0"/>
              </a:rPr>
              <a:t> - </a:t>
            </a:r>
            <a:r>
              <a:rPr lang="ru-RU" sz="1600" b="1" dirty="0" err="1">
                <a:latin typeface="Times New Roman" pitchFamily="18" charset="0"/>
                <a:cs typeface="Times New Roman" pitchFamily="18" charset="0"/>
              </a:rPr>
              <a:t>Икский</a:t>
            </a:r>
            <a:r>
              <a:rPr lang="ru-RU" sz="1600" b="1" dirty="0">
                <a:latin typeface="Times New Roman" pitchFamily="18" charset="0"/>
                <a:cs typeface="Times New Roman" pitchFamily="18" charset="0"/>
              </a:rPr>
              <a:t> Государственный Охотничий Заказник</a:t>
            </a:r>
            <a:r>
              <a:rPr lang="ru-RU" sz="1600" dirty="0">
                <a:latin typeface="Times New Roman" pitchFamily="18" charset="0"/>
                <a:cs typeface="Times New Roman" pitchFamily="18" charset="0"/>
              </a:rPr>
              <a:t>. Статус: государственный охотничий заказник. </a:t>
            </a:r>
          </a:p>
          <a:p>
            <a:pPr algn="just"/>
            <a:r>
              <a:rPr lang="ru-RU" sz="1600" dirty="0">
                <a:latin typeface="Times New Roman" pitchFamily="18" charset="0"/>
                <a:cs typeface="Times New Roman" pitchFamily="18" charset="0"/>
              </a:rPr>
              <a:t>Местоположение: Актанышский, </a:t>
            </a:r>
            <a:r>
              <a:rPr lang="ru-RU" sz="1600" dirty="0" err="1">
                <a:latin typeface="Times New Roman" pitchFamily="18" charset="0"/>
                <a:cs typeface="Times New Roman" pitchFamily="18" charset="0"/>
              </a:rPr>
              <a:t>Мензелинский</a:t>
            </a:r>
            <a:r>
              <a:rPr lang="ru-RU" sz="1600" dirty="0">
                <a:latin typeface="Times New Roman" pitchFamily="18" charset="0"/>
                <a:cs typeface="Times New Roman" pitchFamily="18" charset="0"/>
              </a:rPr>
              <a:t> районы РТ. Между р. Камой и </a:t>
            </a:r>
            <a:r>
              <a:rPr lang="ru-RU" sz="1600" dirty="0" err="1">
                <a:latin typeface="Times New Roman" pitchFamily="18" charset="0"/>
                <a:cs typeface="Times New Roman" pitchFamily="18" charset="0"/>
              </a:rPr>
              <a:t>Икским</a:t>
            </a:r>
            <a:r>
              <a:rPr lang="ru-RU" sz="1600" dirty="0">
                <a:latin typeface="Times New Roman" pitchFamily="18" charset="0"/>
                <a:cs typeface="Times New Roman" pitchFamily="18" charset="0"/>
              </a:rPr>
              <a:t> заливом Нижнекамского водохранилища. </a:t>
            </a:r>
          </a:p>
          <a:p>
            <a:pPr algn="just"/>
            <a:r>
              <a:rPr lang="ru-RU" sz="1600" dirty="0">
                <a:latin typeface="Times New Roman" pitchFamily="18" charset="0"/>
                <a:cs typeface="Times New Roman" pitchFamily="18" charset="0"/>
              </a:rPr>
              <a:t>Значением объекта - комплексная охрана охотничье-промысловой фауны.</a:t>
            </a:r>
          </a:p>
          <a:p>
            <a:pPr algn="just"/>
            <a:r>
              <a:rPr lang="ru-RU" sz="1600" dirty="0">
                <a:latin typeface="Times New Roman" pitchFamily="18" charset="0"/>
                <a:cs typeface="Times New Roman" pitchFamily="18" charset="0"/>
              </a:rPr>
              <a:t>Энтомологические Заказники в Системе охраняемых Природных Территорий Республики Татарстан </a:t>
            </a:r>
            <a:r>
              <a:rPr lang="ru-RU" sz="1600" b="1" dirty="0">
                <a:latin typeface="Times New Roman" pitchFamily="18" charset="0"/>
                <a:cs typeface="Times New Roman" pitchFamily="18" charset="0"/>
              </a:rPr>
              <a:t>«</a:t>
            </a:r>
            <a:r>
              <a:rPr lang="ru-RU" sz="1600" b="1" dirty="0" err="1">
                <a:latin typeface="Times New Roman" pitchFamily="18" charset="0"/>
                <a:cs typeface="Times New Roman" pitchFamily="18" charset="0"/>
              </a:rPr>
              <a:t>Припасечные</a:t>
            </a:r>
            <a:r>
              <a:rPr lang="ru-RU" sz="1600" b="1" dirty="0">
                <a:latin typeface="Times New Roman" pitchFamily="18" charset="0"/>
                <a:cs typeface="Times New Roman" pitchFamily="18" charset="0"/>
              </a:rPr>
              <a:t> Зоны»</a:t>
            </a:r>
            <a:r>
              <a:rPr lang="ru-RU" sz="1600" dirty="0">
                <a:latin typeface="Times New Roman" pitchFamily="18" charset="0"/>
                <a:cs typeface="Times New Roman" pitchFamily="18" charset="0"/>
              </a:rPr>
              <a:t>. Статус: государственные заказники местного значения. </a:t>
            </a:r>
          </a:p>
          <a:p>
            <a:pPr algn="just"/>
            <a:r>
              <a:rPr lang="ru-RU" sz="1600" dirty="0">
                <a:latin typeface="Times New Roman" pitchFamily="18" charset="0"/>
                <a:cs typeface="Times New Roman" pitchFamily="18" charset="0"/>
              </a:rPr>
              <a:t>Местоположение: Актанышский район. </a:t>
            </a:r>
            <a:r>
              <a:rPr lang="ru-RU" sz="1600" dirty="0" err="1">
                <a:latin typeface="Times New Roman" pitchFamily="18" charset="0"/>
                <a:cs typeface="Times New Roman" pitchFamily="18" charset="0"/>
              </a:rPr>
              <a:t>Припасечные</a:t>
            </a:r>
            <a:r>
              <a:rPr lang="ru-RU" sz="1600" dirty="0">
                <a:latin typeface="Times New Roman" pitchFamily="18" charset="0"/>
                <a:cs typeface="Times New Roman" pitchFamily="18" charset="0"/>
              </a:rPr>
              <a:t> зоны - как заказники организуются вокруг пасек - по числу пасек в районе. </a:t>
            </a:r>
          </a:p>
          <a:p>
            <a:pPr algn="just"/>
            <a:r>
              <a:rPr lang="ru-RU" sz="1600" dirty="0">
                <a:latin typeface="Times New Roman" pitchFamily="18" charset="0"/>
                <a:cs typeface="Times New Roman" pitchFamily="18" charset="0"/>
              </a:rPr>
              <a:t>Всего заказников - 36. </a:t>
            </a:r>
          </a:p>
          <a:p>
            <a:pPr algn="just"/>
            <a:r>
              <a:rPr lang="ru-RU" sz="1600" dirty="0">
                <a:latin typeface="Times New Roman" pitchFamily="18" charset="0"/>
                <a:cs typeface="Times New Roman" pitchFamily="18" charset="0"/>
              </a:rPr>
              <a:t>Общая площадь - 1152 га. </a:t>
            </a:r>
          </a:p>
          <a:p>
            <a:pPr algn="just"/>
            <a:r>
              <a:rPr lang="ru-RU" sz="1600" dirty="0">
                <a:latin typeface="Times New Roman" pitchFamily="18" charset="0"/>
                <a:cs typeface="Times New Roman" pitchFamily="18" charset="0"/>
              </a:rPr>
              <a:t>Создаются для охраны, увеличения численности и сохранения генофонда полезных насекомых - опылителей, медоносных </a:t>
            </a:r>
            <a:r>
              <a:rPr lang="ru-RU" sz="1600" dirty="0" err="1">
                <a:latin typeface="Times New Roman" pitchFamily="18" charset="0"/>
                <a:cs typeface="Times New Roman" pitchFamily="18" charset="0"/>
              </a:rPr>
              <a:t>пчел</a:t>
            </a:r>
            <a:r>
              <a:rPr lang="ru-RU" sz="1600" dirty="0">
                <a:latin typeface="Times New Roman" pitchFamily="18" charset="0"/>
                <a:cs typeface="Times New Roman" pitchFamily="18" charset="0"/>
              </a:rPr>
              <a:t>.</a:t>
            </a:r>
          </a:p>
          <a:p>
            <a:pPr algn="just"/>
            <a:r>
              <a:rPr lang="ru-RU" sz="1600" b="1" dirty="0">
                <a:latin typeface="Times New Roman" pitchFamily="18" charset="0"/>
                <a:cs typeface="Times New Roman" pitchFamily="18" charset="0"/>
              </a:rPr>
              <a:t>Река Ик. </a:t>
            </a:r>
            <a:r>
              <a:rPr lang="ru-RU" sz="1600" dirty="0">
                <a:latin typeface="Times New Roman" pitchFamily="18" charset="0"/>
                <a:cs typeface="Times New Roman" pitchFamily="18" charset="0"/>
              </a:rPr>
              <a:t>(лев. пр. р. Кама). Статус: памятник природы. </a:t>
            </a:r>
          </a:p>
          <a:p>
            <a:pPr algn="just"/>
            <a:r>
              <a:rPr lang="ru-RU" sz="1600" dirty="0">
                <a:latin typeface="Times New Roman" pitchFamily="18" charset="0"/>
                <a:cs typeface="Times New Roman" pitchFamily="18" charset="0"/>
              </a:rPr>
              <a:t>Местоположение: </a:t>
            </a:r>
            <a:r>
              <a:rPr lang="ru-RU" sz="1600" dirty="0" err="1">
                <a:latin typeface="Times New Roman" pitchFamily="18" charset="0"/>
                <a:cs typeface="Times New Roman" pitchFamily="18" charset="0"/>
              </a:rPr>
              <a:t>Бавлинский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Ютазинский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Бугульминский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Азнакаевский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Муслюмовский</a:t>
            </a:r>
            <a:r>
              <a:rPr lang="ru-RU" sz="1600" dirty="0">
                <a:latin typeface="Times New Roman" pitchFamily="18" charset="0"/>
                <a:cs typeface="Times New Roman" pitchFamily="18" charset="0"/>
              </a:rPr>
              <a:t>, Актанышский, </a:t>
            </a:r>
            <a:r>
              <a:rPr lang="ru-RU" sz="1600" dirty="0" err="1">
                <a:latin typeface="Times New Roman" pitchFamily="18" charset="0"/>
                <a:cs typeface="Times New Roman" pitchFamily="18" charset="0"/>
              </a:rPr>
              <a:t>Сармановский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Мензелинский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Тукаевский</a:t>
            </a:r>
            <a:r>
              <a:rPr lang="ru-RU" sz="1600" dirty="0">
                <a:latin typeface="Times New Roman" pitchFamily="18" charset="0"/>
                <a:cs typeface="Times New Roman" pitchFamily="18" charset="0"/>
              </a:rPr>
              <a:t> районы РТ, 6 районов Башкортостана, 2 района Оренбургской области. Исток в </a:t>
            </a:r>
            <a:r>
              <a:rPr lang="ru-RU" sz="1600" dirty="0" err="1">
                <a:latin typeface="Times New Roman" pitchFamily="18" charset="0"/>
                <a:cs typeface="Times New Roman" pitchFamily="18" charset="0"/>
              </a:rPr>
              <a:t>Бижбулякском</a:t>
            </a:r>
            <a:r>
              <a:rPr lang="ru-RU" sz="1600" dirty="0">
                <a:latin typeface="Times New Roman" pitchFamily="18" charset="0"/>
                <a:cs typeface="Times New Roman" pitchFamily="18" charset="0"/>
              </a:rPr>
              <a:t> районе Башкортостана, устье у с. </a:t>
            </a:r>
            <a:r>
              <a:rPr lang="ru-RU" sz="1600" dirty="0" err="1">
                <a:latin typeface="Times New Roman" pitchFamily="18" charset="0"/>
                <a:cs typeface="Times New Roman" pitchFamily="18" charset="0"/>
              </a:rPr>
              <a:t>Бикбулово</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Мензелинского</a:t>
            </a:r>
            <a:r>
              <a:rPr lang="ru-RU" sz="1600" dirty="0">
                <a:latin typeface="Times New Roman" pitchFamily="18" charset="0"/>
                <a:cs typeface="Times New Roman" pitchFamily="18" charset="0"/>
              </a:rPr>
              <a:t> района РТ.</a:t>
            </a:r>
          </a:p>
        </p:txBody>
      </p:sp>
    </p:spTree>
    <p:extLst>
      <p:ext uri="{BB962C8B-B14F-4D97-AF65-F5344CB8AC3E}">
        <p14:creationId xmlns:p14="http://schemas.microsoft.com/office/powerpoint/2010/main" val="745132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3509" y="1772816"/>
            <a:ext cx="8856984" cy="369332"/>
          </a:xfrm>
          <a:prstGeom prst="rect">
            <a:avLst/>
          </a:prstGeom>
        </p:spPr>
        <p:txBody>
          <a:bodyPr wrap="square">
            <a:spAutoFit/>
          </a:bodyPr>
          <a:lstStyle/>
          <a:p>
            <a:pPr algn="just"/>
            <a:r>
              <a:rPr lang="ru-RU" dirty="0" smtClean="0">
                <a:latin typeface="Times New Roman" pitchFamily="18" charset="0"/>
                <a:cs typeface="Times New Roman" pitchFamily="18" charset="0"/>
              </a:rPr>
              <a:t> </a:t>
            </a:r>
          </a:p>
        </p:txBody>
      </p:sp>
      <p:sp>
        <p:nvSpPr>
          <p:cNvPr id="3" name="Прямоугольник 2"/>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4" name="TextBox 3"/>
          <p:cNvSpPr txBox="1"/>
          <p:nvPr/>
        </p:nvSpPr>
        <p:spPr>
          <a:xfrm>
            <a:off x="-456" y="750803"/>
            <a:ext cx="1765035"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Строительство</a:t>
            </a:r>
            <a:endParaRPr lang="ru-RU" b="1" dirty="0">
              <a:solidFill>
                <a:schemeClr val="bg1"/>
              </a:solidFill>
              <a:latin typeface="Times New Roman" pitchFamily="18" charset="0"/>
              <a:cs typeface="Times New Roman" pitchFamily="18" charset="0"/>
            </a:endParaRPr>
          </a:p>
        </p:txBody>
      </p:sp>
      <p:sp>
        <p:nvSpPr>
          <p:cNvPr id="5" name="Прямоугольник 4"/>
          <p:cNvSpPr/>
          <p:nvPr/>
        </p:nvSpPr>
        <p:spPr>
          <a:xfrm>
            <a:off x="143509" y="1772816"/>
            <a:ext cx="8856984" cy="3970318"/>
          </a:xfrm>
          <a:prstGeom prst="rect">
            <a:avLst/>
          </a:prstGeom>
        </p:spPr>
        <p:txBody>
          <a:bodyPr wrap="square">
            <a:spAutoFit/>
          </a:bodyPr>
          <a:lstStyle/>
          <a:p>
            <a:pPr algn="just"/>
            <a:r>
              <a:rPr lang="ru-RU" b="1" dirty="0" smtClean="0">
                <a:latin typeface="Times New Roman" pitchFamily="18" charset="0"/>
                <a:cs typeface="Times New Roman" pitchFamily="18" charset="0"/>
              </a:rPr>
              <a:t>9. </a:t>
            </a:r>
            <a:r>
              <a:rPr lang="ru-RU" b="1" dirty="0" err="1" smtClean="0">
                <a:latin typeface="Times New Roman" pitchFamily="18" charset="0"/>
                <a:cs typeface="Times New Roman" pitchFamily="18" charset="0"/>
              </a:rPr>
              <a:t>Фатыхов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Назиф</a:t>
            </a:r>
            <a:r>
              <a:rPr lang="ru-RU" b="1" dirty="0">
                <a:latin typeface="Times New Roman" pitchFamily="18" charset="0"/>
                <a:cs typeface="Times New Roman" pitchFamily="18" charset="0"/>
              </a:rPr>
              <a:t> </a:t>
            </a:r>
            <a:r>
              <a:rPr lang="ru-RU" b="1" dirty="0" err="1" smtClean="0">
                <a:latin typeface="Times New Roman" pitchFamily="18" charset="0"/>
                <a:cs typeface="Times New Roman" pitchFamily="18" charset="0"/>
              </a:rPr>
              <a:t>Фарсиевич</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Трудовую </a:t>
            </a:r>
            <a:r>
              <a:rPr lang="ru-RU" dirty="0">
                <a:latin typeface="Times New Roman" pitchFamily="18" charset="0"/>
                <a:cs typeface="Times New Roman" pitchFamily="18" charset="0"/>
              </a:rPr>
              <a:t>деятельность начал в 1972 году молотобойцем на Казанском заводе «</a:t>
            </a:r>
            <a:r>
              <a:rPr lang="ru-RU" dirty="0" err="1">
                <a:latin typeface="Times New Roman" pitchFamily="18" charset="0"/>
                <a:cs typeface="Times New Roman" pitchFamily="18" charset="0"/>
              </a:rPr>
              <a:t>Сантехзаготовка</a:t>
            </a:r>
            <a:r>
              <a:rPr lang="ru-RU" dirty="0">
                <a:latin typeface="Times New Roman" pitchFamily="18" charset="0"/>
                <a:cs typeface="Times New Roman" pitchFamily="18" charset="0"/>
              </a:rPr>
              <a:t>". С 1983 года начальник участка, через несколько месяцев был повышен до начальника цеха, в 1988 году </a:t>
            </a:r>
            <a:r>
              <a:rPr lang="ru-RU" dirty="0" err="1">
                <a:latin typeface="Times New Roman" pitchFamily="18" charset="0"/>
                <a:cs typeface="Times New Roman" pitchFamily="18" charset="0"/>
              </a:rPr>
              <a:t>переведен</a:t>
            </a:r>
            <a:r>
              <a:rPr lang="ru-RU" dirty="0">
                <a:latin typeface="Times New Roman" pitchFamily="18" charset="0"/>
                <a:cs typeface="Times New Roman" pitchFamily="18" charset="0"/>
              </a:rPr>
              <a:t> на должность заместителя начальника управления. В том же году был избран </a:t>
            </a:r>
            <a:r>
              <a:rPr lang="ru-RU" dirty="0" err="1">
                <a:latin typeface="Times New Roman" pitchFamily="18" charset="0"/>
                <a:cs typeface="Times New Roman" pitchFamily="18" charset="0"/>
              </a:rPr>
              <a:t>секретарем</a:t>
            </a:r>
            <a:r>
              <a:rPr lang="ru-RU" dirty="0">
                <a:latin typeface="Times New Roman" pitchFamily="18" charset="0"/>
                <a:cs typeface="Times New Roman" pitchFamily="18" charset="0"/>
              </a:rPr>
              <a:t> парткома треста «</a:t>
            </a:r>
            <a:r>
              <a:rPr lang="ru-RU" dirty="0" err="1">
                <a:latin typeface="Times New Roman" pitchFamily="18" charset="0"/>
                <a:cs typeface="Times New Roman" pitchFamily="18" charset="0"/>
              </a:rPr>
              <a:t>Татсантехмонтаж</a:t>
            </a:r>
            <a:r>
              <a:rPr lang="ru-RU" dirty="0">
                <a:latin typeface="Times New Roman" pitchFamily="18" charset="0"/>
                <a:cs typeface="Times New Roman" pitchFamily="18" charset="0"/>
              </a:rPr>
              <a:t>» и работал на этой должности до 1991 года. В 1991 году стал директором предприятия, а с 1992 по 2000 год-генеральным директором ОАО «</a:t>
            </a:r>
            <a:r>
              <a:rPr lang="ru-RU" dirty="0" err="1">
                <a:latin typeface="Times New Roman" pitchFamily="18" charset="0"/>
                <a:cs typeface="Times New Roman" pitchFamily="18" charset="0"/>
              </a:rPr>
              <a:t>Жилстрой</a:t>
            </a:r>
            <a:r>
              <a:rPr lang="ru-RU" dirty="0">
                <a:latin typeface="Times New Roman" pitchFamily="18" charset="0"/>
                <a:cs typeface="Times New Roman" pitchFamily="18" charset="0"/>
              </a:rPr>
              <a:t>». В 1990-1995 годах депутат Ленинского районного совета г. Казани. С 2000 года заместитель главы администрации города Зеленодольска и </a:t>
            </a:r>
            <a:r>
              <a:rPr lang="ru-RU" dirty="0" err="1">
                <a:latin typeface="Times New Roman" pitchFamily="18" charset="0"/>
                <a:cs typeface="Times New Roman" pitchFamily="18" charset="0"/>
              </a:rPr>
              <a:t>Зеленодольского</a:t>
            </a:r>
            <a:r>
              <a:rPr lang="ru-RU" dirty="0">
                <a:latin typeface="Times New Roman" pitchFamily="18" charset="0"/>
                <a:cs typeface="Times New Roman" pitchFamily="18" charset="0"/>
              </a:rPr>
              <a:t> района. В 2005 году </a:t>
            </a:r>
            <a:r>
              <a:rPr lang="ru-RU" dirty="0" err="1">
                <a:latin typeface="Times New Roman" pitchFamily="18" charset="0"/>
                <a:cs typeface="Times New Roman" pitchFamily="18" charset="0"/>
              </a:rPr>
              <a:t>перешел</a:t>
            </a:r>
            <a:r>
              <a:rPr lang="ru-RU" dirty="0">
                <a:latin typeface="Times New Roman" pitchFamily="18" charset="0"/>
                <a:cs typeface="Times New Roman" pitchFamily="18" charset="0"/>
              </a:rPr>
              <a:t> на работу в Министерство экономики и промышленности РТ, был руководителем отдела республиканских и региональных программ. С 2007 года работал в министерстве строительства, архитектуры и жилищно-коммунального хозяйства РТ. Обладатель двух медалей, </a:t>
            </a:r>
            <a:r>
              <a:rPr lang="ru-RU" dirty="0" err="1">
                <a:latin typeface="Times New Roman" pitchFamily="18" charset="0"/>
                <a:cs typeface="Times New Roman" pitchFamily="18" charset="0"/>
              </a:rPr>
              <a:t>почетных</a:t>
            </a:r>
            <a:r>
              <a:rPr lang="ru-RU" dirty="0">
                <a:latin typeface="Times New Roman" pitchFamily="18" charset="0"/>
                <a:cs typeface="Times New Roman" pitchFamily="18" charset="0"/>
              </a:rPr>
              <a:t> грамот ЦК КПСС, ВЦСПС и ЦК ВЛКСМ, высших организаций Татарстана. Заслуженный строитель Республики Татарстан (2003 год</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155014180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t-RU" b="1" dirty="0" smtClean="0">
                <a:latin typeface="Times New Roman" pitchFamily="18" charset="0"/>
                <a:cs typeface="Times New Roman" pitchFamily="18" charset="0"/>
              </a:rPr>
              <a:t>ТУРИСТИЧЕСКИЕ МАРШРУТЫ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143509" y="980728"/>
            <a:ext cx="8856983" cy="5262979"/>
          </a:xfrm>
          <a:prstGeom prst="rect">
            <a:avLst/>
          </a:prstGeom>
        </p:spPr>
        <p:txBody>
          <a:bodyPr wrap="square">
            <a:spAutoFit/>
          </a:bodyPr>
          <a:lstStyle/>
          <a:p>
            <a:pPr algn="ctr"/>
            <a:r>
              <a:rPr lang="ru-RU" b="1" dirty="0">
                <a:latin typeface="Times New Roman" pitchFamily="18" charset="0"/>
                <a:cs typeface="Times New Roman" pitchFamily="18" charset="0"/>
              </a:rPr>
              <a:t>Культурно–исторические достопримечательности:</a:t>
            </a:r>
          </a:p>
          <a:p>
            <a:pPr algn="just"/>
            <a:r>
              <a:rPr lang="ru-RU" sz="1600" dirty="0">
                <a:latin typeface="Times New Roman" pitchFamily="18" charset="0"/>
                <a:cs typeface="Times New Roman" pitchFamily="18" charset="0"/>
              </a:rPr>
              <a:t>Актаныш, ул. Центральная, </a:t>
            </a:r>
            <a:r>
              <a:rPr lang="ru-RU" sz="1600" b="1" dirty="0">
                <a:latin typeface="Times New Roman" pitchFamily="18" charset="0"/>
                <a:cs typeface="Times New Roman" pitchFamily="18" charset="0"/>
              </a:rPr>
              <a:t>Дом Купца Ш. </a:t>
            </a:r>
            <a:r>
              <a:rPr lang="ru-RU" sz="1600" b="1" dirty="0" err="1">
                <a:latin typeface="Times New Roman" pitchFamily="18" charset="0"/>
                <a:cs typeface="Times New Roman" pitchFamily="18" charset="0"/>
              </a:rPr>
              <a:t>Мухитова</a:t>
            </a:r>
            <a:r>
              <a:rPr lang="ru-RU" sz="1600" dirty="0">
                <a:latin typeface="Times New Roman" pitchFamily="18" charset="0"/>
                <a:cs typeface="Times New Roman" pitchFamily="18" charset="0"/>
              </a:rPr>
              <a:t>, кон. XIX в. Памятник жилой архитектуры периода эклектики псевдорусского стиля. </a:t>
            </a:r>
          </a:p>
          <a:p>
            <a:pPr algn="just"/>
            <a:r>
              <a:rPr lang="ru-RU" sz="1600" dirty="0">
                <a:latin typeface="Times New Roman" pitchFamily="18" charset="0"/>
                <a:cs typeface="Times New Roman" pitchFamily="18" charset="0"/>
              </a:rPr>
              <a:t>Актаныш, ул. Центральная, </a:t>
            </a:r>
            <a:r>
              <a:rPr lang="ru-RU" sz="1600" b="1" dirty="0">
                <a:latin typeface="Times New Roman" pitchFamily="18" charset="0"/>
                <a:cs typeface="Times New Roman" pitchFamily="18" charset="0"/>
              </a:rPr>
              <a:t>Торговая Лавка</a:t>
            </a:r>
            <a:r>
              <a:rPr lang="ru-RU" sz="1600" dirty="0">
                <a:latin typeface="Times New Roman" pitchFamily="18" charset="0"/>
                <a:cs typeface="Times New Roman" pitchFamily="18" charset="0"/>
              </a:rPr>
              <a:t>, нач., XX в. Кирпичное помещение торговой лавки и товарного склада для хранения шкур было построено в кон. 19 — нач. 20 в. купцом Ш. </a:t>
            </a:r>
            <a:r>
              <a:rPr lang="ru-RU" sz="1600" dirty="0" err="1">
                <a:latin typeface="Times New Roman" pitchFamily="18" charset="0"/>
                <a:cs typeface="Times New Roman" pitchFamily="18" charset="0"/>
              </a:rPr>
              <a:t>Мухитовым</a:t>
            </a:r>
            <a:r>
              <a:rPr lang="ru-RU" sz="1600" dirty="0">
                <a:latin typeface="Times New Roman" pitchFamily="18" charset="0"/>
                <a:cs typeface="Times New Roman" pitchFamily="18" charset="0"/>
              </a:rPr>
              <a:t>. В 1939 был надстроен второй деревянный этаж. В советский период в здании располагались райком КПСС, райисполком народных депутатов, райком ВЛКСМ. Объект </a:t>
            </a:r>
            <a:r>
              <a:rPr lang="ru-RU" sz="1600" dirty="0" err="1">
                <a:latin typeface="Times New Roman" pitchFamily="18" charset="0"/>
                <a:cs typeface="Times New Roman" pitchFamily="18" charset="0"/>
              </a:rPr>
              <a:t>снесен</a:t>
            </a:r>
            <a:r>
              <a:rPr lang="ru-RU" sz="1600" dirty="0">
                <a:latin typeface="Times New Roman" pitchFamily="18" charset="0"/>
                <a:cs typeface="Times New Roman" pitchFamily="18" charset="0"/>
              </a:rPr>
              <a:t> по решению местного самоуправление в нарушение законодательства весной 2017 и подлежит восстановлению.</a:t>
            </a:r>
          </a:p>
          <a:p>
            <a:pPr algn="just"/>
            <a:r>
              <a:rPr lang="ru-RU" sz="1600" b="1" dirty="0" err="1">
                <a:latin typeface="Times New Roman" pitchFamily="18" charset="0"/>
                <a:cs typeface="Times New Roman" pitchFamily="18" charset="0"/>
              </a:rPr>
              <a:t>Аняково</a:t>
            </a:r>
            <a:r>
              <a:rPr lang="ru-RU" sz="1600" dirty="0">
                <a:latin typeface="Times New Roman" pitchFamily="18" charset="0"/>
                <a:cs typeface="Times New Roman" pitchFamily="18" charset="0"/>
              </a:rPr>
              <a:t> — поселение </a:t>
            </a:r>
            <a:r>
              <a:rPr lang="ru-RU" sz="1600" dirty="0" err="1">
                <a:latin typeface="Times New Roman" pitchFamily="18" charset="0"/>
                <a:cs typeface="Times New Roman" pitchFamily="18" charset="0"/>
              </a:rPr>
              <a:t>тептярей</a:t>
            </a:r>
            <a:r>
              <a:rPr lang="ru-RU" sz="1600" dirty="0">
                <a:latin typeface="Times New Roman" pitchFamily="18" charset="0"/>
                <a:cs typeface="Times New Roman" pitchFamily="18" charset="0"/>
              </a:rPr>
              <a:t> и башкир </a:t>
            </a:r>
            <a:r>
              <a:rPr lang="ru-RU" sz="1600" dirty="0" err="1">
                <a:latin typeface="Times New Roman" pitchFamily="18" charset="0"/>
                <a:cs typeface="Times New Roman" pitchFamily="18" charset="0"/>
              </a:rPr>
              <a:t>Мушугинской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тюбы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Булярской</a:t>
            </a:r>
            <a:r>
              <a:rPr lang="ru-RU" sz="1600" dirty="0">
                <a:latin typeface="Times New Roman" pitchFamily="18" charset="0"/>
                <a:cs typeface="Times New Roman" pitchFamily="18" charset="0"/>
              </a:rPr>
              <a:t> волости (с 1866 </a:t>
            </a:r>
            <a:r>
              <a:rPr lang="ru-RU" sz="1600" dirty="0" err="1">
                <a:latin typeface="Times New Roman" pitchFamily="18" charset="0"/>
                <a:cs typeface="Times New Roman" pitchFamily="18" charset="0"/>
              </a:rPr>
              <a:t>Поисевской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Тептяри</a:t>
            </a:r>
            <a:r>
              <a:rPr lang="ru-RU" sz="1600" dirty="0">
                <a:latin typeface="Times New Roman" pitchFamily="18" charset="0"/>
                <a:cs typeface="Times New Roman" pitchFamily="18" charset="0"/>
              </a:rPr>
              <a:t> пользовались башкирской </a:t>
            </a:r>
            <a:r>
              <a:rPr lang="ru-RU" sz="1600" dirty="0" err="1">
                <a:latin typeface="Times New Roman" pitchFamily="18" charset="0"/>
                <a:cs typeface="Times New Roman" pitchFamily="18" charset="0"/>
              </a:rPr>
              <a:t>землей</a:t>
            </a:r>
            <a:r>
              <a:rPr lang="ru-RU" sz="1600" dirty="0">
                <a:latin typeface="Times New Roman" pitchFamily="18" charset="0"/>
                <a:cs typeface="Times New Roman" pitchFamily="18" charset="0"/>
              </a:rPr>
              <a:t> с 1701. Имевший </a:t>
            </a:r>
            <a:r>
              <a:rPr lang="ru-RU" sz="1600" dirty="0" err="1">
                <a:latin typeface="Times New Roman" pitchFamily="18" charset="0"/>
                <a:cs typeface="Times New Roman" pitchFamily="18" charset="0"/>
              </a:rPr>
              <a:t>тептярско</a:t>
            </a:r>
            <a:r>
              <a:rPr lang="ru-RU" sz="1600" dirty="0">
                <a:latin typeface="Times New Roman" pitchFamily="18" charset="0"/>
                <a:cs typeface="Times New Roman" pitchFamily="18" charset="0"/>
              </a:rPr>
              <a:t> татарские корни крестьянин Шаймиев </a:t>
            </a:r>
            <a:r>
              <a:rPr lang="ru-RU" sz="1600" dirty="0" err="1">
                <a:latin typeface="Times New Roman" pitchFamily="18" charset="0"/>
                <a:cs typeface="Times New Roman" pitchFamily="18" charset="0"/>
              </a:rPr>
              <a:t>Шарип</a:t>
            </a:r>
            <a:r>
              <a:rPr lang="ru-RU" sz="1600" dirty="0">
                <a:latin typeface="Times New Roman" pitchFamily="18" charset="0"/>
                <a:cs typeface="Times New Roman" pitchFamily="18" charset="0"/>
              </a:rPr>
              <a:t>, председатель колхоза, построил свой дом в </a:t>
            </a:r>
            <a:r>
              <a:rPr lang="ru-RU" sz="1600" dirty="0" err="1">
                <a:latin typeface="Times New Roman" pitchFamily="18" charset="0"/>
                <a:cs typeface="Times New Roman" pitchFamily="18" charset="0"/>
              </a:rPr>
              <a:t>Аняково</a:t>
            </a:r>
            <a:r>
              <a:rPr lang="ru-RU" sz="1600" dirty="0">
                <a:latin typeface="Times New Roman" pitchFamily="18" charset="0"/>
                <a:cs typeface="Times New Roman" pitchFamily="18" charset="0"/>
              </a:rPr>
              <a:t> в сер. 20 в. В этом доме семья Шаймиевых проживала с 1956 по 1980. </a:t>
            </a:r>
            <a:r>
              <a:rPr lang="ru-RU" sz="1600" dirty="0" err="1">
                <a:latin typeface="Times New Roman" pitchFamily="18" charset="0"/>
                <a:cs typeface="Times New Roman" pitchFamily="18" charset="0"/>
              </a:rPr>
              <a:t>Анякове</a:t>
            </a:r>
            <a:r>
              <a:rPr lang="ru-RU" sz="1600" dirty="0">
                <a:latin typeface="Times New Roman" pitchFamily="18" charset="0"/>
                <a:cs typeface="Times New Roman" pitchFamily="18" charset="0"/>
              </a:rPr>
              <a:t> прошло детство и юность первого президента Республики Татарстан Минтимера </a:t>
            </a:r>
            <a:r>
              <a:rPr lang="ru-RU" sz="1600" dirty="0" err="1">
                <a:latin typeface="Times New Roman" pitchFamily="18" charset="0"/>
                <a:cs typeface="Times New Roman" pitchFamily="18" charset="0"/>
              </a:rPr>
              <a:t>Шариповича</a:t>
            </a:r>
            <a:r>
              <a:rPr lang="ru-RU" sz="1600" dirty="0">
                <a:latin typeface="Times New Roman" pitchFamily="18" charset="0"/>
                <a:cs typeface="Times New Roman" pitchFamily="18" charset="0"/>
              </a:rPr>
              <a:t> Шаймиева. В доме Шаймиевых открыт филиал краеведческого музея.</a:t>
            </a:r>
          </a:p>
          <a:p>
            <a:pPr algn="just"/>
            <a:r>
              <a:rPr lang="ru-RU" sz="1600" b="1" dirty="0">
                <a:latin typeface="Times New Roman" pitchFamily="18" charset="0"/>
                <a:cs typeface="Times New Roman" pitchFamily="18" charset="0"/>
              </a:rPr>
              <a:t>Соборная мечеть </a:t>
            </a:r>
            <a:r>
              <a:rPr lang="ru-RU" sz="1600" dirty="0" err="1">
                <a:latin typeface="Times New Roman" pitchFamily="18" charset="0"/>
                <a:cs typeface="Times New Roman" pitchFamily="18" charset="0"/>
              </a:rPr>
              <a:t>Поисево</a:t>
            </a:r>
            <a:r>
              <a:rPr lang="ru-RU" sz="1600" dirty="0">
                <a:latin typeface="Times New Roman" pitchFamily="18" charset="0"/>
                <a:cs typeface="Times New Roman" pitchFamily="18" charset="0"/>
              </a:rPr>
              <a:t>, ул. Центральная. В 1909 жители дер. </a:t>
            </a:r>
            <a:r>
              <a:rPr lang="ru-RU" sz="1600" dirty="0" err="1">
                <a:latin typeface="Times New Roman" pitchFamily="18" charset="0"/>
                <a:cs typeface="Times New Roman" pitchFamily="18" charset="0"/>
              </a:rPr>
              <a:t>Поисево</a:t>
            </a:r>
            <a:r>
              <a:rPr lang="ru-RU" sz="1600" dirty="0">
                <a:latin typeface="Times New Roman" pitchFamily="18" charset="0"/>
                <a:cs typeface="Times New Roman" pitchFamily="18" charset="0"/>
              </a:rPr>
              <a:t> (по-татарски </a:t>
            </a:r>
            <a:r>
              <a:rPr lang="ru-RU" sz="1600" dirty="0" err="1">
                <a:latin typeface="Times New Roman" pitchFamily="18" charset="0"/>
                <a:cs typeface="Times New Roman" pitchFamily="18" charset="0"/>
              </a:rPr>
              <a:t>Пучы</a:t>
            </a:r>
            <a:r>
              <a:rPr lang="ru-RU" sz="1600" dirty="0">
                <a:latin typeface="Times New Roman" pitchFamily="18" charset="0"/>
                <a:cs typeface="Times New Roman" pitchFamily="18" charset="0"/>
              </a:rPr>
              <a:t>) на </a:t>
            </a:r>
            <a:r>
              <a:rPr lang="ru-RU" sz="1600" dirty="0" err="1">
                <a:latin typeface="Times New Roman" pitchFamily="18" charset="0"/>
                <a:cs typeface="Times New Roman" pitchFamily="18" charset="0"/>
              </a:rPr>
              <a:t>своем</a:t>
            </a:r>
            <a:r>
              <a:rPr lang="ru-RU" sz="1600" dirty="0">
                <a:latin typeface="Times New Roman" pitchFamily="18" charset="0"/>
                <a:cs typeface="Times New Roman" pitchFamily="18" charset="0"/>
              </a:rPr>
              <a:t> сходе постановили образовать третий по </a:t>
            </a:r>
            <a:r>
              <a:rPr lang="ru-RU" sz="1600" dirty="0" err="1">
                <a:latin typeface="Times New Roman" pitchFamily="18" charset="0"/>
                <a:cs typeface="Times New Roman" pitchFamily="18" charset="0"/>
              </a:rPr>
              <a:t>счету</a:t>
            </a:r>
            <a:r>
              <a:rPr lang="ru-RU" sz="1600" dirty="0">
                <a:latin typeface="Times New Roman" pitchFamily="18" charset="0"/>
                <a:cs typeface="Times New Roman" pitchFamily="18" charset="0"/>
              </a:rPr>
              <a:t> мусульманский приход и построить для него мечеть. </a:t>
            </a:r>
          </a:p>
          <a:p>
            <a:pPr algn="just"/>
            <a:r>
              <a:rPr lang="ru-RU" sz="1600" b="1" dirty="0">
                <a:latin typeface="Times New Roman" pitchFamily="18" charset="0"/>
                <a:cs typeface="Times New Roman" pitchFamily="18" charset="0"/>
              </a:rPr>
              <a:t>Комплекс зданий земской больницы</a:t>
            </a:r>
            <a:r>
              <a:rPr lang="ru-RU" sz="1600" dirty="0">
                <a:latin typeface="Times New Roman" pitchFamily="18" charset="0"/>
                <a:cs typeface="Times New Roman" pitchFamily="18" charset="0"/>
              </a:rPr>
              <a:t>, с. </a:t>
            </a:r>
            <a:r>
              <a:rPr lang="ru-RU" sz="1600" dirty="0" err="1">
                <a:latin typeface="Times New Roman" pitchFamily="18" charset="0"/>
                <a:cs typeface="Times New Roman" pitchFamily="18" charset="0"/>
              </a:rPr>
              <a:t>Поисево</a:t>
            </a:r>
            <a:r>
              <a:rPr lang="ru-RU" sz="1600" dirty="0">
                <a:latin typeface="Times New Roman" pitchFamily="18" charset="0"/>
                <a:cs typeface="Times New Roman" pitchFamily="18" charset="0"/>
              </a:rPr>
              <a:t>, ул. Центральная Два краснокирпичных одноэтажных здания больницы построены на средства уездного земства в 1906. В годы Первой мировой и Великой Отечественной войн в этих зданиях размещался эвакуационный госпиталь. </a:t>
            </a:r>
          </a:p>
        </p:txBody>
      </p:sp>
    </p:spTree>
    <p:extLst>
      <p:ext uri="{BB962C8B-B14F-4D97-AF65-F5344CB8AC3E}">
        <p14:creationId xmlns:p14="http://schemas.microsoft.com/office/powerpoint/2010/main" val="95414881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t-RU" b="1" dirty="0" smtClean="0">
                <a:latin typeface="Times New Roman" pitchFamily="18" charset="0"/>
                <a:cs typeface="Times New Roman" pitchFamily="18" charset="0"/>
              </a:rPr>
              <a:t>ТУРИСТИЧЕСКИЕ МАРШРУТЫ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143509" y="980728"/>
            <a:ext cx="8856983" cy="5016758"/>
          </a:xfrm>
          <a:prstGeom prst="rect">
            <a:avLst/>
          </a:prstGeom>
        </p:spPr>
        <p:txBody>
          <a:bodyPr wrap="square">
            <a:spAutoFit/>
          </a:bodyPr>
          <a:lstStyle/>
          <a:p>
            <a:pPr algn="just"/>
            <a:r>
              <a:rPr lang="ru-RU" sz="1600" b="1" dirty="0">
                <a:latin typeface="Times New Roman" pitchFamily="18" charset="0"/>
                <a:cs typeface="Times New Roman" pitchFamily="18" charset="0"/>
              </a:rPr>
              <a:t>Братская могила партизан, расстрелянных белогвардейцами</a:t>
            </a:r>
            <a:r>
              <a:rPr lang="ru-RU" sz="1600" dirty="0">
                <a:latin typeface="Times New Roman" pitchFamily="18" charset="0"/>
                <a:cs typeface="Times New Roman" pitchFamily="18" charset="0"/>
              </a:rPr>
              <a:t>, 1918 г. 18 августа 1918 красногвардейский отряд А.М. Железняка, перейдя Каму у Пьяного Бора, вытеснил немногочисленные войска подполковника В.О. </a:t>
            </a:r>
            <a:r>
              <a:rPr lang="ru-RU" sz="1600" dirty="0" err="1">
                <a:latin typeface="Times New Roman" pitchFamily="18" charset="0"/>
                <a:cs typeface="Times New Roman" pitchFamily="18" charset="0"/>
              </a:rPr>
              <a:t>Каппеля</a:t>
            </a:r>
            <a:r>
              <a:rPr lang="ru-RU" sz="1600" dirty="0">
                <a:latin typeface="Times New Roman" pitchFamily="18" charset="0"/>
                <a:cs typeface="Times New Roman" pitchFamily="18" charset="0"/>
              </a:rPr>
              <a:t> (Народная армия </a:t>
            </a:r>
            <a:r>
              <a:rPr lang="ru-RU" sz="1600" dirty="0" err="1">
                <a:latin typeface="Times New Roman" pitchFamily="18" charset="0"/>
                <a:cs typeface="Times New Roman" pitchFamily="18" charset="0"/>
              </a:rPr>
              <a:t>Комуча</a:t>
            </a:r>
            <a:r>
              <a:rPr lang="ru-RU" sz="1600" dirty="0">
                <a:latin typeface="Times New Roman" pitchFamily="18" charset="0"/>
                <a:cs typeface="Times New Roman" pitchFamily="18" charset="0"/>
              </a:rPr>
              <a:t>) из Мензелинска. </a:t>
            </a:r>
            <a:r>
              <a:rPr lang="ru-RU" sz="1600" dirty="0" err="1">
                <a:latin typeface="Times New Roman" pitchFamily="18" charset="0"/>
                <a:cs typeface="Times New Roman" pitchFamily="18" charset="0"/>
              </a:rPr>
              <a:t>Тяжелые</a:t>
            </a:r>
            <a:r>
              <a:rPr lang="ru-RU" sz="1600" dirty="0">
                <a:latin typeface="Times New Roman" pitchFamily="18" charset="0"/>
                <a:cs typeface="Times New Roman" pitchFamily="18" charset="0"/>
              </a:rPr>
              <a:t> бои велись у с. </a:t>
            </a:r>
            <a:r>
              <a:rPr lang="ru-RU" sz="1600" dirty="0" err="1">
                <a:latin typeface="Times New Roman" pitchFamily="18" charset="0"/>
                <a:cs typeface="Times New Roman" pitchFamily="18" charset="0"/>
              </a:rPr>
              <a:t>Поисево</a:t>
            </a:r>
            <a:r>
              <a:rPr lang="ru-RU" sz="1600" dirty="0">
                <a:latin typeface="Times New Roman" pitchFamily="18" charset="0"/>
                <a:cs typeface="Times New Roman" pitchFamily="18" charset="0"/>
              </a:rPr>
              <a:t> и </a:t>
            </a:r>
            <a:r>
              <a:rPr lang="ru-RU" sz="1600" dirty="0" err="1">
                <a:latin typeface="Times New Roman" pitchFamily="18" charset="0"/>
                <a:cs typeface="Times New Roman" pitchFamily="18" charset="0"/>
              </a:rPr>
              <a:t>Байсарово</a:t>
            </a:r>
            <a:r>
              <a:rPr lang="ru-RU" sz="1600" dirty="0">
                <a:latin typeface="Times New Roman" pitchFamily="18" charset="0"/>
                <a:cs typeface="Times New Roman" pitchFamily="18" charset="0"/>
              </a:rPr>
              <a:t> (на Оренбургском тракте). В результате белые при поддержке чехословацких легионеров организовали наступление и вновь заняли Мензелинск. В октябре 1918 отряд прибыл в Мысовые </a:t>
            </a:r>
            <a:r>
              <a:rPr lang="ru-RU" sz="1600" dirty="0" err="1">
                <a:latin typeface="Times New Roman" pitchFamily="18" charset="0"/>
                <a:cs typeface="Times New Roman" pitchFamily="18" charset="0"/>
              </a:rPr>
              <a:t>Челны</a:t>
            </a:r>
            <a:r>
              <a:rPr lang="ru-RU" sz="1600" dirty="0">
                <a:latin typeface="Times New Roman" pitchFamily="18" charset="0"/>
                <a:cs typeface="Times New Roman" pitchFamily="18" charset="0"/>
              </a:rPr>
              <a:t>, отряд взял Матвеевку и вновь Мензелинск. 19 октября 1918 партизаны заняли село </a:t>
            </a:r>
            <a:r>
              <a:rPr lang="ru-RU" sz="1600" dirty="0" err="1">
                <a:latin typeface="Times New Roman" pitchFamily="18" charset="0"/>
                <a:cs typeface="Times New Roman" pitchFamily="18" charset="0"/>
              </a:rPr>
              <a:t>Поисево</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Мензелинского</a:t>
            </a:r>
            <a:r>
              <a:rPr lang="ru-RU" sz="1600" dirty="0">
                <a:latin typeface="Times New Roman" pitchFamily="18" charset="0"/>
                <a:cs typeface="Times New Roman" pitchFamily="18" charset="0"/>
              </a:rPr>
              <a:t> уезда, где в дальнейшем сосредоточили свои основные силы. Вероятно, братская могила в </a:t>
            </a:r>
            <a:r>
              <a:rPr lang="ru-RU" sz="1600" dirty="0" err="1">
                <a:latin typeface="Times New Roman" pitchFamily="18" charset="0"/>
                <a:cs typeface="Times New Roman" pitchFamily="18" charset="0"/>
              </a:rPr>
              <a:t>Поисеве</a:t>
            </a:r>
            <a:r>
              <a:rPr lang="ru-RU" sz="1600" dirty="0">
                <a:latin typeface="Times New Roman" pitchFamily="18" charset="0"/>
                <a:cs typeface="Times New Roman" pitchFamily="18" charset="0"/>
              </a:rPr>
              <a:t> образовалась в кон. 1918, когда хоронили воинов, погибших на разных участках боевых действий Партизанской Красной Армии. Памятник истории. </a:t>
            </a:r>
          </a:p>
          <a:p>
            <a:pPr algn="just"/>
            <a:r>
              <a:rPr lang="ru-RU" sz="1600" b="1" dirty="0">
                <a:latin typeface="Times New Roman" pitchFamily="18" charset="0"/>
                <a:cs typeface="Times New Roman" pitchFamily="18" charset="0"/>
              </a:rPr>
              <a:t>Старое </a:t>
            </a:r>
            <a:r>
              <a:rPr lang="ru-RU" sz="1600" b="1" dirty="0" err="1">
                <a:latin typeface="Times New Roman" pitchFamily="18" charset="0"/>
                <a:cs typeface="Times New Roman" pitchFamily="18" charset="0"/>
              </a:rPr>
              <a:t>Байсарово</a:t>
            </a:r>
            <a:r>
              <a:rPr lang="ru-RU" sz="1600" b="1" dirty="0">
                <a:latin typeface="Times New Roman" pitchFamily="18" charset="0"/>
                <a:cs typeface="Times New Roman" pitchFamily="18" charset="0"/>
              </a:rPr>
              <a:t>, Комплекс зданий земской больницы, госпиталя</a:t>
            </a:r>
            <a:r>
              <a:rPr lang="ru-RU" sz="1600" dirty="0">
                <a:latin typeface="Times New Roman" pitchFamily="18" charset="0"/>
                <a:cs typeface="Times New Roman" pitchFamily="18" charset="0"/>
              </a:rPr>
              <a:t>, 1914–1926 гг. Главные корпуса больницы строились в 1905–1914, строительство всего комплекса завершилось в 1926. В годы Великой Отечественной войны здесь располагался эвакуационный госпиталь. </a:t>
            </a:r>
          </a:p>
          <a:p>
            <a:pPr algn="just"/>
            <a:r>
              <a:rPr lang="ru-RU" sz="1600" b="1" dirty="0" err="1">
                <a:latin typeface="Times New Roman" pitchFamily="18" charset="0"/>
                <a:cs typeface="Times New Roman" pitchFamily="18" charset="0"/>
              </a:rPr>
              <a:t>Такталачук</a:t>
            </a:r>
            <a:r>
              <a:rPr lang="ru-RU" sz="1600" b="1" dirty="0">
                <a:latin typeface="Times New Roman" pitchFamily="18" charset="0"/>
                <a:cs typeface="Times New Roman" pitchFamily="18" charset="0"/>
              </a:rPr>
              <a:t>, здание земской больницы </a:t>
            </a:r>
            <a:r>
              <a:rPr lang="ru-RU" sz="1600" dirty="0">
                <a:latin typeface="Times New Roman" pitchFamily="18" charset="0"/>
                <a:cs typeface="Times New Roman" pitchFamily="18" charset="0"/>
              </a:rPr>
              <a:t>1914 г. Здание земской больницы построено в 1914 за пределами дер. </a:t>
            </a:r>
            <a:r>
              <a:rPr lang="ru-RU" sz="1600" dirty="0" err="1">
                <a:latin typeface="Times New Roman" pitchFamily="18" charset="0"/>
                <a:cs typeface="Times New Roman" pitchFamily="18" charset="0"/>
              </a:rPr>
              <a:t>Такталачук</a:t>
            </a:r>
            <a:r>
              <a:rPr lang="ru-RU" sz="1600" dirty="0">
                <a:latin typeface="Times New Roman" pitchFamily="18" charset="0"/>
                <a:cs typeface="Times New Roman" pitchFamily="18" charset="0"/>
              </a:rPr>
              <a:t>, близ соседней дер. </a:t>
            </a:r>
            <a:r>
              <a:rPr lang="ru-RU" sz="1600" dirty="0" err="1">
                <a:latin typeface="Times New Roman" pitchFamily="18" charset="0"/>
                <a:cs typeface="Times New Roman" pitchFamily="18" charset="0"/>
              </a:rPr>
              <a:t>Азметьево</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Такталачук</a:t>
            </a:r>
            <a:r>
              <a:rPr lang="ru-RU" sz="1600" dirty="0">
                <a:latin typeface="Times New Roman" pitchFamily="18" charset="0"/>
                <a:cs typeface="Times New Roman" pitchFamily="18" charset="0"/>
              </a:rPr>
              <a:t>, на территории участковой больницы могила С.И. </a:t>
            </a:r>
            <a:r>
              <a:rPr lang="ru-RU" sz="1600" dirty="0" err="1">
                <a:latin typeface="Times New Roman" pitchFamily="18" charset="0"/>
                <a:cs typeface="Times New Roman" pitchFamily="18" charset="0"/>
              </a:rPr>
              <a:t>Файзуллина</a:t>
            </a:r>
            <a:r>
              <a:rPr lang="ru-RU" sz="1600" dirty="0">
                <a:latin typeface="Times New Roman" pitchFamily="18" charset="0"/>
                <a:cs typeface="Times New Roman" pitchFamily="18" charset="0"/>
              </a:rPr>
              <a:t> — учителя, погибшего во время «вилочного восстания». Он в числе представителей советской власти, сельских активистов, красноармейцев был схвачен и убит взбунтовавшимися крестьянами волости. </a:t>
            </a:r>
          </a:p>
          <a:p>
            <a:pPr algn="just"/>
            <a:r>
              <a:rPr lang="ru-RU" sz="1600" b="1" dirty="0" err="1" smtClean="0">
                <a:latin typeface="Times New Roman" pitchFamily="18" charset="0"/>
                <a:cs typeface="Times New Roman" pitchFamily="18" charset="0"/>
              </a:rPr>
              <a:t>Чуракаево</a:t>
            </a:r>
            <a:r>
              <a:rPr lang="ru-RU" sz="1600" b="1" dirty="0" smtClean="0">
                <a:latin typeface="Times New Roman" pitchFamily="18" charset="0"/>
                <a:cs typeface="Times New Roman" pitchFamily="18" charset="0"/>
              </a:rPr>
              <a:t>, здание торговой лавки</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По сведениям местных жителей, каменная лавка с вытянутым внутрь двора кирпичным помещением принадлежала в старину местному богачу </a:t>
            </a:r>
            <a:r>
              <a:rPr lang="ru-RU" sz="1600" dirty="0" err="1">
                <a:latin typeface="Times New Roman" pitchFamily="18" charset="0"/>
                <a:cs typeface="Times New Roman" pitchFamily="18" charset="0"/>
              </a:rPr>
              <a:t>Фаттах</a:t>
            </a:r>
            <a:r>
              <a:rPr lang="ru-RU" sz="1600" dirty="0">
                <a:latin typeface="Times New Roman" pitchFamily="18" charset="0"/>
                <a:cs typeface="Times New Roman" pitchFamily="18" charset="0"/>
              </a:rPr>
              <a:t> баю. </a:t>
            </a:r>
          </a:p>
        </p:txBody>
      </p:sp>
    </p:spTree>
    <p:extLst>
      <p:ext uri="{BB962C8B-B14F-4D97-AF65-F5344CB8AC3E}">
        <p14:creationId xmlns:p14="http://schemas.microsoft.com/office/powerpoint/2010/main" val="234341313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t-RU" b="1" dirty="0" smtClean="0">
                <a:latin typeface="Times New Roman" pitchFamily="18" charset="0"/>
                <a:cs typeface="Times New Roman" pitchFamily="18" charset="0"/>
              </a:rPr>
              <a:t>ТУРИСТИЧЕСКИЕ МАРШРУТЫ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139710" y="878080"/>
            <a:ext cx="8856983" cy="6186309"/>
          </a:xfrm>
          <a:prstGeom prst="rect">
            <a:avLst/>
          </a:prstGeom>
        </p:spPr>
        <p:txBody>
          <a:bodyPr wrap="square">
            <a:spAutoFit/>
          </a:bodyPr>
          <a:lstStyle/>
          <a:p>
            <a:pPr algn="just"/>
            <a:r>
              <a:rPr lang="ru-RU" sz="1600" dirty="0">
                <a:latin typeface="Times New Roman" pitchFamily="18" charset="0"/>
                <a:cs typeface="Times New Roman" pitchFamily="18" charset="0"/>
              </a:rPr>
              <a:t>Рядом с селом </a:t>
            </a:r>
            <a:r>
              <a:rPr lang="ru-RU" sz="1600" dirty="0" err="1">
                <a:latin typeface="Times New Roman" pitchFamily="18" charset="0"/>
                <a:cs typeface="Times New Roman" pitchFamily="18" charset="0"/>
              </a:rPr>
              <a:t>Такталачук</a:t>
            </a:r>
            <a:r>
              <a:rPr lang="ru-RU" sz="1600" dirty="0">
                <a:latin typeface="Times New Roman" pitchFamily="18" charset="0"/>
                <a:cs typeface="Times New Roman" pitchFamily="18" charset="0"/>
              </a:rPr>
              <a:t> археологами было выявлено сразу несколько крупных памятников: </a:t>
            </a:r>
          </a:p>
          <a:p>
            <a:pPr algn="just"/>
            <a:r>
              <a:rPr lang="ru-RU" sz="1600" dirty="0" smtClean="0">
                <a:latin typeface="Times New Roman" pitchFamily="18" charset="0"/>
                <a:cs typeface="Times New Roman" pitchFamily="18" charset="0"/>
              </a:rPr>
              <a:t>•</a:t>
            </a:r>
            <a:r>
              <a:rPr lang="ru-RU" sz="1600" b="1" dirty="0" err="1" smtClean="0">
                <a:latin typeface="Times New Roman" pitchFamily="18" charset="0"/>
                <a:cs typeface="Times New Roman" pitchFamily="18" charset="0"/>
              </a:rPr>
              <a:t>Такталачукское</a:t>
            </a:r>
            <a:r>
              <a:rPr lang="ru-RU" sz="1600" b="1" dirty="0" smtClean="0">
                <a:latin typeface="Times New Roman" pitchFamily="18" charset="0"/>
                <a:cs typeface="Times New Roman" pitchFamily="18" charset="0"/>
              </a:rPr>
              <a:t> </a:t>
            </a:r>
            <a:r>
              <a:rPr lang="ru-RU" sz="1600" b="1" dirty="0">
                <a:latin typeface="Times New Roman" pitchFamily="18" charset="0"/>
                <a:cs typeface="Times New Roman" pitchFamily="18" charset="0"/>
              </a:rPr>
              <a:t>городище </a:t>
            </a:r>
            <a:r>
              <a:rPr lang="ru-RU" sz="1600" dirty="0">
                <a:latin typeface="Times New Roman" pitchFamily="18" charset="0"/>
                <a:cs typeface="Times New Roman" pitchFamily="18" charset="0"/>
              </a:rPr>
              <a:t>(городище со всех сторон было окружено валом и рвом шириной около 8 метров, культурный слой полметра, остатки керамики </a:t>
            </a:r>
            <a:r>
              <a:rPr lang="ru-RU" sz="1600" dirty="0" err="1">
                <a:latin typeface="Times New Roman" pitchFamily="18" charset="0"/>
                <a:cs typeface="Times New Roman" pitchFamily="18" charset="0"/>
              </a:rPr>
              <a:t>пьяноборской</a:t>
            </a:r>
            <a:r>
              <a:rPr lang="ru-RU" sz="1600" dirty="0">
                <a:latin typeface="Times New Roman" pitchFamily="18" charset="0"/>
                <a:cs typeface="Times New Roman" pitchFamily="18" charset="0"/>
              </a:rPr>
              <a:t> культуры — с III века до н.э. до II века н.э.)</a:t>
            </a:r>
          </a:p>
          <a:p>
            <a:pPr algn="just"/>
            <a:r>
              <a:rPr lang="ru-RU" sz="1600" dirty="0" smtClean="0">
                <a:latin typeface="Times New Roman" pitchFamily="18" charset="0"/>
                <a:cs typeface="Times New Roman" pitchFamily="18" charset="0"/>
              </a:rPr>
              <a:t>•</a:t>
            </a:r>
            <a:r>
              <a:rPr lang="ru-RU" sz="1600" b="1" dirty="0" err="1" smtClean="0">
                <a:latin typeface="Times New Roman" pitchFamily="18" charset="0"/>
                <a:cs typeface="Times New Roman" pitchFamily="18" charset="0"/>
              </a:rPr>
              <a:t>Такталачукское</a:t>
            </a:r>
            <a:r>
              <a:rPr lang="ru-RU" sz="1600" b="1" dirty="0" smtClean="0">
                <a:latin typeface="Times New Roman" pitchFamily="18" charset="0"/>
                <a:cs typeface="Times New Roman" pitchFamily="18" charset="0"/>
              </a:rPr>
              <a:t> </a:t>
            </a:r>
            <a:r>
              <a:rPr lang="ru-RU" sz="1600" b="1" dirty="0">
                <a:latin typeface="Times New Roman" pitchFamily="18" charset="0"/>
                <a:cs typeface="Times New Roman" pitchFamily="18" charset="0"/>
              </a:rPr>
              <a:t>поселение и могильник </a:t>
            </a:r>
            <a:r>
              <a:rPr lang="ru-RU" sz="1600" dirty="0">
                <a:latin typeface="Times New Roman" pitchFamily="18" charset="0"/>
                <a:cs typeface="Times New Roman" pitchFamily="18" charset="0"/>
              </a:rPr>
              <a:t>(было выявлено более 350 погребений различных эпох) </a:t>
            </a:r>
          </a:p>
          <a:p>
            <a:pPr algn="just"/>
            <a:r>
              <a:rPr lang="ru-RU" sz="1600" dirty="0" smtClean="0">
                <a:latin typeface="Times New Roman" pitchFamily="18" charset="0"/>
                <a:cs typeface="Times New Roman" pitchFamily="18" charset="0"/>
              </a:rPr>
              <a:t>•</a:t>
            </a:r>
            <a:r>
              <a:rPr lang="ru-RU" sz="1600" b="1" dirty="0" err="1" smtClean="0">
                <a:latin typeface="Times New Roman" pitchFamily="18" charset="0"/>
                <a:cs typeface="Times New Roman" pitchFamily="18" charset="0"/>
              </a:rPr>
              <a:t>Такталачукский</a:t>
            </a:r>
            <a:r>
              <a:rPr lang="ru-RU" sz="1600" b="1" dirty="0" smtClean="0">
                <a:latin typeface="Times New Roman" pitchFamily="18" charset="0"/>
                <a:cs typeface="Times New Roman" pitchFamily="18" charset="0"/>
              </a:rPr>
              <a:t> </a:t>
            </a:r>
            <a:r>
              <a:rPr lang="ru-RU" sz="1600" b="1" dirty="0">
                <a:latin typeface="Times New Roman" pitchFamily="18" charset="0"/>
                <a:cs typeface="Times New Roman" pitchFamily="18" charset="0"/>
              </a:rPr>
              <a:t>могильник </a:t>
            </a:r>
            <a:r>
              <a:rPr lang="ru-RU" sz="1600" b="1" dirty="0" err="1">
                <a:latin typeface="Times New Roman" pitchFamily="18" charset="0"/>
                <a:cs typeface="Times New Roman" pitchFamily="18" charset="0"/>
              </a:rPr>
              <a:t>Чияликской</a:t>
            </a:r>
            <a:r>
              <a:rPr lang="ru-RU" sz="1600" b="1" dirty="0">
                <a:latin typeface="Times New Roman" pitchFamily="18" charset="0"/>
                <a:cs typeface="Times New Roman" pitchFamily="18" charset="0"/>
              </a:rPr>
              <a:t> культуры </a:t>
            </a:r>
            <a:r>
              <a:rPr lang="ru-RU" sz="1600" dirty="0">
                <a:latin typeface="Times New Roman" pitchFamily="18" charset="0"/>
                <a:cs typeface="Times New Roman" pitchFamily="18" charset="0"/>
              </a:rPr>
              <a:t>(мусульманские погребения с заметными языческими реликтами, многие из захоронений сопровождались круглодонными сосудами, украшениями, погребальными масками, монетами ханов Золотой Орды Узбека и </a:t>
            </a:r>
            <a:r>
              <a:rPr lang="ru-RU" sz="1600" dirty="0" err="1">
                <a:latin typeface="Times New Roman" pitchFamily="18" charset="0"/>
                <a:cs typeface="Times New Roman" pitchFamily="18" charset="0"/>
              </a:rPr>
              <a:t>Джанибека</a:t>
            </a:r>
            <a:r>
              <a:rPr lang="ru-RU" sz="1600" dirty="0">
                <a:latin typeface="Times New Roman" pitchFamily="18" charset="0"/>
                <a:cs typeface="Times New Roman" pitchFamily="18" charset="0"/>
              </a:rPr>
              <a:t>) и др.</a:t>
            </a:r>
          </a:p>
          <a:p>
            <a:pPr algn="just"/>
            <a:r>
              <a:rPr lang="ru-RU" sz="1600" dirty="0">
                <a:latin typeface="Times New Roman" pitchFamily="18" charset="0"/>
                <a:cs typeface="Times New Roman" pitchFamily="18" charset="0"/>
              </a:rPr>
              <a:t>На Ханской горе насчитывается 50 курганов. Легенда о строптивом хане, который не желая подчиниться Москве, был разбит, а погибших воинов и его самого похоронили у подножия горы. На вершине плато – </a:t>
            </a:r>
            <a:r>
              <a:rPr lang="ru-RU" sz="1600" dirty="0" err="1">
                <a:latin typeface="Times New Roman" pitchFamily="18" charset="0"/>
                <a:cs typeface="Times New Roman" pitchFamily="18" charset="0"/>
              </a:rPr>
              <a:t>Бурсык</a:t>
            </a:r>
            <a:r>
              <a:rPr lang="ru-RU" sz="1600" dirty="0">
                <a:latin typeface="Times New Roman" pitchFamily="18" charset="0"/>
                <a:cs typeface="Times New Roman" pitchFamily="18" charset="0"/>
              </a:rPr>
              <a:t> аланы (Барсучья поляна), рядом река Сунь.</a:t>
            </a:r>
          </a:p>
          <a:p>
            <a:pPr algn="just"/>
            <a:r>
              <a:rPr lang="ru-RU" sz="1600" b="1" dirty="0">
                <a:latin typeface="Times New Roman" pitchFamily="18" charset="0"/>
                <a:cs typeface="Times New Roman" pitchFamily="18" charset="0"/>
              </a:rPr>
              <a:t>Ханское кладбище </a:t>
            </a:r>
            <a:r>
              <a:rPr lang="ru-RU" sz="1600" dirty="0">
                <a:latin typeface="Times New Roman" pitchFamily="18" charset="0"/>
                <a:cs typeface="Times New Roman" pitchFamily="18" charset="0"/>
              </a:rPr>
              <a:t>- археологический памятник Актанышского района. Актанышский район РТ богат своей древней историей. По количеству памятников археологии район попадает в </a:t>
            </a:r>
            <a:r>
              <a:rPr lang="ru-RU" sz="1600" dirty="0" err="1">
                <a:latin typeface="Times New Roman" pitchFamily="18" charset="0"/>
                <a:cs typeface="Times New Roman" pitchFamily="18" charset="0"/>
              </a:rPr>
              <a:t>пятерку</a:t>
            </a:r>
            <a:r>
              <a:rPr lang="ru-RU" sz="1600" dirty="0">
                <a:latin typeface="Times New Roman" pitchFamily="18" charset="0"/>
                <a:cs typeface="Times New Roman" pitchFamily="18" charset="0"/>
              </a:rPr>
              <a:t> самых интересных по республике Татарстан</a:t>
            </a:r>
            <a:r>
              <a:rPr lang="ru-RU" sz="1600" dirty="0" smtClean="0">
                <a:latin typeface="Times New Roman" pitchFamily="18" charset="0"/>
                <a:cs typeface="Times New Roman" pitchFamily="18" charset="0"/>
              </a:rPr>
              <a:t>.</a:t>
            </a:r>
          </a:p>
          <a:p>
            <a:pPr algn="ctr"/>
            <a:r>
              <a:rPr lang="ru-RU" sz="1600" b="1" dirty="0">
                <a:latin typeface="Times New Roman" pitchFamily="18" charset="0"/>
                <a:cs typeface="Times New Roman" pitchFamily="18" charset="0"/>
              </a:rPr>
              <a:t>Археологические комплексы: </a:t>
            </a:r>
          </a:p>
          <a:p>
            <a:pPr algn="just"/>
            <a:r>
              <a:rPr lang="ru-RU" sz="1600" dirty="0" smtClean="0">
                <a:latin typeface="Times New Roman" pitchFamily="18" charset="0"/>
                <a:cs typeface="Times New Roman" pitchFamily="18" charset="0"/>
              </a:rPr>
              <a:t>•</a:t>
            </a:r>
            <a:r>
              <a:rPr lang="ru-RU" sz="1600" dirty="0" err="1" smtClean="0">
                <a:latin typeface="Times New Roman" pitchFamily="18" charset="0"/>
                <a:cs typeface="Times New Roman" pitchFamily="18" charset="0"/>
              </a:rPr>
              <a:t>Минняровский</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археологический комплекс VIII-II тыс. до н.э., VI-XIII вв. н.э. 0,8 км восточнее д. </a:t>
            </a:r>
            <a:r>
              <a:rPr lang="ru-RU" sz="1600" dirty="0" err="1">
                <a:latin typeface="Times New Roman" pitchFamily="18" charset="0"/>
                <a:cs typeface="Times New Roman" pitchFamily="18" charset="0"/>
              </a:rPr>
              <a:t>Миннярово</a:t>
            </a:r>
            <a:r>
              <a:rPr lang="ru-RU" sz="1600" dirty="0">
                <a:latin typeface="Times New Roman" pitchFamily="18" charset="0"/>
                <a:cs typeface="Times New Roman" pitchFamily="18" charset="0"/>
              </a:rPr>
              <a:t>;</a:t>
            </a:r>
          </a:p>
          <a:p>
            <a:pPr algn="just"/>
            <a:r>
              <a:rPr lang="ru-RU" sz="1600" dirty="0" smtClean="0">
                <a:latin typeface="Times New Roman" pitchFamily="18" charset="0"/>
                <a:cs typeface="Times New Roman" pitchFamily="18" charset="0"/>
              </a:rPr>
              <a:t>•</a:t>
            </a:r>
            <a:r>
              <a:rPr lang="ru-RU" sz="1600" dirty="0" err="1" smtClean="0">
                <a:latin typeface="Times New Roman" pitchFamily="18" charset="0"/>
                <a:cs typeface="Times New Roman" pitchFamily="18" charset="0"/>
              </a:rPr>
              <a:t>Минняровское</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поселение II, II тыс. до н.э. VI -IX в. н.э.; XI-XII вв. н.э. южная окраина д. </a:t>
            </a:r>
            <a:r>
              <a:rPr lang="ru-RU" sz="1600" dirty="0" err="1">
                <a:latin typeface="Times New Roman" pitchFamily="18" charset="0"/>
                <a:cs typeface="Times New Roman" pitchFamily="18" charset="0"/>
              </a:rPr>
              <a:t>Миннярово</a:t>
            </a:r>
            <a:r>
              <a:rPr lang="ru-RU" sz="1600" dirty="0">
                <a:latin typeface="Times New Roman" pitchFamily="18" charset="0"/>
                <a:cs typeface="Times New Roman" pitchFamily="18" charset="0"/>
              </a:rPr>
              <a:t>;</a:t>
            </a:r>
          </a:p>
          <a:p>
            <a:pPr algn="just"/>
            <a:r>
              <a:rPr lang="ru-RU" sz="1600" dirty="0" smtClean="0">
                <a:latin typeface="Times New Roman" pitchFamily="18" charset="0"/>
                <a:cs typeface="Times New Roman" pitchFamily="18" charset="0"/>
              </a:rPr>
              <a:t>•</a:t>
            </a:r>
            <a:r>
              <a:rPr lang="ru-RU" sz="1600" dirty="0" err="1" smtClean="0">
                <a:latin typeface="Times New Roman" pitchFamily="18" charset="0"/>
                <a:cs typeface="Times New Roman" pitchFamily="18" charset="0"/>
              </a:rPr>
              <a:t>Чишминский</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могильник I, VI-IX вв. н.э. юго-восточная окраина с. </a:t>
            </a:r>
            <a:r>
              <a:rPr lang="ru-RU" sz="1600" dirty="0" err="1">
                <a:latin typeface="Times New Roman" pitchFamily="18" charset="0"/>
                <a:cs typeface="Times New Roman" pitchFamily="18" charset="0"/>
              </a:rPr>
              <a:t>Чишма</a:t>
            </a:r>
            <a:r>
              <a:rPr lang="ru-RU" sz="1600" dirty="0">
                <a:latin typeface="Times New Roman" pitchFamily="18" charset="0"/>
                <a:cs typeface="Times New Roman" pitchFamily="18" charset="0"/>
              </a:rPr>
              <a:t>;</a:t>
            </a:r>
          </a:p>
          <a:p>
            <a:pPr algn="just"/>
            <a:r>
              <a:rPr lang="ru-RU" sz="1600" dirty="0" smtClean="0">
                <a:latin typeface="Times New Roman" pitchFamily="18" charset="0"/>
                <a:cs typeface="Times New Roman" pitchFamily="18" charset="0"/>
              </a:rPr>
              <a:t>•</a:t>
            </a:r>
            <a:r>
              <a:rPr lang="ru-RU" sz="1600" dirty="0" err="1" smtClean="0">
                <a:latin typeface="Times New Roman" pitchFamily="18" charset="0"/>
                <a:cs typeface="Times New Roman" pitchFamily="18" charset="0"/>
              </a:rPr>
              <a:t>Чишминский</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курган I, II тыс. до н.э.; IX-Х вв. н.э. 0,3 км северо-западнее с. </a:t>
            </a:r>
            <a:r>
              <a:rPr lang="ru-RU" sz="1600" dirty="0" err="1">
                <a:latin typeface="Times New Roman" pitchFamily="18" charset="0"/>
                <a:cs typeface="Times New Roman" pitchFamily="18" charset="0"/>
              </a:rPr>
              <a:t>Чишма</a:t>
            </a:r>
            <a:r>
              <a:rPr lang="ru-RU" sz="1600" dirty="0">
                <a:latin typeface="Times New Roman" pitchFamily="18" charset="0"/>
                <a:cs typeface="Times New Roman" pitchFamily="18" charset="0"/>
              </a:rPr>
              <a:t>;</a:t>
            </a:r>
          </a:p>
          <a:p>
            <a:pPr algn="just"/>
            <a:r>
              <a:rPr lang="ru-RU" sz="1600" dirty="0" smtClean="0">
                <a:latin typeface="Times New Roman" pitchFamily="18" charset="0"/>
                <a:cs typeface="Times New Roman" pitchFamily="18" charset="0"/>
              </a:rPr>
              <a:t>•Аккузовская </a:t>
            </a:r>
            <a:r>
              <a:rPr lang="ru-RU" sz="1600" dirty="0">
                <a:latin typeface="Times New Roman" pitchFamily="18" charset="0"/>
                <a:cs typeface="Times New Roman" pitchFamily="18" charset="0"/>
              </a:rPr>
              <a:t>стоянка, II тыс. до н.э. 0,8 км юго-западнее с. </a:t>
            </a:r>
            <a:r>
              <a:rPr lang="ru-RU" sz="1600" dirty="0" err="1">
                <a:latin typeface="Times New Roman" pitchFamily="18" charset="0"/>
                <a:cs typeface="Times New Roman" pitchFamily="18" charset="0"/>
              </a:rPr>
              <a:t>Чишма</a:t>
            </a:r>
            <a:r>
              <a:rPr lang="ru-RU" sz="1600" dirty="0">
                <a:latin typeface="Times New Roman" pitchFamily="18" charset="0"/>
                <a:cs typeface="Times New Roman" pitchFamily="18" charset="0"/>
              </a:rPr>
              <a:t>;</a:t>
            </a:r>
          </a:p>
          <a:p>
            <a:pPr algn="just"/>
            <a:r>
              <a:rPr lang="ru-RU" sz="1600" dirty="0" smtClean="0">
                <a:latin typeface="Times New Roman" pitchFamily="18" charset="0"/>
                <a:cs typeface="Times New Roman" pitchFamily="18" charset="0"/>
              </a:rPr>
              <a:t>•</a:t>
            </a:r>
            <a:r>
              <a:rPr lang="ru-RU" sz="1600" dirty="0" err="1" smtClean="0">
                <a:latin typeface="Times New Roman" pitchFamily="18" charset="0"/>
                <a:cs typeface="Times New Roman" pitchFamily="18" charset="0"/>
              </a:rPr>
              <a:t>Минняровское</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городище, III в. до н.э. - III в. н.э. 1 км восточнее д. </a:t>
            </a:r>
            <a:r>
              <a:rPr lang="ru-RU" sz="1600" dirty="0" err="1">
                <a:latin typeface="Times New Roman" pitchFamily="18" charset="0"/>
                <a:cs typeface="Times New Roman" pitchFamily="18" charset="0"/>
              </a:rPr>
              <a:t>Миннярово</a:t>
            </a:r>
            <a:r>
              <a:rPr lang="ru-RU" sz="1600" dirty="0">
                <a:latin typeface="Times New Roman" pitchFamily="18" charset="0"/>
                <a:cs typeface="Times New Roman" pitchFamily="18" charset="0"/>
              </a:rPr>
              <a:t>.</a:t>
            </a:r>
          </a:p>
          <a:p>
            <a:pPr algn="just"/>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240746057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t-RU" b="1" dirty="0" smtClean="0">
                <a:latin typeface="Times New Roman" pitchFamily="18" charset="0"/>
                <a:cs typeface="Times New Roman" pitchFamily="18" charset="0"/>
              </a:rPr>
              <a:t>ТУРИСТИЧЕСКИЕ МАРШРУТЫ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139710" y="878080"/>
            <a:ext cx="8856983" cy="6217087"/>
          </a:xfrm>
          <a:prstGeom prst="rect">
            <a:avLst/>
          </a:prstGeom>
        </p:spPr>
        <p:txBody>
          <a:bodyPr wrap="square">
            <a:spAutoFit/>
          </a:bodyPr>
          <a:lstStyle/>
          <a:p>
            <a:pPr algn="just"/>
            <a:r>
              <a:rPr lang="ru-RU" dirty="0">
                <a:latin typeface="Times New Roman" pitchFamily="18" charset="0"/>
                <a:cs typeface="Times New Roman" pitchFamily="18" charset="0"/>
              </a:rPr>
              <a:t>Деревня </a:t>
            </a:r>
            <a:r>
              <a:rPr lang="ru-RU" dirty="0" err="1">
                <a:latin typeface="Times New Roman" pitchFamily="18" charset="0"/>
                <a:cs typeface="Times New Roman" pitchFamily="18" charset="0"/>
              </a:rPr>
              <a:t>Миннярово</a:t>
            </a:r>
            <a:r>
              <a:rPr lang="ru-RU" dirty="0">
                <a:latin typeface="Times New Roman" pitchFamily="18" charset="0"/>
                <a:cs typeface="Times New Roman" pitchFamily="18" charset="0"/>
              </a:rPr>
              <a:t>: Основана деревня в XVII веке. Здесь находится так называемый </a:t>
            </a:r>
            <a:r>
              <a:rPr lang="ru-RU" dirty="0" err="1">
                <a:latin typeface="Times New Roman" pitchFamily="18" charset="0"/>
                <a:cs typeface="Times New Roman" pitchFamily="18" charset="0"/>
              </a:rPr>
              <a:t>Минняровский</a:t>
            </a:r>
            <a:r>
              <a:rPr lang="ru-RU" dirty="0">
                <a:latin typeface="Times New Roman" pitchFamily="18" charset="0"/>
                <a:cs typeface="Times New Roman" pitchFamily="18" charset="0"/>
              </a:rPr>
              <a:t> археологический комплекс. Это место называют Хан-</a:t>
            </a:r>
            <a:r>
              <a:rPr lang="ru-RU" dirty="0" err="1">
                <a:latin typeface="Times New Roman" pitchFamily="18" charset="0"/>
                <a:cs typeface="Times New Roman" pitchFamily="18" charset="0"/>
              </a:rPr>
              <a:t>зираты</a:t>
            </a:r>
            <a:r>
              <a:rPr lang="ru-RU" dirty="0">
                <a:latin typeface="Times New Roman" pitchFamily="18" charset="0"/>
                <a:cs typeface="Times New Roman" pitchFamily="18" charset="0"/>
              </a:rPr>
              <a:t> (Кладбище, Могила хана), оно располагается у подножия Хан - тау (Гора хана).</a:t>
            </a:r>
          </a:p>
          <a:p>
            <a:pPr algn="just"/>
            <a:r>
              <a:rPr lang="ru-RU" dirty="0">
                <a:latin typeface="Times New Roman" pitchFamily="18" charset="0"/>
                <a:cs typeface="Times New Roman" pitchFamily="18" charset="0"/>
              </a:rPr>
              <a:t>В1990 г. Когда проводилась археологическая разведка, было найдено захоронения с набором вещей (наконечники копий и стрел из кремня, кости, украшения женских и мужских одежд из меди, бронзы, серебра).</a:t>
            </a:r>
          </a:p>
          <a:p>
            <a:pPr algn="ctr"/>
            <a:r>
              <a:rPr lang="ru-RU" sz="2000" b="1" dirty="0">
                <a:latin typeface="Times New Roman" pitchFamily="18" charset="0"/>
                <a:cs typeface="Times New Roman" pitchFamily="18" charset="0"/>
              </a:rPr>
              <a:t>Городские памятники</a:t>
            </a:r>
          </a:p>
          <a:p>
            <a:pPr algn="just"/>
            <a:r>
              <a:rPr lang="ru-RU" dirty="0" smtClean="0">
                <a:latin typeface="Times New Roman" pitchFamily="18" charset="0"/>
                <a:cs typeface="Times New Roman" pitchFamily="18" charset="0"/>
              </a:rPr>
              <a:t>•Памятник </a:t>
            </a:r>
            <a:r>
              <a:rPr lang="ru-RU" dirty="0">
                <a:latin typeface="Times New Roman" pitchFamily="18" charset="0"/>
                <a:cs typeface="Times New Roman" pitchFamily="18" charset="0"/>
              </a:rPr>
              <a:t>Ленину и парк им. Ленина: адрес с. Актаныш;</a:t>
            </a:r>
          </a:p>
          <a:p>
            <a:pPr algn="just"/>
            <a:r>
              <a:rPr lang="ru-RU" dirty="0" smtClean="0">
                <a:latin typeface="Times New Roman" pitchFamily="18" charset="0"/>
                <a:cs typeface="Times New Roman" pitchFamily="18" charset="0"/>
              </a:rPr>
              <a:t>•Мемориал </a:t>
            </a:r>
            <a:r>
              <a:rPr lang="ru-RU" dirty="0">
                <a:latin typeface="Times New Roman" pitchFamily="18" charset="0"/>
                <a:cs typeface="Times New Roman" pitchFamily="18" charset="0"/>
              </a:rPr>
              <a:t>павшим в Великой Отечественной войне (1941-1945), с. </a:t>
            </a:r>
            <a:r>
              <a:rPr lang="ru-RU" dirty="0" err="1">
                <a:latin typeface="Times New Roman" pitchFamily="18" charset="0"/>
                <a:cs typeface="Times New Roman" pitchFamily="18" charset="0"/>
              </a:rPr>
              <a:t>Поисево</a:t>
            </a:r>
            <a:r>
              <a:rPr lang="ru-RU" dirty="0">
                <a:latin typeface="Times New Roman" pitchFamily="18" charset="0"/>
                <a:cs typeface="Times New Roman" pitchFamily="18" charset="0"/>
              </a:rPr>
              <a:t>.</a:t>
            </a:r>
          </a:p>
          <a:p>
            <a:pPr algn="ctr"/>
            <a:r>
              <a:rPr lang="ru-RU" sz="2000" b="1" dirty="0">
                <a:latin typeface="Times New Roman" pitchFamily="18" charset="0"/>
                <a:cs typeface="Times New Roman" pitchFamily="18" charset="0"/>
              </a:rPr>
              <a:t>Музеи</a:t>
            </a:r>
          </a:p>
          <a:p>
            <a:pPr algn="just"/>
            <a:r>
              <a:rPr lang="ru-RU" dirty="0">
                <a:latin typeface="Times New Roman" pitchFamily="18" charset="0"/>
                <a:cs typeface="Times New Roman" pitchFamily="18" charset="0"/>
              </a:rPr>
              <a:t>Краеведческий музей </a:t>
            </a:r>
            <a:r>
              <a:rPr lang="ru-RU" dirty="0" err="1">
                <a:latin typeface="Times New Roman" pitchFamily="18" charset="0"/>
                <a:cs typeface="Times New Roman" pitchFamily="18" charset="0"/>
              </a:rPr>
              <a:t>Музей</a:t>
            </a:r>
            <a:r>
              <a:rPr lang="ru-RU" dirty="0">
                <a:latin typeface="Times New Roman" pitchFamily="18" charset="0"/>
                <a:cs typeface="Times New Roman" pitchFamily="18" charset="0"/>
              </a:rPr>
              <a:t> богат уникальными документами, материалами. Фонд музея насчитывают свыше 14 тыс. единиц хранения и системно охватывают всю краеведческую тематику, представляя ценность для изучения истории народов Актанышского района(с. Актаныш, ул. Мира, д.5, телефон +7 (85552)3-10-92 E-</a:t>
            </a:r>
            <a:r>
              <a:rPr lang="ru-RU" dirty="0" err="1">
                <a:latin typeface="Times New Roman" pitchFamily="18" charset="0"/>
                <a:cs typeface="Times New Roman" pitchFamily="18" charset="0"/>
              </a:rPr>
              <a:t>mail</a:t>
            </a:r>
            <a:r>
              <a:rPr lang="ru-RU" dirty="0">
                <a:latin typeface="Times New Roman" pitchFamily="18" charset="0"/>
                <a:cs typeface="Times New Roman" pitchFamily="18" charset="0"/>
              </a:rPr>
              <a:t>: </a:t>
            </a:r>
            <a:r>
              <a:rPr lang="ru-RU" dirty="0">
                <a:latin typeface="Times New Roman" pitchFamily="18" charset="0"/>
                <a:cs typeface="Times New Roman" pitchFamily="18" charset="0"/>
                <a:hlinkClick r:id="rId2"/>
              </a:rPr>
              <a:t>mk.aktanysh.museum@tatar.ru</a:t>
            </a:r>
            <a:r>
              <a:rPr lang="ru-RU" dirty="0" smtClean="0">
                <a:latin typeface="Times New Roman" pitchFamily="18" charset="0"/>
                <a:cs typeface="Times New Roman" pitchFamily="18" charset="0"/>
              </a:rPr>
              <a:t>).</a:t>
            </a:r>
          </a:p>
          <a:p>
            <a:pPr algn="just"/>
            <a:r>
              <a:rPr lang="ru-RU" dirty="0">
                <a:latin typeface="Times New Roman" pitchFamily="18" charset="0"/>
                <a:cs typeface="Times New Roman" pitchFamily="18" charset="0"/>
              </a:rPr>
              <a:t>Актанышский район - родина первого Президента Республики Татарстан Минтимера </a:t>
            </a:r>
            <a:r>
              <a:rPr lang="ru-RU" dirty="0" err="1">
                <a:latin typeface="Times New Roman" pitchFamily="18" charset="0"/>
                <a:cs typeface="Times New Roman" pitchFamily="18" charset="0"/>
              </a:rPr>
              <a:t>Шариповича</a:t>
            </a:r>
            <a:r>
              <a:rPr lang="ru-RU" dirty="0">
                <a:latin typeface="Times New Roman" pitchFamily="18" charset="0"/>
                <a:cs typeface="Times New Roman" pitchFamily="18" charset="0"/>
              </a:rPr>
              <a:t> Шаймиева. Создан и функционирует Дом-музей который носит имя отца М.Ш. Шаймиева </a:t>
            </a:r>
            <a:r>
              <a:rPr lang="ru-RU" dirty="0" err="1">
                <a:latin typeface="Times New Roman" pitchFamily="18" charset="0"/>
                <a:cs typeface="Times New Roman" pitchFamily="18" charset="0"/>
              </a:rPr>
              <a:t>Шарипа</a:t>
            </a:r>
            <a:r>
              <a:rPr lang="ru-RU" dirty="0">
                <a:latin typeface="Times New Roman" pitchFamily="18" charset="0"/>
                <a:cs typeface="Times New Roman" pitchFamily="18" charset="0"/>
              </a:rPr>
              <a:t> Шаймиева, который был открыт в 2005 году и </a:t>
            </a:r>
            <a:r>
              <a:rPr lang="ru-RU" dirty="0" err="1">
                <a:latin typeface="Times New Roman" pitchFamily="18" charset="0"/>
                <a:cs typeface="Times New Roman" pitchFamily="18" charset="0"/>
              </a:rPr>
              <a:t>введен</a:t>
            </a:r>
            <a:r>
              <a:rPr lang="ru-RU" dirty="0">
                <a:latin typeface="Times New Roman" pitchFamily="18" charset="0"/>
                <a:cs typeface="Times New Roman" pitchFamily="18" charset="0"/>
              </a:rPr>
              <a:t> в 2011 г. на правах филиала в состав Государственного учреждения «Актанышского районного краеведческого музея Республики Татарстан(деревня </a:t>
            </a:r>
            <a:r>
              <a:rPr lang="ru-RU" dirty="0" err="1">
                <a:latin typeface="Times New Roman" pitchFamily="18" charset="0"/>
                <a:cs typeface="Times New Roman" pitchFamily="18" charset="0"/>
              </a:rPr>
              <a:t>Аняково</a:t>
            </a:r>
            <a:r>
              <a:rPr lang="ru-RU" dirty="0">
                <a:latin typeface="Times New Roman" pitchFamily="18" charset="0"/>
                <a:cs typeface="Times New Roman" pitchFamily="18" charset="0"/>
              </a:rPr>
              <a:t>, ул. Шаймиева, телефон +7(85552) 5-14-56, +7(85552) 5-14-56 , E-</a:t>
            </a:r>
            <a:r>
              <a:rPr lang="ru-RU" dirty="0" err="1">
                <a:latin typeface="Times New Roman" pitchFamily="18" charset="0"/>
                <a:cs typeface="Times New Roman" pitchFamily="18" charset="0"/>
              </a:rPr>
              <a:t>Mail</a:t>
            </a:r>
            <a:r>
              <a:rPr lang="ru-RU" dirty="0">
                <a:latin typeface="Times New Roman" pitchFamily="18" charset="0"/>
                <a:cs typeface="Times New Roman" pitchFamily="18" charset="0"/>
              </a:rPr>
              <a:t>: </a:t>
            </a:r>
            <a:r>
              <a:rPr lang="ru-RU" dirty="0">
                <a:latin typeface="Times New Roman" pitchFamily="18" charset="0"/>
                <a:cs typeface="Times New Roman" pitchFamily="18" charset="0"/>
                <a:hlinkClick r:id="rId3"/>
              </a:rPr>
              <a:t>Musey.DomSH@tatar.ru</a:t>
            </a:r>
            <a:r>
              <a:rPr lang="ru-RU" dirty="0" smtClean="0">
                <a:latin typeface="Times New Roman" pitchFamily="18" charset="0"/>
                <a:cs typeface="Times New Roman" pitchFamily="18" charset="0"/>
              </a:rPr>
              <a:t>).</a:t>
            </a:r>
          </a:p>
          <a:p>
            <a:pPr algn="just"/>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318852962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t-RU" b="1" dirty="0" smtClean="0">
                <a:latin typeface="Times New Roman" pitchFamily="18" charset="0"/>
                <a:cs typeface="Times New Roman" pitchFamily="18" charset="0"/>
              </a:rPr>
              <a:t>ТУРИСТИЧЕСКИЕ МАРШРУТЫ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139711" y="736856"/>
            <a:ext cx="8824777" cy="5878532"/>
          </a:xfrm>
          <a:prstGeom prst="rect">
            <a:avLst/>
          </a:prstGeom>
        </p:spPr>
        <p:txBody>
          <a:bodyPr wrap="square">
            <a:spAutoFit/>
          </a:bodyPr>
          <a:lstStyle/>
          <a:p>
            <a:pPr algn="ctr"/>
            <a:r>
              <a:rPr lang="ru-RU" b="1" dirty="0">
                <a:latin typeface="Times New Roman" pitchFamily="18" charset="0"/>
                <a:cs typeface="Times New Roman" pitchFamily="18" charset="0"/>
              </a:rPr>
              <a:t>Знаменитые уроженцы</a:t>
            </a:r>
          </a:p>
          <a:p>
            <a:pPr algn="just"/>
            <a:r>
              <a:rPr lang="ru-RU" dirty="0">
                <a:latin typeface="Times New Roman" pitchFamily="18" charset="0"/>
                <a:cs typeface="Times New Roman" pitchFamily="18" charset="0"/>
              </a:rPr>
              <a:t>Среди плеяды деятелей татарской культуры одно из первых мест занимает основоположница татарского народного исполнительства и эстрадного искусства, заслуженная артистка Российской Федерации, народная артистка Республики Татарстан, лауреат Государственной премии имени </a:t>
            </a:r>
            <a:r>
              <a:rPr lang="ru-RU" dirty="0" err="1">
                <a:latin typeface="Times New Roman" pitchFamily="18" charset="0"/>
                <a:cs typeface="Times New Roman" pitchFamily="18" charset="0"/>
              </a:rPr>
              <a:t>Габдуллы</a:t>
            </a:r>
            <a:r>
              <a:rPr lang="ru-RU" dirty="0">
                <a:latin typeface="Times New Roman" pitchFamily="18" charset="0"/>
                <a:cs typeface="Times New Roman" pitchFamily="18" charset="0"/>
              </a:rPr>
              <a:t> Тукая, кавалер двух орденов «Трудового Красного Знамени», ордена «За заслуги перед Республикой Татарстан» выдающаяся татарская певица </a:t>
            </a:r>
            <a:r>
              <a:rPr lang="ru-RU" dirty="0" err="1">
                <a:latin typeface="Times New Roman" pitchFamily="18" charset="0"/>
                <a:cs typeface="Times New Roman" pitchFamily="18" charset="0"/>
              </a:rPr>
              <a:t>Альфия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Авзалова</a:t>
            </a:r>
            <a:endParaRPr lang="ru-RU"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Рыболовно-охотничий туризм</a:t>
            </a:r>
          </a:p>
          <a:p>
            <a:pPr algn="just"/>
            <a:r>
              <a:rPr lang="ru-RU" dirty="0">
                <a:latin typeface="Times New Roman" pitchFamily="18" charset="0"/>
                <a:cs typeface="Times New Roman" pitchFamily="18" charset="0"/>
              </a:rPr>
              <a:t>Для любителей рыбалки:</a:t>
            </a:r>
          </a:p>
          <a:p>
            <a:pPr algn="just"/>
            <a:r>
              <a:rPr lang="ru-RU" dirty="0" smtClean="0">
                <a:latin typeface="Times New Roman" pitchFamily="18" charset="0"/>
                <a:cs typeface="Times New Roman" pitchFamily="18" charset="0"/>
              </a:rPr>
              <a:t>•организованный </a:t>
            </a:r>
            <a:r>
              <a:rPr lang="ru-RU" dirty="0">
                <a:latin typeface="Times New Roman" pitchFamily="18" charset="0"/>
                <a:cs typeface="Times New Roman" pitchFamily="18" charset="0"/>
              </a:rPr>
              <a:t>ночлег на берегу;</a:t>
            </a:r>
          </a:p>
          <a:p>
            <a:pPr algn="just"/>
            <a:r>
              <a:rPr lang="ru-RU" dirty="0" smtClean="0">
                <a:latin typeface="Times New Roman" pitchFamily="18" charset="0"/>
                <a:cs typeface="Times New Roman" pitchFamily="18" charset="0"/>
              </a:rPr>
              <a:t>•пункт </a:t>
            </a:r>
            <a:r>
              <a:rPr lang="ru-RU" dirty="0">
                <a:latin typeface="Times New Roman" pitchFamily="18" charset="0"/>
                <a:cs typeface="Times New Roman" pitchFamily="18" charset="0"/>
              </a:rPr>
              <a:t>проката орудий и принадлежностей для рыбной ловли;</a:t>
            </a:r>
          </a:p>
          <a:p>
            <a:pPr algn="just"/>
            <a:r>
              <a:rPr lang="ru-RU" dirty="0" smtClean="0">
                <a:latin typeface="Times New Roman" pitchFamily="18" charset="0"/>
                <a:cs typeface="Times New Roman" pitchFamily="18" charset="0"/>
              </a:rPr>
              <a:t>•база </a:t>
            </a:r>
            <a:r>
              <a:rPr lang="ru-RU" dirty="0">
                <a:latin typeface="Times New Roman" pitchFamily="18" charset="0"/>
                <a:cs typeface="Times New Roman" pitchFamily="18" charset="0"/>
              </a:rPr>
              <a:t>отдыха со спасательными службами.</a:t>
            </a:r>
          </a:p>
          <a:p>
            <a:pPr algn="just"/>
            <a:r>
              <a:rPr lang="ru-RU" dirty="0">
                <a:latin typeface="Times New Roman" pitchFamily="18" charset="0"/>
                <a:cs typeface="Times New Roman" pitchFamily="18" charset="0"/>
              </a:rPr>
              <a:t>Для любителей охоты:</a:t>
            </a:r>
          </a:p>
          <a:p>
            <a:pPr algn="just"/>
            <a:r>
              <a:rPr lang="ru-RU" dirty="0" smtClean="0">
                <a:latin typeface="Times New Roman" pitchFamily="18" charset="0"/>
                <a:cs typeface="Times New Roman" pitchFamily="18" charset="0"/>
              </a:rPr>
              <a:t>•организованный </a:t>
            </a:r>
            <a:r>
              <a:rPr lang="ru-RU" dirty="0">
                <a:latin typeface="Times New Roman" pitchFamily="18" charset="0"/>
                <a:cs typeface="Times New Roman" pitchFamily="18" charset="0"/>
              </a:rPr>
              <a:t>ночлег в охотничьих домиках;</a:t>
            </a:r>
          </a:p>
          <a:p>
            <a:pPr algn="just"/>
            <a:r>
              <a:rPr lang="ru-RU" dirty="0" smtClean="0">
                <a:latin typeface="Times New Roman" pitchFamily="18" charset="0"/>
                <a:cs typeface="Times New Roman" pitchFamily="18" charset="0"/>
              </a:rPr>
              <a:t>•организованное </a:t>
            </a:r>
            <a:r>
              <a:rPr lang="ru-RU" dirty="0">
                <a:latin typeface="Times New Roman" pitchFamily="18" charset="0"/>
                <a:cs typeface="Times New Roman" pitchFamily="18" charset="0"/>
              </a:rPr>
              <a:t>питание;</a:t>
            </a:r>
          </a:p>
          <a:p>
            <a:pPr algn="just"/>
            <a:r>
              <a:rPr lang="ru-RU" dirty="0" smtClean="0">
                <a:latin typeface="Times New Roman" pitchFamily="18" charset="0"/>
                <a:cs typeface="Times New Roman" pitchFamily="18" charset="0"/>
              </a:rPr>
              <a:t>•услуги </a:t>
            </a:r>
            <a:r>
              <a:rPr lang="ru-RU" dirty="0">
                <a:latin typeface="Times New Roman" pitchFamily="18" charset="0"/>
                <a:cs typeface="Times New Roman" pitchFamily="18" charset="0"/>
              </a:rPr>
              <a:t>егеря.</a:t>
            </a:r>
          </a:p>
          <a:p>
            <a:pPr algn="just"/>
            <a:r>
              <a:rPr lang="ru-RU" dirty="0">
                <a:latin typeface="Times New Roman" pitchFamily="18" charset="0"/>
                <a:cs typeface="Times New Roman" pitchFamily="18" charset="0"/>
              </a:rPr>
              <a:t>Рыболовство (р. Белая (</a:t>
            </a:r>
            <a:r>
              <a:rPr lang="ru-RU" dirty="0" err="1">
                <a:latin typeface="Times New Roman" pitchFamily="18" charset="0"/>
                <a:cs typeface="Times New Roman" pitchFamily="18" charset="0"/>
              </a:rPr>
              <a:t>Актанышское</a:t>
            </a:r>
            <a:r>
              <a:rPr lang="ru-RU" dirty="0">
                <a:latin typeface="Times New Roman" pitchFamily="18" charset="0"/>
                <a:cs typeface="Times New Roman" pitchFamily="18" charset="0"/>
              </a:rPr>
              <a:t> сельское поселение, Тат. </a:t>
            </a:r>
            <a:r>
              <a:rPr lang="ru-RU" dirty="0" err="1">
                <a:latin typeface="Times New Roman" pitchFamily="18" charset="0"/>
                <a:cs typeface="Times New Roman" pitchFamily="18" charset="0"/>
              </a:rPr>
              <a:t>Ямалинское</a:t>
            </a:r>
            <a:r>
              <a:rPr lang="ru-RU" dirty="0">
                <a:latin typeface="Times New Roman" pitchFamily="18" charset="0"/>
                <a:cs typeface="Times New Roman" pitchFamily="18" charset="0"/>
              </a:rPr>
              <a:t> сельское поселение), </a:t>
            </a:r>
            <a:r>
              <a:rPr lang="ru-RU" dirty="0" err="1">
                <a:latin typeface="Times New Roman" pitchFamily="18" charset="0"/>
                <a:cs typeface="Times New Roman" pitchFamily="18" charset="0"/>
              </a:rPr>
              <a:t>Дербешкинское</a:t>
            </a:r>
            <a:r>
              <a:rPr lang="ru-RU" dirty="0">
                <a:latin typeface="Times New Roman" pitchFamily="18" charset="0"/>
                <a:cs typeface="Times New Roman" pitchFamily="18" charset="0"/>
              </a:rPr>
              <a:t> озеро (на границе Удмуртии Тат. </a:t>
            </a:r>
            <a:r>
              <a:rPr lang="ru-RU" dirty="0" err="1">
                <a:latin typeface="Times New Roman" pitchFamily="18" charset="0"/>
                <a:cs typeface="Times New Roman" pitchFamily="18" charset="0"/>
              </a:rPr>
              <a:t>Ямалинское</a:t>
            </a:r>
            <a:r>
              <a:rPr lang="ru-RU" dirty="0">
                <a:latin typeface="Times New Roman" pitchFamily="18" charset="0"/>
                <a:cs typeface="Times New Roman" pitchFamily="18" charset="0"/>
              </a:rPr>
              <a:t> сельское поселение, оз. Сагайдак, </a:t>
            </a:r>
            <a:r>
              <a:rPr lang="ru-RU" dirty="0" err="1">
                <a:latin typeface="Times New Roman" pitchFamily="18" charset="0"/>
                <a:cs typeface="Times New Roman" pitchFamily="18" charset="0"/>
              </a:rPr>
              <a:t>Саузово</a:t>
            </a:r>
            <a:r>
              <a:rPr lang="ru-RU" dirty="0">
                <a:latin typeface="Times New Roman" pitchFamily="18" charset="0"/>
                <a:cs typeface="Times New Roman" pitchFamily="18" charset="0"/>
              </a:rPr>
              <a:t>, Сомовое (Тат. </a:t>
            </a:r>
            <a:r>
              <a:rPr lang="ru-RU" dirty="0" err="1">
                <a:latin typeface="Times New Roman" pitchFamily="18" charset="0"/>
                <a:cs typeface="Times New Roman" pitchFamily="18" charset="0"/>
              </a:rPr>
              <a:t>Ямалинское</a:t>
            </a:r>
            <a:r>
              <a:rPr lang="ru-RU" dirty="0">
                <a:latin typeface="Times New Roman" pitchFamily="18" charset="0"/>
                <a:cs typeface="Times New Roman" pitchFamily="18" charset="0"/>
              </a:rPr>
              <a:t> сельское поселение). </a:t>
            </a:r>
          </a:p>
          <a:p>
            <a:pPr algn="just"/>
            <a:r>
              <a:rPr lang="ru-RU" dirty="0">
                <a:latin typeface="Times New Roman" pitchFamily="18" charset="0"/>
                <a:cs typeface="Times New Roman" pitchFamily="18" charset="0"/>
              </a:rPr>
              <a:t>Основные виды: лещ, щука, линь, судак, сом, карась, плотва.</a:t>
            </a:r>
          </a:p>
          <a:p>
            <a:pPr algn="just"/>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331213694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t-RU" b="1" dirty="0" smtClean="0">
                <a:latin typeface="Times New Roman" pitchFamily="18" charset="0"/>
                <a:cs typeface="Times New Roman" pitchFamily="18" charset="0"/>
              </a:rPr>
              <a:t>ТУРИСТИЧЕСКИЕ МАРШРУТЫ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139710" y="878080"/>
            <a:ext cx="8856983" cy="5324535"/>
          </a:xfrm>
          <a:prstGeom prst="rect">
            <a:avLst/>
          </a:prstGeom>
        </p:spPr>
        <p:txBody>
          <a:bodyPr wrap="square">
            <a:spAutoFit/>
          </a:bodyPr>
          <a:lstStyle/>
          <a:p>
            <a:pPr algn="ctr"/>
            <a:r>
              <a:rPr lang="ru-RU" b="1" dirty="0">
                <a:latin typeface="Times New Roman" pitchFamily="18" charset="0"/>
                <a:cs typeface="Times New Roman" pitchFamily="18" charset="0"/>
              </a:rPr>
              <a:t>Охота</a:t>
            </a:r>
          </a:p>
          <a:p>
            <a:pPr algn="just"/>
            <a:r>
              <a:rPr lang="ru-RU" dirty="0">
                <a:latin typeface="Times New Roman" pitchFamily="18" charset="0"/>
                <a:cs typeface="Times New Roman" pitchFamily="18" charset="0"/>
              </a:rPr>
              <a:t>Охота и разведение диких животных. Площадь охотничьих угодий – 193,5 </a:t>
            </a:r>
            <a:r>
              <a:rPr lang="ru-RU" dirty="0" err="1">
                <a:latin typeface="Times New Roman" pitchFamily="18" charset="0"/>
                <a:cs typeface="Times New Roman" pitchFamily="18" charset="0"/>
              </a:rPr>
              <a:t>тыс.га</a:t>
            </a:r>
            <a:r>
              <a:rPr lang="ru-RU" dirty="0">
                <a:latin typeface="Times New Roman" pitchFamily="18" charset="0"/>
                <a:cs typeface="Times New Roman" pitchFamily="18" charset="0"/>
              </a:rPr>
              <a:t>. Основные объекты охоты: водоплавающая дичь (утки, гусь), кабан, лось, заяц русак, заяц беляк, лисица.</a:t>
            </a:r>
          </a:p>
          <a:p>
            <a:pPr algn="just"/>
            <a:r>
              <a:rPr lang="ru-RU" dirty="0">
                <a:latin typeface="Times New Roman" pitchFamily="18" charset="0"/>
                <a:cs typeface="Times New Roman" pitchFamily="18" charset="0"/>
              </a:rPr>
              <a:t>Сезон: на водоплавающую дичь - с 15 августа по 15 ноября, на копытные (кабан - с 1 октября по 28 февраля. Лось - с 1 октября по 31 декабря, Заяц - с 1 ноября по 15 января, Гусь – с 15-18 апреля (на 10 дней). Годовая посещаемость охотничьих угодий- 1400-1500 чел.(охотников).</a:t>
            </a:r>
          </a:p>
          <a:p>
            <a:pPr algn="just"/>
            <a:r>
              <a:rPr lang="ru-RU" dirty="0">
                <a:latin typeface="Times New Roman" pitchFamily="18" charset="0"/>
                <a:cs typeface="Times New Roman" pitchFamily="18" charset="0"/>
              </a:rPr>
              <a:t>Вероятно-возможные потенциальные направления и виды туризма в </a:t>
            </a:r>
            <a:r>
              <a:rPr lang="ru-RU" dirty="0" err="1">
                <a:latin typeface="Times New Roman" pitchFamily="18" charset="0"/>
                <a:cs typeface="Times New Roman" pitchFamily="18" charset="0"/>
              </a:rPr>
              <a:t>Актанышском</a:t>
            </a:r>
            <a:r>
              <a:rPr lang="ru-RU" dirty="0">
                <a:latin typeface="Times New Roman" pitchFamily="18" charset="0"/>
                <a:cs typeface="Times New Roman" pitchFamily="18" charset="0"/>
              </a:rPr>
              <a:t> муниципальном районе РТ:</a:t>
            </a:r>
          </a:p>
          <a:p>
            <a:pPr algn="just"/>
            <a:r>
              <a:rPr lang="ru-RU" dirty="0" smtClean="0">
                <a:latin typeface="Times New Roman" pitchFamily="18" charset="0"/>
                <a:cs typeface="Times New Roman" pitchFamily="18" charset="0"/>
              </a:rPr>
              <a:t>•этнокультурный </a:t>
            </a:r>
            <a:r>
              <a:rPr lang="ru-RU" dirty="0">
                <a:latin typeface="Times New Roman" pitchFamily="18" charset="0"/>
                <a:cs typeface="Times New Roman" pitchFamily="18" charset="0"/>
              </a:rPr>
              <a:t>(этническая деревня татар, этническая деревня марийцев);</a:t>
            </a:r>
          </a:p>
          <a:p>
            <a:pPr algn="just"/>
            <a:r>
              <a:rPr lang="ru-RU" dirty="0" smtClean="0">
                <a:latin typeface="Times New Roman" pitchFamily="18" charset="0"/>
                <a:cs typeface="Times New Roman" pitchFamily="18" charset="0"/>
              </a:rPr>
              <a:t>•охота </a:t>
            </a:r>
            <a:r>
              <a:rPr lang="ru-RU" dirty="0">
                <a:latin typeface="Times New Roman" pitchFamily="18" charset="0"/>
                <a:cs typeface="Times New Roman" pitchFamily="18" charset="0"/>
              </a:rPr>
              <a:t>и рыбалка (рыбацкая деревня, охотничий комплекс);</a:t>
            </a:r>
          </a:p>
          <a:p>
            <a:pPr algn="just"/>
            <a:r>
              <a:rPr lang="ru-RU" dirty="0" smtClean="0">
                <a:latin typeface="Times New Roman" pitchFamily="18" charset="0"/>
                <a:cs typeface="Times New Roman" pitchFamily="18" charset="0"/>
              </a:rPr>
              <a:t>•экологический </a:t>
            </a:r>
            <a:r>
              <a:rPr lang="ru-RU" dirty="0">
                <a:latin typeface="Times New Roman" pitchFamily="18" charset="0"/>
                <a:cs typeface="Times New Roman" pitchFamily="18" charset="0"/>
              </a:rPr>
              <a:t>(эко деревня, остров цапель, акватория реки Белая);</a:t>
            </a:r>
          </a:p>
          <a:p>
            <a:pPr algn="just"/>
            <a:r>
              <a:rPr lang="ru-RU" dirty="0" smtClean="0">
                <a:latin typeface="Times New Roman" pitchFamily="18" charset="0"/>
                <a:cs typeface="Times New Roman" pitchFamily="18" charset="0"/>
              </a:rPr>
              <a:t>•водный </a:t>
            </a:r>
            <a:r>
              <a:rPr lang="ru-RU" dirty="0">
                <a:latin typeface="Times New Roman" pitchFamily="18" charset="0"/>
                <a:cs typeface="Times New Roman" pitchFamily="18" charset="0"/>
              </a:rPr>
              <a:t>(</a:t>
            </a:r>
            <a:r>
              <a:rPr lang="ru-RU" dirty="0" err="1">
                <a:latin typeface="Times New Roman" pitchFamily="18" charset="0"/>
                <a:cs typeface="Times New Roman" pitchFamily="18" charset="0"/>
              </a:rPr>
              <a:t>яхтинг</a:t>
            </a:r>
            <a:r>
              <a:rPr lang="ru-RU" dirty="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•сельский</a:t>
            </a:r>
            <a:r>
              <a:rPr lang="ru-RU" dirty="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•спортивный </a:t>
            </a:r>
            <a:r>
              <a:rPr lang="ru-RU" dirty="0">
                <a:latin typeface="Times New Roman" pitchFamily="18" charset="0"/>
                <a:cs typeface="Times New Roman" pitchFamily="18" charset="0"/>
              </a:rPr>
              <a:t>(горнолыжный; экстремальный);</a:t>
            </a:r>
          </a:p>
          <a:p>
            <a:pPr algn="just"/>
            <a:r>
              <a:rPr lang="ru-RU" dirty="0" smtClean="0">
                <a:latin typeface="Times New Roman" pitchFamily="18" charset="0"/>
                <a:cs typeface="Times New Roman" pitchFamily="18" charset="0"/>
              </a:rPr>
              <a:t>•событийный </a:t>
            </a:r>
            <a:r>
              <a:rPr lang="ru-RU" dirty="0">
                <a:latin typeface="Times New Roman" pitchFamily="18" charset="0"/>
                <a:cs typeface="Times New Roman" pitchFamily="18" charset="0"/>
              </a:rPr>
              <a:t>туризм (фестивали, </a:t>
            </a:r>
            <a:r>
              <a:rPr lang="ru-RU" dirty="0" err="1">
                <a:latin typeface="Times New Roman" pitchFamily="18" charset="0"/>
                <a:cs typeface="Times New Roman" pitchFamily="18" charset="0"/>
              </a:rPr>
              <a:t>этно</a:t>
            </a:r>
            <a:r>
              <a:rPr lang="ru-RU" dirty="0">
                <a:latin typeface="Times New Roman" pitchFamily="18" charset="0"/>
                <a:cs typeface="Times New Roman" pitchFamily="18" charset="0"/>
              </a:rPr>
              <a:t>–праздники, Всероссийский фестиваль гармонистов «Актаныш </a:t>
            </a:r>
            <a:r>
              <a:rPr lang="ru-RU" dirty="0" err="1">
                <a:latin typeface="Times New Roman" pitchFamily="18" charset="0"/>
                <a:cs typeface="Times New Roman" pitchFamily="18" charset="0"/>
              </a:rPr>
              <a:t>гармуннары</a:t>
            </a:r>
            <a:r>
              <a:rPr lang="ru-RU" dirty="0">
                <a:latin typeface="Times New Roman" pitchFamily="18" charset="0"/>
                <a:cs typeface="Times New Roman" pitchFamily="18" charset="0"/>
              </a:rPr>
              <a:t>»).</a:t>
            </a:r>
          </a:p>
          <a:p>
            <a:pPr algn="just"/>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363493901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t-RU" b="1" dirty="0" smtClean="0">
                <a:latin typeface="Times New Roman" pitchFamily="18" charset="0"/>
                <a:cs typeface="Times New Roman" pitchFamily="18" charset="0"/>
              </a:rPr>
              <a:t>ТУРИСТИЧЕСКИЕ МАРШРУТЫ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139710" y="878080"/>
            <a:ext cx="8856983" cy="4744889"/>
          </a:xfrm>
          <a:prstGeom prst="rect">
            <a:avLst/>
          </a:prstGeom>
        </p:spPr>
        <p:txBody>
          <a:bodyPr wrap="square">
            <a:spAutoFit/>
          </a:bodyPr>
          <a:lstStyle/>
          <a:p>
            <a:pPr algn="ctr">
              <a:lnSpc>
                <a:spcPct val="115000"/>
              </a:lnSpc>
              <a:spcAft>
                <a:spcPts val="1000"/>
              </a:spcAft>
            </a:pPr>
            <a:r>
              <a:rPr lang="ru-RU" sz="2000" b="1" dirty="0">
                <a:latin typeface="Times New Roman"/>
                <a:ea typeface="Times New Roman"/>
                <a:cs typeface="Times New Roman"/>
              </a:rPr>
              <a:t>Национальные особенности: татарская кухня </a:t>
            </a:r>
            <a:endParaRPr lang="ru-RU" sz="1600" dirty="0">
              <a:latin typeface="Calibri"/>
              <a:ea typeface="Calibri"/>
              <a:cs typeface="Times New Roman"/>
            </a:endParaRPr>
          </a:p>
          <a:p>
            <a:pPr algn="just">
              <a:lnSpc>
                <a:spcPct val="115000"/>
              </a:lnSpc>
              <a:spcAft>
                <a:spcPts val="1000"/>
              </a:spcAft>
            </a:pPr>
            <a:r>
              <a:rPr lang="ru-RU" dirty="0">
                <a:latin typeface="Times New Roman"/>
                <a:ea typeface="Times New Roman"/>
                <a:cs typeface="Times New Roman"/>
              </a:rPr>
              <a:t>Кулинарное искусство татарского народа богато своими национальными и культурными традициями, уходящими в глубь веков. В процессе многовековой истории сложилась оригинальная национальная кухня, сохранившая свои самобытные черты до наших дней. Если в Турции узнаваемый бренд </a:t>
            </a:r>
            <a:r>
              <a:rPr lang="ru-RU" dirty="0" err="1">
                <a:latin typeface="Times New Roman"/>
                <a:ea typeface="Times New Roman"/>
                <a:cs typeface="Times New Roman"/>
              </a:rPr>
              <a:t>рахат</a:t>
            </a:r>
            <a:r>
              <a:rPr lang="ru-RU" dirty="0">
                <a:latin typeface="Times New Roman"/>
                <a:ea typeface="Times New Roman"/>
                <a:cs typeface="Times New Roman"/>
              </a:rPr>
              <a:t> – </a:t>
            </a:r>
            <a:r>
              <a:rPr lang="ru-RU" dirty="0" err="1">
                <a:latin typeface="Times New Roman"/>
                <a:ea typeface="Times New Roman"/>
                <a:cs typeface="Times New Roman"/>
              </a:rPr>
              <a:t>лукум</a:t>
            </a:r>
            <a:r>
              <a:rPr lang="ru-RU" dirty="0">
                <a:latin typeface="Times New Roman"/>
                <a:ea typeface="Times New Roman"/>
                <a:cs typeface="Times New Roman"/>
              </a:rPr>
              <a:t>, а в </a:t>
            </a:r>
            <a:r>
              <a:rPr lang="ru-RU" dirty="0" err="1">
                <a:latin typeface="Times New Roman"/>
                <a:ea typeface="Times New Roman"/>
                <a:cs typeface="Times New Roman"/>
              </a:rPr>
              <a:t>Актаныше</a:t>
            </a:r>
            <a:r>
              <a:rPr lang="ru-RU" dirty="0">
                <a:latin typeface="Times New Roman"/>
                <a:ea typeface="Times New Roman"/>
                <a:cs typeface="Times New Roman"/>
              </a:rPr>
              <a:t> – </a:t>
            </a:r>
            <a:r>
              <a:rPr lang="ru-RU" dirty="0" err="1">
                <a:latin typeface="Times New Roman"/>
                <a:ea typeface="Times New Roman"/>
                <a:cs typeface="Times New Roman"/>
              </a:rPr>
              <a:t>чак-чак</a:t>
            </a:r>
            <a:r>
              <a:rPr lang="ru-RU" dirty="0">
                <a:latin typeface="Times New Roman"/>
                <a:ea typeface="Times New Roman"/>
                <a:cs typeface="Times New Roman"/>
              </a:rPr>
              <a:t> по </a:t>
            </a:r>
            <a:r>
              <a:rPr lang="ru-RU" dirty="0" smtClean="0">
                <a:latin typeface="Times New Roman"/>
                <a:ea typeface="Times New Roman"/>
                <a:cs typeface="Times New Roman"/>
              </a:rPr>
              <a:t>Актанышский.</a:t>
            </a:r>
            <a:endParaRPr lang="ru-RU" sz="1600" dirty="0">
              <a:latin typeface="Calibri"/>
              <a:ea typeface="Calibri"/>
              <a:cs typeface="Times New Roman"/>
            </a:endParaRPr>
          </a:p>
          <a:p>
            <a:pPr algn="ctr">
              <a:lnSpc>
                <a:spcPct val="115000"/>
              </a:lnSpc>
              <a:spcAft>
                <a:spcPts val="1000"/>
              </a:spcAft>
            </a:pPr>
            <a:r>
              <a:rPr lang="ru-RU" sz="2000" b="1" dirty="0">
                <a:latin typeface="Times New Roman"/>
                <a:ea typeface="Times New Roman"/>
                <a:cs typeface="Times New Roman"/>
              </a:rPr>
              <a:t>Татарский Сабантуй</a:t>
            </a:r>
            <a:endParaRPr lang="ru-RU" sz="1600" dirty="0">
              <a:latin typeface="Calibri"/>
              <a:ea typeface="Calibri"/>
              <a:cs typeface="Times New Roman"/>
            </a:endParaRPr>
          </a:p>
          <a:p>
            <a:pPr algn="just">
              <a:lnSpc>
                <a:spcPct val="115000"/>
              </a:lnSpc>
              <a:spcAft>
                <a:spcPts val="1000"/>
              </a:spcAft>
            </a:pPr>
            <a:r>
              <a:rPr lang="ru-RU" b="1" dirty="0">
                <a:latin typeface="Times New Roman"/>
                <a:ea typeface="Times New Roman"/>
                <a:cs typeface="Times New Roman"/>
              </a:rPr>
              <a:t>Сабантуй</a:t>
            </a:r>
            <a:r>
              <a:rPr lang="ru-RU" dirty="0">
                <a:latin typeface="Times New Roman"/>
                <a:ea typeface="Times New Roman"/>
                <a:cs typeface="Times New Roman"/>
              </a:rPr>
              <a:t> — ежегодный народный праздник окончания весенних полевых работ у татар и башкир. Похожие праздники существуют как у народов Поволжья (чувашей, марийцев, мордвы, удмуртов), так и у некоторых тюркских народов Кавказа (балкарцев и ногайцев).</a:t>
            </a:r>
            <a:endParaRPr lang="ru-RU" sz="1600" dirty="0">
              <a:latin typeface="Calibri"/>
              <a:ea typeface="Calibri"/>
              <a:cs typeface="Times New Roman"/>
            </a:endParaRPr>
          </a:p>
          <a:p>
            <a:pPr algn="just">
              <a:lnSpc>
                <a:spcPct val="115000"/>
              </a:lnSpc>
              <a:spcAft>
                <a:spcPts val="0"/>
              </a:spcAft>
            </a:pPr>
            <a:r>
              <a:rPr lang="ru-RU" u="sng" dirty="0">
                <a:solidFill>
                  <a:srgbClr val="0000FF"/>
                </a:solidFill>
                <a:latin typeface="Times New Roman"/>
                <a:ea typeface="Calibri"/>
                <a:cs typeface="Times New Roman"/>
                <a:hlinkClick r:id="rId2"/>
              </a:rPr>
              <a:t>https://crtzp.ru/zolotaya-podkova/aktanysh</a:t>
            </a:r>
            <a:r>
              <a:rPr lang="ru-RU" dirty="0">
                <a:latin typeface="Times New Roman"/>
                <a:ea typeface="Calibri"/>
                <a:cs typeface="Times New Roman"/>
              </a:rPr>
              <a:t> </a:t>
            </a:r>
            <a:endParaRPr lang="ru-RU" sz="1600" dirty="0">
              <a:latin typeface="Calibri"/>
              <a:ea typeface="Calibri"/>
              <a:cs typeface="Times New Roman"/>
            </a:endParaRPr>
          </a:p>
          <a:p>
            <a:pPr algn="just"/>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325283809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КРУПНЫЕ МЕРОПРИЯТИЯ, СПОСОБСТВУЮЩИЕ СОХРАНЕНИЮ ТРАДИЦИЙ ТЕРРИТОРИИ</a:t>
            </a:r>
            <a:endParaRPr lang="ru-RU" b="1" dirty="0">
              <a:latin typeface="Times New Roman" pitchFamily="18" charset="0"/>
              <a:cs typeface="Times New Roman" pitchFamily="18" charset="0"/>
            </a:endParaRPr>
          </a:p>
        </p:txBody>
      </p:sp>
      <p:sp>
        <p:nvSpPr>
          <p:cNvPr id="3" name="Прямоугольник 2"/>
          <p:cNvSpPr/>
          <p:nvPr/>
        </p:nvSpPr>
        <p:spPr>
          <a:xfrm>
            <a:off x="2699792" y="980728"/>
            <a:ext cx="3564117" cy="369332"/>
          </a:xfrm>
          <a:prstGeom prst="rect">
            <a:avLst/>
          </a:prstGeom>
        </p:spPr>
        <p:txBody>
          <a:bodyPr wrap="none">
            <a:spAutoFit/>
          </a:bodyPr>
          <a:lstStyle/>
          <a:p>
            <a:r>
              <a:rPr lang="ru-RU" b="1" dirty="0">
                <a:latin typeface="Times New Roman" pitchFamily="18" charset="0"/>
                <a:cs typeface="Times New Roman" pitchFamily="18" charset="0"/>
              </a:rPr>
              <a:t>Карга </a:t>
            </a:r>
            <a:r>
              <a:rPr lang="ru-RU" b="1" dirty="0" err="1">
                <a:latin typeface="Times New Roman" pitchFamily="18" charset="0"/>
                <a:cs typeface="Times New Roman" pitchFamily="18" charset="0"/>
              </a:rPr>
              <a:t>боткасы</a:t>
            </a:r>
            <a:r>
              <a:rPr lang="ru-RU" b="1" dirty="0">
                <a:latin typeface="Times New Roman" pitchFamily="18" charset="0"/>
                <a:cs typeface="Times New Roman" pitchFamily="18" charset="0"/>
              </a:rPr>
              <a:t> (Грачиная каша)</a:t>
            </a:r>
          </a:p>
        </p:txBody>
      </p:sp>
      <p:sp>
        <p:nvSpPr>
          <p:cNvPr id="4" name="Прямоугольник 3"/>
          <p:cNvSpPr/>
          <p:nvPr/>
        </p:nvSpPr>
        <p:spPr>
          <a:xfrm>
            <a:off x="467544" y="1350060"/>
            <a:ext cx="8496944" cy="923330"/>
          </a:xfrm>
          <a:prstGeom prst="rect">
            <a:avLst/>
          </a:prstGeom>
        </p:spPr>
        <p:txBody>
          <a:bodyPr wrap="square">
            <a:spAutoFit/>
          </a:bodyPr>
          <a:lstStyle/>
          <a:p>
            <a:pPr algn="just"/>
            <a:r>
              <a:rPr lang="ru-RU" dirty="0" smtClean="0">
                <a:latin typeface="Times New Roman" pitchFamily="18" charset="0"/>
                <a:cs typeface="Times New Roman" pitchFamily="18" charset="0"/>
              </a:rPr>
              <a:t>1 мая Карга </a:t>
            </a:r>
            <a:r>
              <a:rPr lang="ru-RU" dirty="0" err="1">
                <a:latin typeface="Times New Roman" pitchFamily="18" charset="0"/>
                <a:cs typeface="Times New Roman" pitchFamily="18" charset="0"/>
              </a:rPr>
              <a:t>боткасы</a:t>
            </a:r>
            <a:r>
              <a:rPr lang="ru-RU" dirty="0">
                <a:latin typeface="Times New Roman" pitchFamily="18" charset="0"/>
                <a:cs typeface="Times New Roman" pitchFamily="18" charset="0"/>
              </a:rPr>
              <a:t> — один из традиционных татарских праздников. Центральный элемент Карга </a:t>
            </a:r>
            <a:r>
              <a:rPr lang="ru-RU" dirty="0" err="1">
                <a:latin typeface="Times New Roman" pitchFamily="18" charset="0"/>
                <a:cs typeface="Times New Roman" pitchFamily="18" charset="0"/>
              </a:rPr>
              <a:t>боткасы</a:t>
            </a:r>
            <a:r>
              <a:rPr lang="ru-RU" dirty="0">
                <a:latin typeface="Times New Roman" pitchFamily="18" charset="0"/>
                <a:cs typeface="Times New Roman" pitchFamily="18" charset="0"/>
              </a:rPr>
              <a:t>-приготовление каши. Праздник проходит в лесном массиве </a:t>
            </a:r>
            <a:r>
              <a:rPr lang="ru-RU" dirty="0" err="1">
                <a:latin typeface="Times New Roman" pitchFamily="18" charset="0"/>
                <a:cs typeface="Times New Roman" pitchFamily="18" charset="0"/>
              </a:rPr>
              <a:t>Буляк</a:t>
            </a:r>
            <a:r>
              <a:rPr lang="ru-RU" dirty="0">
                <a:latin typeface="Times New Roman" pitchFamily="18" charset="0"/>
                <a:cs typeface="Times New Roman" pitchFamily="18" charset="0"/>
              </a:rPr>
              <a:t>, сопровождается песнями и плясками, </a:t>
            </a:r>
            <a:r>
              <a:rPr lang="ru-RU" dirty="0" err="1">
                <a:latin typeface="Times New Roman" pitchFamily="18" charset="0"/>
                <a:cs typeface="Times New Roman" pitchFamily="18" charset="0"/>
              </a:rPr>
              <a:t>веселым</a:t>
            </a:r>
            <a:r>
              <a:rPr lang="ru-RU" dirty="0">
                <a:latin typeface="Times New Roman" pitchFamily="18" charset="0"/>
                <a:cs typeface="Times New Roman" pitchFamily="18" charset="0"/>
              </a:rPr>
              <a:t> хороводом.</a:t>
            </a:r>
          </a:p>
        </p:txBody>
      </p:sp>
      <p:sp>
        <p:nvSpPr>
          <p:cNvPr id="6" name="Прямоугольник 5"/>
          <p:cNvSpPr/>
          <p:nvPr/>
        </p:nvSpPr>
        <p:spPr>
          <a:xfrm>
            <a:off x="3419872" y="2273390"/>
            <a:ext cx="1772858" cy="369332"/>
          </a:xfrm>
          <a:prstGeom prst="rect">
            <a:avLst/>
          </a:prstGeom>
        </p:spPr>
        <p:txBody>
          <a:bodyPr wrap="none">
            <a:spAutoFit/>
          </a:bodyPr>
          <a:lstStyle/>
          <a:p>
            <a:r>
              <a:rPr lang="ru-RU" b="1" dirty="0">
                <a:latin typeface="Times New Roman" pitchFamily="18" charset="0"/>
                <a:cs typeface="Times New Roman" pitchFamily="18" charset="0"/>
              </a:rPr>
              <a:t>День пионерии</a:t>
            </a:r>
          </a:p>
        </p:txBody>
      </p:sp>
      <p:sp>
        <p:nvSpPr>
          <p:cNvPr id="7" name="Прямоугольник 6"/>
          <p:cNvSpPr/>
          <p:nvPr/>
        </p:nvSpPr>
        <p:spPr>
          <a:xfrm>
            <a:off x="179512" y="2852936"/>
            <a:ext cx="8640959" cy="1200329"/>
          </a:xfrm>
          <a:prstGeom prst="rect">
            <a:avLst/>
          </a:prstGeom>
        </p:spPr>
        <p:txBody>
          <a:bodyPr wrap="square">
            <a:spAutoFit/>
          </a:bodyPr>
          <a:lstStyle/>
          <a:p>
            <a:pPr algn="just"/>
            <a:r>
              <a:rPr lang="ru-RU" dirty="0">
                <a:latin typeface="Times New Roman" pitchFamily="18" charset="0"/>
                <a:cs typeface="Times New Roman" pitchFamily="18" charset="0"/>
              </a:rPr>
              <a:t>19 мая Традиционно проходит в районном центре с. Актаныш в парке имени Ленина. День пионерии -праздник, основанный в честь пионерского движения. В торжестве принимают участие дети и подростки, вожатые и педагоги, работающие с детьми школьного возраста, руководители детских организаций.</a:t>
            </a: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28" y="4053265"/>
            <a:ext cx="2547464" cy="2218051"/>
          </a:xfrm>
          <a:prstGeom prst="rect">
            <a:avLst/>
          </a:prstGeom>
          <a:ln>
            <a:noFill/>
          </a:ln>
          <a:effectLst>
            <a:softEdge rad="112500"/>
          </a:effectLst>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4143769"/>
            <a:ext cx="3056756" cy="2037041"/>
          </a:xfrm>
          <a:prstGeom prst="rect">
            <a:avLst/>
          </a:prstGeom>
          <a:ln>
            <a:noFill/>
          </a:ln>
          <a:effectLst>
            <a:softEdge rad="112500"/>
          </a:effectLst>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6548" y="4143769"/>
            <a:ext cx="3177602" cy="2117574"/>
          </a:xfrm>
          <a:prstGeom prst="rect">
            <a:avLst/>
          </a:prstGeom>
          <a:ln>
            <a:noFill/>
          </a:ln>
          <a:effectLst>
            <a:softEdge rad="112500"/>
          </a:effectLst>
        </p:spPr>
      </p:pic>
      <p:sp>
        <p:nvSpPr>
          <p:cNvPr id="10" name="TextBox 9"/>
          <p:cNvSpPr txBox="1"/>
          <p:nvPr/>
        </p:nvSpPr>
        <p:spPr>
          <a:xfrm>
            <a:off x="-456" y="750803"/>
            <a:ext cx="1168012"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Культура</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83038993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КРУПНЫЕ МЕРОПРИЯТИЯ, СПОСОБСТВУЮЩИЕ СОХРАНЕНИЮ ТРАДИЦИЙ ТЕРРИТОРИИ</a:t>
            </a:r>
            <a:endParaRPr lang="ru-RU" b="1" dirty="0">
              <a:latin typeface="Times New Roman" pitchFamily="18" charset="0"/>
              <a:cs typeface="Times New Roman" pitchFamily="18" charset="0"/>
            </a:endParaRPr>
          </a:p>
        </p:txBody>
      </p:sp>
      <p:sp>
        <p:nvSpPr>
          <p:cNvPr id="3" name="Прямоугольник 2"/>
          <p:cNvSpPr/>
          <p:nvPr/>
        </p:nvSpPr>
        <p:spPr>
          <a:xfrm>
            <a:off x="2699792" y="980728"/>
            <a:ext cx="3957365" cy="369332"/>
          </a:xfrm>
          <a:prstGeom prst="rect">
            <a:avLst/>
          </a:prstGeom>
        </p:spPr>
        <p:txBody>
          <a:bodyPr wrap="none">
            <a:spAutoFit/>
          </a:bodyPr>
          <a:lstStyle/>
          <a:p>
            <a:r>
              <a:rPr lang="ru-RU" b="1" dirty="0">
                <a:latin typeface="Times New Roman" pitchFamily="18" charset="0"/>
                <a:cs typeface="Times New Roman" pitchFamily="18" charset="0"/>
              </a:rPr>
              <a:t>Чествование победителей олимпиад</a:t>
            </a:r>
          </a:p>
        </p:txBody>
      </p:sp>
      <p:sp>
        <p:nvSpPr>
          <p:cNvPr id="4" name="Прямоугольник 3"/>
          <p:cNvSpPr/>
          <p:nvPr/>
        </p:nvSpPr>
        <p:spPr>
          <a:xfrm>
            <a:off x="179512" y="1350060"/>
            <a:ext cx="8784976" cy="646331"/>
          </a:xfrm>
          <a:prstGeom prst="rect">
            <a:avLst/>
          </a:prstGeom>
        </p:spPr>
        <p:txBody>
          <a:bodyPr wrap="square">
            <a:spAutoFit/>
          </a:bodyPr>
          <a:lstStyle/>
          <a:p>
            <a:pPr algn="just"/>
            <a:r>
              <a:rPr lang="ru-RU" dirty="0" smtClean="0">
                <a:latin typeface="Times New Roman" pitchFamily="18" charset="0"/>
                <a:cs typeface="Times New Roman" pitchFamily="18" charset="0"/>
              </a:rPr>
              <a:t>Май. Чествование </a:t>
            </a:r>
            <a:r>
              <a:rPr lang="ru-RU" dirty="0">
                <a:latin typeface="Times New Roman" pitchFamily="18" charset="0"/>
                <a:cs typeface="Times New Roman" pitchFamily="18" charset="0"/>
              </a:rPr>
              <a:t>победителей республиканских, межрегиональных, международных и всероссийских олимпиад проходит ежегодно  на базе районного дома культуры</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2062328"/>
            <a:ext cx="3705722" cy="2470481"/>
          </a:xfrm>
          <a:prstGeom prst="rect">
            <a:avLst/>
          </a:prstGeom>
          <a:ln>
            <a:noFill/>
          </a:ln>
          <a:effectLst>
            <a:softEdge rad="112500"/>
          </a:effectLst>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8160" y="1996391"/>
            <a:ext cx="4517994" cy="2536418"/>
          </a:xfrm>
          <a:prstGeom prst="rect">
            <a:avLst/>
          </a:prstGeom>
          <a:ln>
            <a:noFill/>
          </a:ln>
          <a:effectLst>
            <a:softEdge rad="112500"/>
          </a:effectLst>
        </p:spPr>
      </p:pic>
      <p:sp>
        <p:nvSpPr>
          <p:cNvPr id="6" name="Прямоугольник 5"/>
          <p:cNvSpPr/>
          <p:nvPr/>
        </p:nvSpPr>
        <p:spPr>
          <a:xfrm>
            <a:off x="3262272" y="4532809"/>
            <a:ext cx="2090252" cy="369332"/>
          </a:xfrm>
          <a:prstGeom prst="rect">
            <a:avLst/>
          </a:prstGeom>
        </p:spPr>
        <p:txBody>
          <a:bodyPr wrap="none">
            <a:spAutoFit/>
          </a:bodyPr>
          <a:lstStyle/>
          <a:p>
            <a:r>
              <a:rPr lang="ru-RU" dirty="0">
                <a:latin typeface="Times New Roman" pitchFamily="18" charset="0"/>
                <a:cs typeface="Times New Roman" pitchFamily="18" charset="0"/>
              </a:rPr>
              <a:t>День защиты детей</a:t>
            </a:r>
          </a:p>
        </p:txBody>
      </p:sp>
      <p:sp>
        <p:nvSpPr>
          <p:cNvPr id="7" name="Прямоугольник 6"/>
          <p:cNvSpPr/>
          <p:nvPr/>
        </p:nvSpPr>
        <p:spPr>
          <a:xfrm>
            <a:off x="179512" y="4902141"/>
            <a:ext cx="8856984" cy="1754326"/>
          </a:xfrm>
          <a:prstGeom prst="rect">
            <a:avLst/>
          </a:prstGeom>
        </p:spPr>
        <p:txBody>
          <a:bodyPr wrap="square">
            <a:spAutoFit/>
          </a:bodyPr>
          <a:lstStyle/>
          <a:p>
            <a:pPr algn="just"/>
            <a:r>
              <a:rPr lang="ru-RU" dirty="0">
                <a:latin typeface="Times New Roman" pitchFamily="18" charset="0"/>
                <a:cs typeface="Times New Roman" pitchFamily="18" charset="0"/>
              </a:rPr>
              <a:t>1 июня  В </a:t>
            </a:r>
            <a:r>
              <a:rPr lang="ru-RU" dirty="0" err="1">
                <a:latin typeface="Times New Roman" pitchFamily="18" charset="0"/>
                <a:cs typeface="Times New Roman" pitchFamily="18" charset="0"/>
              </a:rPr>
              <a:t>Актаныше</a:t>
            </a:r>
            <a:r>
              <a:rPr lang="ru-RU" dirty="0">
                <a:latin typeface="Times New Roman" pitchFamily="18" charset="0"/>
                <a:cs typeface="Times New Roman" pitchFamily="18" charset="0"/>
              </a:rPr>
              <a:t> этот праздник отмечается  на площади перед парком Культуры и искусств в виде большого масштабного мероприятия. Здесь для детей организуется  концерт с участием самих детских коллективов и ведущих в образах различных персонажей из мультфильмов, также  спортивные мероприятия, игры. Работают торговые точки, аттракционы, малыши участвуют в конкурсе рисунков. Победители игр и конкурсов получают подарки.</a:t>
            </a:r>
          </a:p>
        </p:txBody>
      </p:sp>
      <p:sp>
        <p:nvSpPr>
          <p:cNvPr id="9" name="TextBox 8"/>
          <p:cNvSpPr txBox="1"/>
          <p:nvPr/>
        </p:nvSpPr>
        <p:spPr>
          <a:xfrm>
            <a:off x="-456" y="750803"/>
            <a:ext cx="1168012"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Культура</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468425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КРУПНЫЕ МЕРОПРИЯТИЯ, СПОСОБСТВУЮЩИЕ СОХРАНЕНИЮ ТРАДИЦИЙ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179512" y="1350060"/>
            <a:ext cx="8784976" cy="923330"/>
          </a:xfrm>
          <a:prstGeom prst="rect">
            <a:avLst/>
          </a:prstGeom>
        </p:spPr>
        <p:txBody>
          <a:bodyPr wrap="square">
            <a:spAutoFit/>
          </a:bodyPr>
          <a:lstStyle/>
          <a:p>
            <a:pPr algn="just"/>
            <a:r>
              <a:rPr lang="ru-RU" dirty="0" smtClean="0">
                <a:latin typeface="Times New Roman" pitchFamily="18" charset="0"/>
                <a:cs typeface="Times New Roman" pitchFamily="18" charset="0"/>
              </a:rPr>
              <a:t>Декабрь</a:t>
            </a:r>
            <a:r>
              <a:rPr lang="ru-RU" dirty="0">
                <a:latin typeface="Times New Roman" pitchFamily="18" charset="0"/>
                <a:cs typeface="Times New Roman" pitchFamily="18" charset="0"/>
              </a:rPr>
              <a:t>. На торжество приглашаются 100 учащихся, достигших успехов в </a:t>
            </a:r>
            <a:r>
              <a:rPr lang="ru-RU" dirty="0" err="1">
                <a:latin typeface="Times New Roman" pitchFamily="18" charset="0"/>
                <a:cs typeface="Times New Roman" pitchFamily="18" charset="0"/>
              </a:rPr>
              <a:t>учебе</a:t>
            </a:r>
            <a:r>
              <a:rPr lang="ru-RU" dirty="0">
                <a:latin typeface="Times New Roman" pitchFamily="18" charset="0"/>
                <a:cs typeface="Times New Roman" pitchFamily="18" charset="0"/>
              </a:rPr>
              <a:t>, в спорте и культуре. Передовики награждаются   памятными подарками, вручаются сладости. Праздник продолжается за праздничным столом.</a:t>
            </a:r>
          </a:p>
        </p:txBody>
      </p:sp>
      <p:sp>
        <p:nvSpPr>
          <p:cNvPr id="7" name="Прямоугольник 6"/>
          <p:cNvSpPr/>
          <p:nvPr/>
        </p:nvSpPr>
        <p:spPr>
          <a:xfrm>
            <a:off x="2915816" y="908720"/>
            <a:ext cx="3929730" cy="369332"/>
          </a:xfrm>
          <a:prstGeom prst="rect">
            <a:avLst/>
          </a:prstGeom>
        </p:spPr>
        <p:txBody>
          <a:bodyPr wrap="none">
            <a:spAutoFit/>
          </a:bodyPr>
          <a:lstStyle/>
          <a:p>
            <a:pPr algn="ctr"/>
            <a:r>
              <a:rPr lang="ru-RU" b="1" dirty="0" err="1">
                <a:latin typeface="SL_Times New Roman" pitchFamily="18" charset="0"/>
              </a:rPr>
              <a:t>Елка</a:t>
            </a:r>
            <a:r>
              <a:rPr lang="ru-RU" b="1" dirty="0">
                <a:latin typeface="SL_Times New Roman" pitchFamily="18" charset="0"/>
              </a:rPr>
              <a:t> Главы Актанышского района</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1" y="2208875"/>
            <a:ext cx="3456385" cy="2304257"/>
          </a:xfrm>
          <a:prstGeom prst="rect">
            <a:avLst/>
          </a:prstGeom>
          <a:ln>
            <a:noFill/>
          </a:ln>
          <a:effectLst>
            <a:softEdge rad="112500"/>
          </a:effectLst>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3" y="2253350"/>
            <a:ext cx="3389673" cy="2259782"/>
          </a:xfrm>
          <a:prstGeom prst="rect">
            <a:avLst/>
          </a:prstGeom>
          <a:ln>
            <a:noFill/>
          </a:ln>
          <a:effectLst>
            <a:softEdge rad="112500"/>
          </a:effectLst>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2766" y="4513132"/>
            <a:ext cx="3378468" cy="2253413"/>
          </a:xfrm>
          <a:prstGeom prst="rect">
            <a:avLst/>
          </a:prstGeom>
          <a:ln>
            <a:noFill/>
          </a:ln>
          <a:effectLst>
            <a:softEdge rad="112500"/>
          </a:effectLst>
        </p:spPr>
      </p:pic>
      <p:sp>
        <p:nvSpPr>
          <p:cNvPr id="10" name="TextBox 9"/>
          <p:cNvSpPr txBox="1"/>
          <p:nvPr/>
        </p:nvSpPr>
        <p:spPr>
          <a:xfrm>
            <a:off x="-456" y="750803"/>
            <a:ext cx="1168012"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Культура</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523218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3509" y="1772816"/>
            <a:ext cx="8856984" cy="369332"/>
          </a:xfrm>
          <a:prstGeom prst="rect">
            <a:avLst/>
          </a:prstGeom>
        </p:spPr>
        <p:txBody>
          <a:bodyPr wrap="square">
            <a:spAutoFit/>
          </a:bodyPr>
          <a:lstStyle/>
          <a:p>
            <a:pPr algn="just"/>
            <a:r>
              <a:rPr lang="ru-RU" dirty="0" smtClean="0">
                <a:latin typeface="Times New Roman" pitchFamily="18" charset="0"/>
                <a:cs typeface="Times New Roman" pitchFamily="18" charset="0"/>
              </a:rPr>
              <a:t> </a:t>
            </a:r>
          </a:p>
        </p:txBody>
      </p:sp>
      <p:sp>
        <p:nvSpPr>
          <p:cNvPr id="3" name="Прямоугольник 2"/>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4" name="TextBox 3"/>
          <p:cNvSpPr txBox="1"/>
          <p:nvPr/>
        </p:nvSpPr>
        <p:spPr>
          <a:xfrm>
            <a:off x="-456" y="750803"/>
            <a:ext cx="1765035"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Строительство</a:t>
            </a:r>
            <a:endParaRPr lang="ru-RU" b="1" dirty="0">
              <a:solidFill>
                <a:schemeClr val="bg1"/>
              </a:solidFill>
              <a:latin typeface="Times New Roman" pitchFamily="18" charset="0"/>
              <a:cs typeface="Times New Roman" pitchFamily="18" charset="0"/>
            </a:endParaRPr>
          </a:p>
        </p:txBody>
      </p:sp>
      <p:sp>
        <p:nvSpPr>
          <p:cNvPr id="5" name="Прямоугольник 4"/>
          <p:cNvSpPr/>
          <p:nvPr/>
        </p:nvSpPr>
        <p:spPr>
          <a:xfrm>
            <a:off x="130458" y="1139958"/>
            <a:ext cx="8856984" cy="5632311"/>
          </a:xfrm>
          <a:prstGeom prst="rect">
            <a:avLst/>
          </a:prstGeom>
        </p:spPr>
        <p:txBody>
          <a:bodyPr wrap="square">
            <a:spAutoFit/>
          </a:bodyPr>
          <a:lstStyle/>
          <a:p>
            <a:pPr algn="just"/>
            <a:r>
              <a:rPr lang="ru-RU" b="1" dirty="0" smtClean="0">
                <a:latin typeface="Times New Roman" pitchFamily="18" charset="0"/>
                <a:cs typeface="Times New Roman" pitchFamily="18" charset="0"/>
              </a:rPr>
              <a:t>10. Шакуров </a:t>
            </a:r>
            <a:r>
              <a:rPr lang="ru-RU" b="1" dirty="0" err="1">
                <a:latin typeface="Times New Roman" pitchFamily="18" charset="0"/>
                <a:cs typeface="Times New Roman" pitchFamily="18" charset="0"/>
              </a:rPr>
              <a:t>Фанус</a:t>
            </a:r>
            <a:r>
              <a:rPr lang="ru-RU" b="1" dirty="0">
                <a:latin typeface="Times New Roman" pitchFamily="18" charset="0"/>
                <a:cs typeface="Times New Roman" pitchFamily="18" charset="0"/>
              </a:rPr>
              <a:t> </a:t>
            </a:r>
            <a:r>
              <a:rPr lang="ru-RU" b="1" dirty="0" err="1" smtClean="0">
                <a:latin typeface="Times New Roman" pitchFamily="18" charset="0"/>
                <a:cs typeface="Times New Roman" pitchFamily="18" charset="0"/>
              </a:rPr>
              <a:t>Гафурзянович</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 Трудовую </a:t>
            </a:r>
            <a:r>
              <a:rPr lang="ru-RU" dirty="0">
                <a:latin typeface="Times New Roman" pitchFamily="18" charset="0"/>
                <a:cs typeface="Times New Roman" pitchFamily="18" charset="0"/>
              </a:rPr>
              <a:t>деятельность начал в 1969 году рабочим в ПМК № 746. С 1978 по 1988 год занимал должности начальника участка, ПТО, главного инженера межхозяйственной строительной организации. В 1986-1988 гг. главный инженер </a:t>
            </a:r>
            <a:r>
              <a:rPr lang="ru-RU" dirty="0" err="1">
                <a:latin typeface="Times New Roman" pitchFamily="18" charset="0"/>
                <a:cs typeface="Times New Roman" pitchFamily="18" charset="0"/>
              </a:rPr>
              <a:t>Лениногорского</a:t>
            </a:r>
            <a:r>
              <a:rPr lang="ru-RU" dirty="0">
                <a:latin typeface="Times New Roman" pitchFamily="18" charset="0"/>
                <a:cs typeface="Times New Roman" pitchFamily="18" charset="0"/>
              </a:rPr>
              <a:t> завода железобетонных изделий треста «Татнефтепромстройматериалы2. В 1988-1989 годах работал главным инженером треста "</a:t>
            </a:r>
            <a:r>
              <a:rPr lang="ru-RU" dirty="0" err="1">
                <a:latin typeface="Times New Roman" pitchFamily="18" charset="0"/>
                <a:cs typeface="Times New Roman" pitchFamily="18" charset="0"/>
              </a:rPr>
              <a:t>Камагрострой</a:t>
            </a:r>
            <a:r>
              <a:rPr lang="ru-RU" dirty="0">
                <a:latin typeface="Times New Roman" pitchFamily="18" charset="0"/>
                <a:cs typeface="Times New Roman" pitchFamily="18" charset="0"/>
              </a:rPr>
              <a:t>" в Нижнекамске. Исполнял обязанности руководителя Нижнекамского треста «</a:t>
            </a:r>
            <a:r>
              <a:rPr lang="ru-RU" dirty="0" err="1">
                <a:latin typeface="Times New Roman" pitchFamily="18" charset="0"/>
                <a:cs typeface="Times New Roman" pitchFamily="18" charset="0"/>
              </a:rPr>
              <a:t>Камагростройкомплект</a:t>
            </a:r>
            <a:r>
              <a:rPr lang="ru-RU" dirty="0">
                <a:latin typeface="Times New Roman" pitchFamily="18" charset="0"/>
                <a:cs typeface="Times New Roman" pitchFamily="18" charset="0"/>
              </a:rPr>
              <a:t>» с 1989 по 1993 год. С 1993 по 1996 год-генеральный директор Казанского производственно-строительного комбината, а с 1996 года-генеральный директор Казанского завода «</a:t>
            </a:r>
            <a:r>
              <a:rPr lang="ru-RU" dirty="0" err="1">
                <a:latin typeface="Times New Roman" pitchFamily="18" charset="0"/>
                <a:cs typeface="Times New Roman" pitchFamily="18" charset="0"/>
              </a:rPr>
              <a:t>Стройпласт</a:t>
            </a:r>
            <a:r>
              <a:rPr lang="ru-RU" dirty="0">
                <a:latin typeface="Times New Roman" pitchFamily="18" charset="0"/>
                <a:cs typeface="Times New Roman" pitchFamily="18" charset="0"/>
              </a:rPr>
              <a:t>». Возглавляемый им завод получил в Европе </a:t>
            </a:r>
            <a:r>
              <a:rPr lang="ru-RU" dirty="0" err="1">
                <a:latin typeface="Times New Roman" pitchFamily="18" charset="0"/>
                <a:cs typeface="Times New Roman" pitchFamily="18" charset="0"/>
              </a:rPr>
              <a:t>почетное</a:t>
            </a:r>
            <a:r>
              <a:rPr lang="ru-RU" dirty="0">
                <a:latin typeface="Times New Roman" pitchFamily="18" charset="0"/>
                <a:cs typeface="Times New Roman" pitchFamily="18" charset="0"/>
              </a:rPr>
              <a:t> звание "Предприятие XXI века", а сам он - "Руководитель XXI века". Сейчас возглавляет ООО "</a:t>
            </a:r>
            <a:r>
              <a:rPr lang="ru-RU" dirty="0" err="1">
                <a:latin typeface="Times New Roman" pitchFamily="18" charset="0"/>
                <a:cs typeface="Times New Roman" pitchFamily="18" charset="0"/>
              </a:rPr>
              <a:t>Идель</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золотыми медалями Всероссийского выставочного центра (1998) и Ассоциации художников Франции (2001). Заслуженный строитель Республики Татарстан. Кандидат технических наук. Академик Международной академии информатизации.</a:t>
            </a:r>
          </a:p>
          <a:p>
            <a:pPr algn="just"/>
            <a:r>
              <a:rPr lang="ru-RU" dirty="0">
                <a:latin typeface="Times New Roman" pitchFamily="18" charset="0"/>
                <a:cs typeface="Times New Roman" pitchFamily="18" charset="0"/>
              </a:rPr>
              <a:t> </a:t>
            </a:r>
            <a:r>
              <a:rPr lang="ru-RU" b="1" dirty="0" smtClean="0">
                <a:latin typeface="Times New Roman" pitchFamily="18" charset="0"/>
                <a:cs typeface="Times New Roman" pitchFamily="18" charset="0"/>
              </a:rPr>
              <a:t>11. Хакимова </a:t>
            </a:r>
            <a:r>
              <a:rPr lang="ru-RU" b="1" dirty="0" err="1">
                <a:latin typeface="Times New Roman" pitchFamily="18" charset="0"/>
                <a:cs typeface="Times New Roman" pitchFamily="18" charset="0"/>
              </a:rPr>
              <a:t>Илиза</a:t>
            </a:r>
            <a:r>
              <a:rPr lang="ru-RU" b="1" dirty="0">
                <a:latin typeface="Times New Roman" pitchFamily="18" charset="0"/>
                <a:cs typeface="Times New Roman" pitchFamily="18" charset="0"/>
              </a:rPr>
              <a:t> </a:t>
            </a:r>
            <a:r>
              <a:rPr lang="ru-RU" b="1" dirty="0" err="1" smtClean="0">
                <a:latin typeface="Times New Roman" pitchFamily="18" charset="0"/>
                <a:cs typeface="Times New Roman" pitchFamily="18" charset="0"/>
              </a:rPr>
              <a:t>Афтаховна</a:t>
            </a:r>
            <a:r>
              <a:rPr lang="ru-RU" dirty="0" smtClean="0">
                <a:latin typeface="Times New Roman" pitchFamily="18" charset="0"/>
                <a:cs typeface="Times New Roman" pitchFamily="18" charset="0"/>
              </a:rPr>
              <a:t>- С </a:t>
            </a:r>
            <a:r>
              <a:rPr lang="ru-RU" dirty="0">
                <a:latin typeface="Times New Roman" pitchFamily="18" charset="0"/>
                <a:cs typeface="Times New Roman" pitchFamily="18" charset="0"/>
              </a:rPr>
              <a:t>началом строительства нового </a:t>
            </a:r>
            <a:r>
              <a:rPr lang="ru-RU" dirty="0" err="1">
                <a:latin typeface="Times New Roman" pitchFamily="18" charset="0"/>
                <a:cs typeface="Times New Roman" pitchFamily="18" charset="0"/>
              </a:rPr>
              <a:t>Актаныша</a:t>
            </a: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устроилась </a:t>
            </a:r>
            <a:r>
              <a:rPr lang="ru-RU" dirty="0">
                <a:latin typeface="Times New Roman" pitchFamily="18" charset="0"/>
                <a:cs typeface="Times New Roman" pitchFamily="18" charset="0"/>
              </a:rPr>
              <a:t>в 476 - й ПМК, </a:t>
            </a:r>
            <a:r>
              <a:rPr lang="ru-RU" dirty="0" smtClean="0">
                <a:latin typeface="Times New Roman" pitchFamily="18" charset="0"/>
                <a:cs typeface="Times New Roman" pitchFamily="18" charset="0"/>
              </a:rPr>
              <a:t>освоила </a:t>
            </a:r>
            <a:r>
              <a:rPr lang="ru-RU" dirty="0">
                <a:latin typeface="Times New Roman" pitchFamily="18" charset="0"/>
                <a:cs typeface="Times New Roman" pitchFamily="18" charset="0"/>
              </a:rPr>
              <a:t>профессию каменщика. </a:t>
            </a:r>
            <a:r>
              <a:rPr lang="ru-RU" dirty="0" smtClean="0">
                <a:latin typeface="Times New Roman" pitchFamily="18" charset="0"/>
                <a:cs typeface="Times New Roman" pitchFamily="18" charset="0"/>
              </a:rPr>
              <a:t>Была </a:t>
            </a:r>
            <a:r>
              <a:rPr lang="ru-RU" dirty="0">
                <a:latin typeface="Times New Roman" pitchFamily="18" charset="0"/>
                <a:cs typeface="Times New Roman" pitchFamily="18" charset="0"/>
              </a:rPr>
              <a:t>назначена бригадиром каменщиков, избиралась депутатом районного Совета депутатов трудящихся, заседателем народного суда. С июня 1983 по 1999 год работал бригадиром в межхозяйственной строительной организации. Заслуженный строитель Республики Татарстан (5.08.1993). </a:t>
            </a:r>
          </a:p>
        </p:txBody>
      </p:sp>
    </p:spTree>
    <p:extLst>
      <p:ext uri="{BB962C8B-B14F-4D97-AF65-F5344CB8AC3E}">
        <p14:creationId xmlns:p14="http://schemas.microsoft.com/office/powerpoint/2010/main" val="154826053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КРУПНЫЕ МЕРОПРИЯТИЯ, СПОСОБСТВУЮЩИЕ СОХРАНЕНИЮ ТРАДИЦИЙ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179512" y="1350060"/>
            <a:ext cx="8784976" cy="1754326"/>
          </a:xfrm>
          <a:prstGeom prst="rect">
            <a:avLst/>
          </a:prstGeom>
        </p:spPr>
        <p:txBody>
          <a:bodyPr wrap="square">
            <a:spAutoFit/>
          </a:bodyPr>
          <a:lstStyle/>
          <a:p>
            <a:pPr algn="just"/>
            <a:r>
              <a:rPr lang="ru-RU" dirty="0">
                <a:latin typeface="Times New Roman" pitchFamily="18" charset="0"/>
                <a:cs typeface="Times New Roman" pitchFamily="18" charset="0"/>
              </a:rPr>
              <a:t>Июнь, 1 раз в 2  года,   в день районного </a:t>
            </a:r>
            <a:r>
              <a:rPr lang="ru-RU" dirty="0" smtClean="0">
                <a:latin typeface="Times New Roman" pitchFamily="18" charset="0"/>
                <a:cs typeface="Times New Roman" pitchFamily="18" charset="0"/>
              </a:rPr>
              <a:t>Сабантуя.</a:t>
            </a:r>
            <a:r>
              <a:rPr lang="ru-RU" dirty="0">
                <a:latin typeface="Times New Roman" pitchFamily="18" charset="0"/>
                <a:cs typeface="Times New Roman" pitchFamily="18" charset="0"/>
              </a:rPr>
              <a:t> Территория районного </a:t>
            </a:r>
            <a:r>
              <a:rPr lang="ru-RU" dirty="0" smtClean="0">
                <a:latin typeface="Times New Roman" pitchFamily="18" charset="0"/>
                <a:cs typeface="Times New Roman" pitchFamily="18" charset="0"/>
              </a:rPr>
              <a:t>Сабантуя.</a:t>
            </a:r>
          </a:p>
          <a:p>
            <a:pPr algn="just"/>
            <a:r>
              <a:rPr lang="ru-RU" dirty="0">
                <a:latin typeface="Times New Roman" pitchFamily="18" charset="0"/>
                <a:cs typeface="Times New Roman" pitchFamily="18" charset="0"/>
              </a:rPr>
              <a:t>Фестиваль-конкурс первый раз был </a:t>
            </a:r>
            <a:r>
              <a:rPr lang="ru-RU" dirty="0" err="1">
                <a:latin typeface="Times New Roman" pitchFamily="18" charset="0"/>
                <a:cs typeface="Times New Roman" pitchFamily="18" charset="0"/>
              </a:rPr>
              <a:t>проведен</a:t>
            </a:r>
            <a:r>
              <a:rPr lang="ru-RU" dirty="0">
                <a:latin typeface="Times New Roman" pitchFamily="18" charset="0"/>
                <a:cs typeface="Times New Roman" pitchFamily="18" charset="0"/>
              </a:rPr>
              <a:t> в 2018г. в формате Всероссийского на территории Актанышского района. В программе различные конкурсы, выставки, мастер-класс, совместные концерты, шествие по улицам </a:t>
            </a:r>
            <a:r>
              <a:rPr lang="ru-RU" dirty="0" err="1">
                <a:latin typeface="Times New Roman" pitchFamily="18" charset="0"/>
                <a:cs typeface="Times New Roman" pitchFamily="18" charset="0"/>
              </a:rPr>
              <a:t>н.п.Актаныша</a:t>
            </a:r>
            <a:r>
              <a:rPr lang="ru-RU" dirty="0">
                <a:latin typeface="Times New Roman" pitchFamily="18" charset="0"/>
                <a:cs typeface="Times New Roman" pitchFamily="18" charset="0"/>
              </a:rPr>
              <a:t>, открытие аллеи для гармонистов, первого памятника татарской гармошке, определение лучшего исполнителя -гармониста. </a:t>
            </a:r>
          </a:p>
        </p:txBody>
      </p:sp>
      <p:sp>
        <p:nvSpPr>
          <p:cNvPr id="7" name="Прямоугольник 6"/>
          <p:cNvSpPr/>
          <p:nvPr/>
        </p:nvSpPr>
        <p:spPr>
          <a:xfrm>
            <a:off x="1350534" y="796969"/>
            <a:ext cx="7703512" cy="646331"/>
          </a:xfrm>
          <a:prstGeom prst="rect">
            <a:avLst/>
          </a:prstGeom>
        </p:spPr>
        <p:txBody>
          <a:bodyPr wrap="square">
            <a:spAutoFit/>
          </a:bodyPr>
          <a:lstStyle/>
          <a:p>
            <a:pPr algn="ctr"/>
            <a:r>
              <a:rPr lang="ru-RU" b="1" dirty="0">
                <a:latin typeface="Times New Roman" pitchFamily="18" charset="0"/>
                <a:cs typeface="Times New Roman" pitchFamily="18" charset="0"/>
              </a:rPr>
              <a:t>Межрегиональный фестиваль-конкурс  гармонистов «Актаныш </a:t>
            </a:r>
            <a:r>
              <a:rPr lang="ru-RU" b="1" dirty="0" err="1">
                <a:latin typeface="Times New Roman" pitchFamily="18" charset="0"/>
                <a:cs typeface="Times New Roman" pitchFamily="18" charset="0"/>
              </a:rPr>
              <a:t>гармуннары</a:t>
            </a:r>
            <a:r>
              <a:rPr lang="ru-RU" b="1" dirty="0">
                <a:latin typeface="Times New Roman" pitchFamily="18" charset="0"/>
                <a:cs typeface="Times New Roman" pitchFamily="18" charset="0"/>
              </a:rPr>
              <a:t>»</a:t>
            </a:r>
          </a:p>
        </p:txBody>
      </p:sp>
      <p:pic>
        <p:nvPicPr>
          <p:cNvPr id="10" name="Рисунок 9" descr="https://tatarstan.ru/file/photoreport2/print_4135207_312189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4230" y="3104386"/>
            <a:ext cx="6065846" cy="3523804"/>
          </a:xfrm>
          <a:prstGeom prst="rect">
            <a:avLst/>
          </a:prstGeom>
          <a:ln>
            <a:noFill/>
          </a:ln>
          <a:effectLst>
            <a:softEdge rad="112500"/>
          </a:effectLst>
        </p:spPr>
      </p:pic>
      <p:sp>
        <p:nvSpPr>
          <p:cNvPr id="6" name="TextBox 5"/>
          <p:cNvSpPr txBox="1"/>
          <p:nvPr/>
        </p:nvSpPr>
        <p:spPr>
          <a:xfrm>
            <a:off x="-456" y="750803"/>
            <a:ext cx="1168012"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Культура</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44467103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КРУПНЫЕ МЕРОПРИЯТИЯ, СПОСОБСТВУЮЩИЕ СОХРАНЕНИЮ ТРАДИЦИЙ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179512" y="1350060"/>
            <a:ext cx="8784976" cy="1815882"/>
          </a:xfrm>
          <a:prstGeom prst="rect">
            <a:avLst/>
          </a:prstGeom>
        </p:spPr>
        <p:txBody>
          <a:bodyPr wrap="square">
            <a:spAutoFit/>
          </a:bodyPr>
          <a:lstStyle/>
          <a:p>
            <a:pPr algn="just"/>
            <a:r>
              <a:rPr lang="ru-RU" sz="1600" dirty="0">
                <a:latin typeface="Times New Roman" pitchFamily="18" charset="0"/>
                <a:cs typeface="Times New Roman" pitchFamily="18" charset="0"/>
              </a:rPr>
              <a:t>Ноябрь-декабрь , 1 раз в 2 </a:t>
            </a:r>
            <a:r>
              <a:rPr lang="ru-RU" sz="1600" dirty="0" smtClean="0">
                <a:latin typeface="Times New Roman" pitchFamily="18" charset="0"/>
                <a:cs typeface="Times New Roman" pitchFamily="18" charset="0"/>
              </a:rPr>
              <a:t>года. </a:t>
            </a:r>
            <a:r>
              <a:rPr lang="ru-RU" sz="1600" dirty="0">
                <a:latin typeface="Times New Roman" pitchFamily="18" charset="0"/>
                <a:cs typeface="Times New Roman" pitchFamily="18" charset="0"/>
              </a:rPr>
              <a:t>Зональные туры и Актанышский </a:t>
            </a:r>
            <a:r>
              <a:rPr lang="ru-RU" sz="1600" dirty="0" smtClean="0">
                <a:latin typeface="Times New Roman" pitchFamily="18" charset="0"/>
                <a:cs typeface="Times New Roman" pitchFamily="18" charset="0"/>
              </a:rPr>
              <a:t>РДК. </a:t>
            </a:r>
            <a:r>
              <a:rPr lang="ru-RU" sz="1600" dirty="0">
                <a:latin typeface="Times New Roman" pitchFamily="18" charset="0"/>
                <a:cs typeface="Times New Roman" pitchFamily="18" charset="0"/>
              </a:rPr>
              <a:t>Конкурс проходит среди танцевальных коллективов и отдельных исполнителей всех возрастных групп, по номинациям по району и райцентру Актаныш.  Конкурс носит имя </a:t>
            </a:r>
            <a:r>
              <a:rPr lang="ru-RU" sz="1600" dirty="0" err="1">
                <a:latin typeface="Times New Roman" pitchFamily="18" charset="0"/>
                <a:cs typeface="Times New Roman" pitchFamily="18" charset="0"/>
              </a:rPr>
              <a:t>Азата</a:t>
            </a:r>
            <a:r>
              <a:rPr lang="ru-RU" sz="1600" dirty="0">
                <a:latin typeface="Times New Roman" pitchFamily="18" charset="0"/>
                <a:cs typeface="Times New Roman" pitchFamily="18" charset="0"/>
              </a:rPr>
              <a:t> Закирова, одного из ярких танцоров и первого солиста государственного ансамбля песни и танца «</a:t>
            </a:r>
            <a:r>
              <a:rPr lang="ru-RU" sz="1600" dirty="0" err="1">
                <a:latin typeface="Times New Roman" pitchFamily="18" charset="0"/>
                <a:cs typeface="Times New Roman" pitchFamily="18" charset="0"/>
              </a:rPr>
              <a:t>Агидель</a:t>
            </a:r>
            <a:r>
              <a:rPr lang="ru-RU" sz="1600" dirty="0">
                <a:latin typeface="Times New Roman" pitchFamily="18" charset="0"/>
                <a:cs typeface="Times New Roman" pitchFamily="18" charset="0"/>
              </a:rPr>
              <a:t>». Конкурс проходит в 4-5 зонах. С участием победителей  проходит  заключительных концерт с награждением, где </a:t>
            </a:r>
            <a:r>
              <a:rPr lang="ru-RU" sz="1600" dirty="0" err="1">
                <a:latin typeface="Times New Roman" pitchFamily="18" charset="0"/>
                <a:cs typeface="Times New Roman" pitchFamily="18" charset="0"/>
              </a:rPr>
              <a:t>почетными</a:t>
            </a:r>
            <a:r>
              <a:rPr lang="ru-RU" sz="1600" dirty="0">
                <a:latin typeface="Times New Roman" pitchFamily="18" charset="0"/>
                <a:cs typeface="Times New Roman" pitchFamily="18" charset="0"/>
              </a:rPr>
              <a:t> гостями и специальным </a:t>
            </a:r>
            <a:r>
              <a:rPr lang="ru-RU" sz="1600" dirty="0" smtClean="0">
                <a:latin typeface="Times New Roman" pitchFamily="18" charset="0"/>
                <a:cs typeface="Times New Roman" pitchFamily="18" charset="0"/>
              </a:rPr>
              <a:t>призом участвуют родственники </a:t>
            </a:r>
            <a:r>
              <a:rPr lang="ru-RU" sz="1600" dirty="0" err="1" smtClean="0">
                <a:latin typeface="Times New Roman" pitchFamily="18" charset="0"/>
                <a:cs typeface="Times New Roman" pitchFamily="18" charset="0"/>
              </a:rPr>
              <a:t>Азата</a:t>
            </a:r>
            <a:r>
              <a:rPr lang="ru-RU" sz="1600" dirty="0">
                <a:latin typeface="Times New Roman" pitchFamily="18" charset="0"/>
                <a:cs typeface="Times New Roman" pitchFamily="18" charset="0"/>
              </a:rPr>
              <a:t> </a:t>
            </a:r>
            <a:r>
              <a:rPr lang="ru-RU" sz="1600" dirty="0" smtClean="0">
                <a:latin typeface="Times New Roman" pitchFamily="18" charset="0"/>
                <a:cs typeface="Times New Roman" pitchFamily="18" charset="0"/>
              </a:rPr>
              <a:t>Закирова</a:t>
            </a:r>
            <a:r>
              <a:rPr lang="ru-RU" sz="1600" dirty="0">
                <a:latin typeface="Times New Roman" pitchFamily="18" charset="0"/>
                <a:cs typeface="Times New Roman" pitchFamily="18" charset="0"/>
              </a:rPr>
              <a:t>,  государственный ансамбль песни и танца «</a:t>
            </a:r>
            <a:r>
              <a:rPr lang="ru-RU" sz="1600" dirty="0" err="1">
                <a:latin typeface="Times New Roman" pitchFamily="18" charset="0"/>
                <a:cs typeface="Times New Roman" pitchFamily="18" charset="0"/>
              </a:rPr>
              <a:t>Агидель</a:t>
            </a:r>
            <a:r>
              <a:rPr lang="ru-RU" sz="1600" dirty="0" smtClean="0">
                <a:latin typeface="Times New Roman" pitchFamily="18" charset="0"/>
                <a:cs typeface="Times New Roman" pitchFamily="18" charset="0"/>
              </a:rPr>
              <a:t>».</a:t>
            </a:r>
            <a:endParaRPr lang="ru-RU" sz="1600" dirty="0">
              <a:latin typeface="Times New Roman" pitchFamily="18" charset="0"/>
              <a:cs typeface="Times New Roman" pitchFamily="18" charset="0"/>
            </a:endParaRPr>
          </a:p>
        </p:txBody>
      </p:sp>
      <p:sp>
        <p:nvSpPr>
          <p:cNvPr id="7" name="Прямоугольник 6"/>
          <p:cNvSpPr/>
          <p:nvPr/>
        </p:nvSpPr>
        <p:spPr>
          <a:xfrm>
            <a:off x="1259632" y="736856"/>
            <a:ext cx="7560840" cy="646331"/>
          </a:xfrm>
          <a:prstGeom prst="rect">
            <a:avLst/>
          </a:prstGeom>
        </p:spPr>
        <p:txBody>
          <a:bodyPr wrap="square">
            <a:spAutoFit/>
          </a:bodyPr>
          <a:lstStyle/>
          <a:p>
            <a:pPr algn="ctr"/>
            <a:r>
              <a:rPr lang="ru-RU" b="1" dirty="0">
                <a:latin typeface="Times New Roman" pitchFamily="18" charset="0"/>
                <a:cs typeface="Times New Roman" pitchFamily="18" charset="0"/>
              </a:rPr>
              <a:t>Районный конкурс  танцевальных коллективов и отдельных исполнителей им. </a:t>
            </a:r>
            <a:r>
              <a:rPr lang="ru-RU" b="1" dirty="0" err="1">
                <a:latin typeface="Times New Roman" pitchFamily="18" charset="0"/>
                <a:cs typeface="Times New Roman" pitchFamily="18" charset="0"/>
              </a:rPr>
              <a:t>Азата</a:t>
            </a:r>
            <a:r>
              <a:rPr lang="ru-RU" b="1" dirty="0">
                <a:latin typeface="Times New Roman" pitchFamily="18" charset="0"/>
                <a:cs typeface="Times New Roman" pitchFamily="18" charset="0"/>
              </a:rPr>
              <a:t> Закирова</a:t>
            </a:r>
          </a:p>
        </p:txBody>
      </p:sp>
      <p:pic>
        <p:nvPicPr>
          <p:cNvPr id="6" name="Рисунок 5" descr="https://tatarstan.ru/file/photoreport3/print_8056119_570977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5" y="3166521"/>
            <a:ext cx="4618369" cy="3404964"/>
          </a:xfrm>
          <a:prstGeom prst="rect">
            <a:avLst/>
          </a:prstGeom>
          <a:ln>
            <a:noFill/>
          </a:ln>
          <a:effectLst>
            <a:softEdge rad="112500"/>
          </a:effectLst>
        </p:spPr>
      </p:pic>
      <p:sp>
        <p:nvSpPr>
          <p:cNvPr id="8" name="TextBox 7"/>
          <p:cNvSpPr txBox="1"/>
          <p:nvPr/>
        </p:nvSpPr>
        <p:spPr>
          <a:xfrm>
            <a:off x="-456" y="750803"/>
            <a:ext cx="1168012"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Культура</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0428170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КРУПНЫЕ МЕРОПРИЯТИЯ, СПОСОБСТВУЮЩИЕ СОХРАНЕНИЮ ТРАДИЦИЙ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145603" y="1555051"/>
            <a:ext cx="8784976" cy="2554545"/>
          </a:xfrm>
          <a:prstGeom prst="rect">
            <a:avLst/>
          </a:prstGeom>
        </p:spPr>
        <p:txBody>
          <a:bodyPr wrap="square">
            <a:spAutoFit/>
          </a:bodyPr>
          <a:lstStyle/>
          <a:p>
            <a:pPr algn="just"/>
            <a:r>
              <a:rPr lang="ru-RU" sz="1600" dirty="0">
                <a:latin typeface="Times New Roman" pitchFamily="18" charset="0"/>
                <a:cs typeface="Times New Roman" pitchFamily="18" charset="0"/>
              </a:rPr>
              <a:t>Апрель-май, </a:t>
            </a:r>
            <a:r>
              <a:rPr lang="ru-RU" sz="1600" dirty="0" smtClean="0">
                <a:latin typeface="Times New Roman" pitchFamily="18" charset="0"/>
                <a:cs typeface="Times New Roman" pitchFamily="18" charset="0"/>
              </a:rPr>
              <a:t>ежегодно. </a:t>
            </a:r>
            <a:r>
              <a:rPr lang="ru-RU" sz="1600" dirty="0">
                <a:latin typeface="Times New Roman" pitchFamily="18" charset="0"/>
                <a:cs typeface="Times New Roman" pitchFamily="18" charset="0"/>
              </a:rPr>
              <a:t>Актанышский РДК, </a:t>
            </a:r>
            <a:r>
              <a:rPr lang="ru-RU" sz="1600" dirty="0" err="1">
                <a:latin typeface="Times New Roman" pitchFamily="18" charset="0"/>
                <a:cs typeface="Times New Roman" pitchFamily="18" charset="0"/>
              </a:rPr>
              <a:t>Такталачукский</a:t>
            </a:r>
            <a:r>
              <a:rPr lang="ru-RU" sz="1600" dirty="0">
                <a:latin typeface="Times New Roman" pitchFamily="18" charset="0"/>
                <a:cs typeface="Times New Roman" pitchFamily="18" charset="0"/>
              </a:rPr>
              <a:t> СДК,  Гуманитарная </a:t>
            </a:r>
            <a:r>
              <a:rPr lang="ru-RU" sz="1600" dirty="0" smtClean="0">
                <a:latin typeface="Times New Roman" pitchFamily="18" charset="0"/>
                <a:cs typeface="Times New Roman" pitchFamily="18" charset="0"/>
              </a:rPr>
              <a:t>гимназия. </a:t>
            </a:r>
            <a:r>
              <a:rPr lang="ru-RU" sz="1600" dirty="0">
                <a:latin typeface="Times New Roman" pitchFamily="18" charset="0"/>
                <a:cs typeface="Times New Roman" pitchFamily="18" charset="0"/>
              </a:rPr>
              <a:t>Республиканский фестиваль -конкурс проходит в рамках дней литературы и творчества среди   молодых, юных поэтов, писателей, учителей родного языка и литературы. Организаторами фестиваля являются Союз писателей РТ и Актанышский муниципальный район. Призовой фонд </a:t>
            </a:r>
            <a:r>
              <a:rPr lang="ru-RU" sz="1600" dirty="0" err="1">
                <a:latin typeface="Times New Roman" pitchFamily="18" charset="0"/>
                <a:cs typeface="Times New Roman" pitchFamily="18" charset="0"/>
              </a:rPr>
              <a:t>определен</a:t>
            </a:r>
            <a:r>
              <a:rPr lang="ru-RU" sz="1600" dirty="0">
                <a:latin typeface="Times New Roman" pitchFamily="18" charset="0"/>
                <a:cs typeface="Times New Roman" pitchFamily="18" charset="0"/>
              </a:rPr>
              <a:t> главой Актанышского района. Фестиваль- конкурс ежегодно   посвящается одному жанру, тематике (драма, поэзия роман, проза, стихи, и т. д.). Фестиваль-конкурс состоит из </a:t>
            </a:r>
            <a:r>
              <a:rPr lang="ru-RU" sz="1600" dirty="0" err="1">
                <a:latin typeface="Times New Roman" pitchFamily="18" charset="0"/>
                <a:cs typeface="Times New Roman" pitchFamily="18" charset="0"/>
              </a:rPr>
              <a:t>трех</a:t>
            </a:r>
            <a:r>
              <a:rPr lang="ru-RU" sz="1600" dirty="0">
                <a:latin typeface="Times New Roman" pitchFamily="18" charset="0"/>
                <a:cs typeface="Times New Roman" pitchFamily="18" charset="0"/>
              </a:rPr>
              <a:t> частей, которые проходят на малой родине поэта в с. </a:t>
            </a:r>
            <a:r>
              <a:rPr lang="ru-RU" sz="1600" dirty="0" err="1">
                <a:latin typeface="Times New Roman" pitchFamily="18" charset="0"/>
                <a:cs typeface="Times New Roman" pitchFamily="18" charset="0"/>
              </a:rPr>
              <a:t>Такталачуково</a:t>
            </a:r>
            <a:r>
              <a:rPr lang="ru-RU" sz="1600" dirty="0">
                <a:latin typeface="Times New Roman" pitchFamily="18" charset="0"/>
                <a:cs typeface="Times New Roman" pitchFamily="18" charset="0"/>
              </a:rPr>
              <a:t>, в гуманитарной гимназии и в районном доме культуры им. </a:t>
            </a:r>
            <a:r>
              <a:rPr lang="ru-RU" sz="1600" dirty="0" err="1">
                <a:latin typeface="Times New Roman" pitchFamily="18" charset="0"/>
                <a:cs typeface="Times New Roman" pitchFamily="18" charset="0"/>
              </a:rPr>
              <a:t>А.Авзаловой</a:t>
            </a:r>
            <a:r>
              <a:rPr lang="ru-RU" sz="1600" dirty="0">
                <a:latin typeface="Times New Roman" pitchFamily="18" charset="0"/>
                <a:cs typeface="Times New Roman" pitchFamily="18" charset="0"/>
              </a:rPr>
              <a:t> с награждением победителей и вручением ежегодной денежной премии известному татарскому писателю, поэту, работающего в направлении сатиры в Республике Татарстан Первым обладателем премии им. Г. </a:t>
            </a:r>
            <a:r>
              <a:rPr lang="ru-RU" sz="1600" dirty="0" err="1">
                <a:latin typeface="Times New Roman" pitchFamily="18" charset="0"/>
                <a:cs typeface="Times New Roman" pitchFamily="18" charset="0"/>
              </a:rPr>
              <a:t>Авзала</a:t>
            </a:r>
            <a:r>
              <a:rPr lang="ru-RU" sz="1600" dirty="0">
                <a:latin typeface="Times New Roman" pitchFamily="18" charset="0"/>
                <a:cs typeface="Times New Roman" pitchFamily="18" charset="0"/>
              </a:rPr>
              <a:t> стал </a:t>
            </a:r>
            <a:r>
              <a:rPr lang="ru-RU" sz="1600" dirty="0" err="1">
                <a:latin typeface="Times New Roman" pitchFamily="18" charset="0"/>
                <a:cs typeface="Times New Roman" pitchFamily="18" charset="0"/>
              </a:rPr>
              <a:t>Туфан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Миннуллин</a:t>
            </a:r>
            <a:r>
              <a:rPr lang="ru-RU" sz="1600" dirty="0">
                <a:latin typeface="Times New Roman" pitchFamily="18" charset="0"/>
                <a:cs typeface="Times New Roman" pitchFamily="18" charset="0"/>
              </a:rPr>
              <a:t>.</a:t>
            </a:r>
          </a:p>
        </p:txBody>
      </p:sp>
      <p:sp>
        <p:nvSpPr>
          <p:cNvPr id="7" name="Прямоугольник 6"/>
          <p:cNvSpPr/>
          <p:nvPr/>
        </p:nvSpPr>
        <p:spPr>
          <a:xfrm>
            <a:off x="1619672" y="908720"/>
            <a:ext cx="7524328" cy="646331"/>
          </a:xfrm>
          <a:prstGeom prst="rect">
            <a:avLst/>
          </a:prstGeom>
        </p:spPr>
        <p:txBody>
          <a:bodyPr wrap="square">
            <a:spAutoFit/>
          </a:bodyPr>
          <a:lstStyle/>
          <a:p>
            <a:pPr algn="ctr"/>
            <a:r>
              <a:rPr lang="ru-RU" b="1" dirty="0">
                <a:latin typeface="Times New Roman" pitchFamily="18" charset="0"/>
                <a:cs typeface="Times New Roman" pitchFamily="18" charset="0"/>
              </a:rPr>
              <a:t>Республиканский творческий фестиваль им. </a:t>
            </a:r>
            <a:r>
              <a:rPr lang="ru-RU" b="1" dirty="0" err="1" smtClean="0">
                <a:latin typeface="Times New Roman" pitchFamily="18" charset="0"/>
                <a:cs typeface="Times New Roman" pitchFamily="18" charset="0"/>
              </a:rPr>
              <a:t>Гамиля</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Авзала</a:t>
            </a:r>
            <a:r>
              <a:rPr lang="ru-RU" b="1" dirty="0">
                <a:latin typeface="Times New Roman" pitchFamily="18" charset="0"/>
                <a:cs typeface="Times New Roman" pitchFamily="18" charset="0"/>
              </a:rPr>
              <a:t>. Дни литературы  и творчества .</a:t>
            </a:r>
          </a:p>
        </p:txBody>
      </p:sp>
      <p:pic>
        <p:nvPicPr>
          <p:cNvPr id="6"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3993" y="4109596"/>
            <a:ext cx="2295525" cy="2133600"/>
          </a:xfrm>
          <a:prstGeom prst="rect">
            <a:avLst/>
          </a:prstGeom>
          <a:ln>
            <a:noFill/>
          </a:ln>
          <a:effectLst>
            <a:softEdge rad="112500"/>
          </a:effectLst>
          <a:extLst/>
        </p:spPr>
      </p:pic>
      <p:sp>
        <p:nvSpPr>
          <p:cNvPr id="3" name="Прямоугольник 2"/>
          <p:cNvSpPr/>
          <p:nvPr/>
        </p:nvSpPr>
        <p:spPr>
          <a:xfrm>
            <a:off x="1475656" y="6211669"/>
            <a:ext cx="6336704" cy="369332"/>
          </a:xfrm>
          <a:prstGeom prst="rect">
            <a:avLst/>
          </a:prstGeom>
        </p:spPr>
        <p:txBody>
          <a:bodyPr wrap="square">
            <a:spAutoFit/>
          </a:bodyPr>
          <a:lstStyle/>
          <a:p>
            <a:pPr algn="ctr"/>
            <a:r>
              <a:rPr lang="ru-RU" dirty="0">
                <a:latin typeface="Times New Roman" pitchFamily="18" charset="0"/>
                <a:cs typeface="Times New Roman" pitchFamily="18" charset="0"/>
              </a:rPr>
              <a:t>Народный поэт Республики </a:t>
            </a:r>
            <a:r>
              <a:rPr lang="ru-RU" dirty="0" smtClean="0">
                <a:latin typeface="Times New Roman" pitchFamily="18" charset="0"/>
                <a:cs typeface="Times New Roman" pitchFamily="18" charset="0"/>
              </a:rPr>
              <a:t>Татарстан </a:t>
            </a:r>
            <a:r>
              <a:rPr lang="ru-RU" dirty="0" err="1" smtClean="0">
                <a:latin typeface="Times New Roman" pitchFamily="18" charset="0"/>
                <a:cs typeface="Times New Roman" pitchFamily="18" charset="0"/>
              </a:rPr>
              <a:t>Гамил</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Афзалның</a:t>
            </a:r>
            <a:endParaRPr lang="ru-RU" dirty="0">
              <a:latin typeface="Times New Roman" pitchFamily="18" charset="0"/>
              <a:cs typeface="Times New Roman" pitchFamily="18" charset="0"/>
            </a:endParaRPr>
          </a:p>
        </p:txBody>
      </p:sp>
      <p:sp>
        <p:nvSpPr>
          <p:cNvPr id="8" name="TextBox 7"/>
          <p:cNvSpPr txBox="1"/>
          <p:nvPr/>
        </p:nvSpPr>
        <p:spPr>
          <a:xfrm>
            <a:off x="-456" y="750803"/>
            <a:ext cx="1168012"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Культура</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0428170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КРУПНЫЕ МЕРОПРИЯТИЯ, СПОСОБСТВУЮЩИЕ СОХРАНЕНИЮ ТРАДИЦИЙ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179512" y="1350060"/>
            <a:ext cx="8784976" cy="2062103"/>
          </a:xfrm>
          <a:prstGeom prst="rect">
            <a:avLst/>
          </a:prstGeom>
        </p:spPr>
        <p:txBody>
          <a:bodyPr wrap="square">
            <a:spAutoFit/>
          </a:bodyPr>
          <a:lstStyle/>
          <a:p>
            <a:pPr algn="just"/>
            <a:r>
              <a:rPr lang="ru-RU" sz="1600" dirty="0">
                <a:latin typeface="Times New Roman" pitchFamily="18" charset="0"/>
                <a:cs typeface="Times New Roman" pitchFamily="18" charset="0"/>
              </a:rPr>
              <a:t>Май-июнь, </a:t>
            </a:r>
            <a:r>
              <a:rPr lang="ru-RU" sz="1600" dirty="0" smtClean="0">
                <a:latin typeface="Times New Roman" pitchFamily="18" charset="0"/>
                <a:cs typeface="Times New Roman" pitchFamily="18" charset="0"/>
              </a:rPr>
              <a:t>ежегодно. </a:t>
            </a:r>
            <a:r>
              <a:rPr lang="ru-RU" sz="1600" dirty="0">
                <a:latin typeface="Times New Roman" pitchFamily="18" charset="0"/>
                <a:cs typeface="Times New Roman" pitchFamily="18" charset="0"/>
              </a:rPr>
              <a:t>с. </a:t>
            </a:r>
            <a:r>
              <a:rPr lang="ru-RU" sz="1600" dirty="0" err="1" smtClean="0">
                <a:latin typeface="Times New Roman" pitchFamily="18" charset="0"/>
                <a:cs typeface="Times New Roman" pitchFamily="18" charset="0"/>
              </a:rPr>
              <a:t>Уразаево</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Фестиваль юных драматургов «Проба пера», им Ризы </a:t>
            </a:r>
            <a:r>
              <a:rPr lang="ru-RU" sz="1600" dirty="0" err="1">
                <a:latin typeface="Times New Roman" pitchFamily="18" charset="0"/>
                <a:cs typeface="Times New Roman" pitchFamily="18" charset="0"/>
              </a:rPr>
              <a:t>Ишмората</a:t>
            </a:r>
            <a:r>
              <a:rPr lang="ru-RU" sz="1600" dirty="0">
                <a:latin typeface="Times New Roman" pitchFamily="18" charset="0"/>
                <a:cs typeface="Times New Roman" pitchFamily="18" charset="0"/>
              </a:rPr>
              <a:t>, народного поэта Республики Татарстан проходит с 2013г. среди детей и </a:t>
            </a:r>
            <a:r>
              <a:rPr lang="ru-RU" sz="1600" dirty="0" err="1">
                <a:latin typeface="Times New Roman" pitchFamily="18" charset="0"/>
                <a:cs typeface="Times New Roman" pitchFamily="18" charset="0"/>
              </a:rPr>
              <a:t>молодежи</a:t>
            </a:r>
            <a:r>
              <a:rPr lang="ru-RU" sz="1600" dirty="0">
                <a:latin typeface="Times New Roman" pitchFamily="18" charset="0"/>
                <a:cs typeface="Times New Roman" pitchFamily="18" charset="0"/>
              </a:rPr>
              <a:t> на свободную творческую тему, на малой родине поэта в с. </a:t>
            </a:r>
            <a:r>
              <a:rPr lang="ru-RU" sz="1600" dirty="0" err="1">
                <a:latin typeface="Times New Roman" pitchFamily="18" charset="0"/>
                <a:cs typeface="Times New Roman" pitchFamily="18" charset="0"/>
              </a:rPr>
              <a:t>Уразаево</a:t>
            </a:r>
            <a:r>
              <a:rPr lang="ru-RU" sz="1600" dirty="0">
                <a:latin typeface="Times New Roman" pitchFamily="18" charset="0"/>
                <a:cs typeface="Times New Roman" pitchFamily="18" charset="0"/>
              </a:rPr>
              <a:t>.  В программе посещение   дома, усадьбы, родника поэта, встреча с родными в яблоневым саду у самовара, также посещение первого татарского </a:t>
            </a:r>
            <a:r>
              <a:rPr lang="ru-RU" sz="1600" dirty="0" err="1">
                <a:latin typeface="Times New Roman" pitchFamily="18" charset="0"/>
                <a:cs typeface="Times New Roman" pitchFamily="18" charset="0"/>
              </a:rPr>
              <a:t>этнодвора</a:t>
            </a:r>
            <a:r>
              <a:rPr lang="ru-RU" sz="1600" dirty="0">
                <a:latin typeface="Times New Roman" pitchFamily="18" charset="0"/>
                <a:cs typeface="Times New Roman" pitchFamily="18" charset="0"/>
              </a:rPr>
              <a:t> села.  Основная часть фестиваля-конкурса с награждением проходит на природе с кострами, с национальными песнями и играми, с выступлениями членов литературного объединения «</a:t>
            </a:r>
            <a:r>
              <a:rPr lang="ru-RU" sz="1600" dirty="0" err="1">
                <a:latin typeface="Times New Roman" pitchFamily="18" charset="0"/>
                <a:cs typeface="Times New Roman" pitchFamily="18" charset="0"/>
              </a:rPr>
              <a:t>Агыйдел</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дулкыннары</a:t>
            </a:r>
            <a:r>
              <a:rPr lang="ru-RU" sz="1600" dirty="0">
                <a:latin typeface="Times New Roman" pitchFamily="18" charset="0"/>
                <a:cs typeface="Times New Roman" pitchFamily="18" charset="0"/>
              </a:rPr>
              <a:t>». В фестивале  принимают участие  гости из  Республик Башкортостана, Татарстана, Удмуртии.</a:t>
            </a:r>
            <a:r>
              <a:rPr lang="ru-RU" sz="1600" dirty="0" smtClean="0">
                <a:latin typeface="Times New Roman" pitchFamily="18" charset="0"/>
                <a:cs typeface="Times New Roman" pitchFamily="18" charset="0"/>
              </a:rPr>
              <a:t> </a:t>
            </a:r>
            <a:endParaRPr lang="ru-RU" sz="1600" dirty="0">
              <a:latin typeface="Times New Roman" pitchFamily="18" charset="0"/>
              <a:cs typeface="Times New Roman" pitchFamily="18" charset="0"/>
            </a:endParaRPr>
          </a:p>
        </p:txBody>
      </p:sp>
      <p:sp>
        <p:nvSpPr>
          <p:cNvPr id="7" name="Прямоугольник 6"/>
          <p:cNvSpPr/>
          <p:nvPr/>
        </p:nvSpPr>
        <p:spPr>
          <a:xfrm>
            <a:off x="1979711" y="736856"/>
            <a:ext cx="6949423" cy="646331"/>
          </a:xfrm>
          <a:prstGeom prst="rect">
            <a:avLst/>
          </a:prstGeom>
        </p:spPr>
        <p:txBody>
          <a:bodyPr wrap="square">
            <a:spAutoFit/>
          </a:bodyPr>
          <a:lstStyle/>
          <a:p>
            <a:pPr algn="ctr"/>
            <a:r>
              <a:rPr lang="ru-RU" b="1" dirty="0">
                <a:latin typeface="Times New Roman" pitchFamily="18" charset="0"/>
                <a:cs typeface="Times New Roman" pitchFamily="18" charset="0"/>
              </a:rPr>
              <a:t>Межрегиональный фестиваль  молодых поэтов и писателей им. Ризы </a:t>
            </a:r>
            <a:r>
              <a:rPr lang="ru-RU" b="1" dirty="0" err="1">
                <a:latin typeface="Times New Roman" pitchFamily="18" charset="0"/>
                <a:cs typeface="Times New Roman" pitchFamily="18" charset="0"/>
              </a:rPr>
              <a:t>Ишмората</a:t>
            </a:r>
            <a:endParaRPr lang="ru-RU" b="1" dirty="0">
              <a:latin typeface="Times New Roman" pitchFamily="18" charset="0"/>
              <a:cs typeface="Times New Roman" pitchFamily="18" charset="0"/>
            </a:endParaRPr>
          </a:p>
        </p:txBody>
      </p:sp>
      <p:pic>
        <p:nvPicPr>
          <p:cNvPr id="6" name="Рисунок 5"/>
          <p:cNvPicPr/>
          <p:nvPr/>
        </p:nvPicPr>
        <p:blipFill>
          <a:blip r:embed="rId2"/>
          <a:stretch>
            <a:fillRect/>
          </a:stretch>
        </p:blipFill>
        <p:spPr>
          <a:xfrm>
            <a:off x="3122050" y="3501008"/>
            <a:ext cx="3220754" cy="2677071"/>
          </a:xfrm>
          <a:prstGeom prst="rect">
            <a:avLst/>
          </a:prstGeom>
          <a:ln>
            <a:noFill/>
          </a:ln>
          <a:effectLst>
            <a:softEdge rad="112500"/>
          </a:effectLst>
        </p:spPr>
      </p:pic>
      <p:sp>
        <p:nvSpPr>
          <p:cNvPr id="8" name="TextBox 7"/>
          <p:cNvSpPr txBox="1"/>
          <p:nvPr/>
        </p:nvSpPr>
        <p:spPr>
          <a:xfrm>
            <a:off x="-456" y="750803"/>
            <a:ext cx="1168012"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Культура</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0428170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КРУПНЫЕ МЕРОПРИЯТИЯ, СПОСОБСТВУЮЩИЕ СОХРАНЕНИЮ ТРАДИЦИЙ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179512" y="1350060"/>
            <a:ext cx="8784976" cy="1569660"/>
          </a:xfrm>
          <a:prstGeom prst="rect">
            <a:avLst/>
          </a:prstGeom>
        </p:spPr>
        <p:txBody>
          <a:bodyPr wrap="square">
            <a:spAutoFit/>
          </a:bodyPr>
          <a:lstStyle/>
          <a:p>
            <a:pPr algn="just"/>
            <a:r>
              <a:rPr lang="ru-RU" sz="1600" dirty="0">
                <a:latin typeface="Times New Roman" pitchFamily="18" charset="0"/>
                <a:cs typeface="Times New Roman" pitchFamily="18" charset="0"/>
              </a:rPr>
              <a:t>Октябрь-февраль, </a:t>
            </a:r>
            <a:r>
              <a:rPr lang="ru-RU" sz="1600" dirty="0" smtClean="0">
                <a:latin typeface="Times New Roman" pitchFamily="18" charset="0"/>
                <a:cs typeface="Times New Roman" pitchFamily="18" charset="0"/>
              </a:rPr>
              <a:t>ежегодно. </a:t>
            </a:r>
            <a:r>
              <a:rPr lang="ru-RU" sz="1600" dirty="0">
                <a:latin typeface="Times New Roman" pitchFamily="18" charset="0"/>
                <a:cs typeface="Times New Roman" pitchFamily="18" charset="0"/>
              </a:rPr>
              <a:t>Зональные туры и Актанышский </a:t>
            </a:r>
            <a:r>
              <a:rPr lang="ru-RU" sz="1600" dirty="0" smtClean="0">
                <a:latin typeface="Times New Roman" pitchFamily="18" charset="0"/>
                <a:cs typeface="Times New Roman" pitchFamily="18" charset="0"/>
              </a:rPr>
              <a:t>РДК. </a:t>
            </a:r>
            <a:r>
              <a:rPr lang="ru-RU" sz="1600" dirty="0">
                <a:latin typeface="Times New Roman" pitchFamily="18" charset="0"/>
                <a:cs typeface="Times New Roman" pitchFamily="18" charset="0"/>
              </a:rPr>
              <a:t>Смотр-конкурс проходит с 1950-60 гг., ежегодно среди самодеятельных и народных театральных коллективов сельских поселений, а также предприятий, организаций райцентра.  Смотр-конкурс </a:t>
            </a:r>
            <a:r>
              <a:rPr lang="ru-RU" sz="1600" dirty="0" err="1">
                <a:latin typeface="Times New Roman" pitchFamily="18" charset="0"/>
                <a:cs typeface="Times New Roman" pitchFamily="18" charset="0"/>
              </a:rPr>
              <a:t>идет</a:t>
            </a:r>
            <a:r>
              <a:rPr lang="ru-RU" sz="1600" dirty="0">
                <a:latin typeface="Times New Roman" pitchFamily="18" charset="0"/>
                <a:cs typeface="Times New Roman" pitchFamily="18" charset="0"/>
              </a:rPr>
              <a:t> в сельских поселениях с ноября по февраль месяц.  В смотре принимают участие более 50 коллективов.  Лучшие коллективы участвуют в декаде, который проходит в районном доме культуры в феврале-марте, победители принимают участие в  региональном  конкурсе «Идел </a:t>
            </a:r>
            <a:r>
              <a:rPr lang="ru-RU" sz="1600" dirty="0" err="1">
                <a:latin typeface="Times New Roman" pitchFamily="18" charset="0"/>
                <a:cs typeface="Times New Roman" pitchFamily="18" charset="0"/>
              </a:rPr>
              <a:t>йорт</a:t>
            </a:r>
            <a:r>
              <a:rPr lang="ru-RU" sz="1600" dirty="0">
                <a:latin typeface="Times New Roman" pitchFamily="18" charset="0"/>
                <a:cs typeface="Times New Roman" pitchFamily="18" charset="0"/>
              </a:rPr>
              <a:t>».</a:t>
            </a:r>
            <a:r>
              <a:rPr lang="ru-RU" sz="1600" dirty="0" smtClean="0">
                <a:latin typeface="Times New Roman" pitchFamily="18" charset="0"/>
                <a:cs typeface="Times New Roman" pitchFamily="18" charset="0"/>
              </a:rPr>
              <a:t> </a:t>
            </a:r>
            <a:endParaRPr lang="ru-RU" sz="1600" dirty="0">
              <a:latin typeface="Times New Roman" pitchFamily="18" charset="0"/>
              <a:cs typeface="Times New Roman" pitchFamily="18" charset="0"/>
            </a:endParaRPr>
          </a:p>
        </p:txBody>
      </p:sp>
      <p:sp>
        <p:nvSpPr>
          <p:cNvPr id="7" name="Прямоугольник 6"/>
          <p:cNvSpPr/>
          <p:nvPr/>
        </p:nvSpPr>
        <p:spPr>
          <a:xfrm>
            <a:off x="1691680" y="836712"/>
            <a:ext cx="6708976" cy="646331"/>
          </a:xfrm>
          <a:prstGeom prst="rect">
            <a:avLst/>
          </a:prstGeom>
        </p:spPr>
        <p:txBody>
          <a:bodyPr wrap="square">
            <a:spAutoFit/>
          </a:bodyPr>
          <a:lstStyle/>
          <a:p>
            <a:pPr algn="ctr"/>
            <a:r>
              <a:rPr lang="ru-RU" b="1" dirty="0">
                <a:latin typeface="Times New Roman" pitchFamily="18" charset="0"/>
                <a:cs typeface="Times New Roman" pitchFamily="18" charset="0"/>
              </a:rPr>
              <a:t>Районный смотр-конкурс    самодеятельных и  народных театральных коллективов</a:t>
            </a:r>
          </a:p>
        </p:txBody>
      </p:sp>
      <p:pic>
        <p:nvPicPr>
          <p:cNvPr id="6" name="Рисунок 5" descr="https://aktanysh-rt.ru/images/uploads/ckeditor/jpg/638104dc7dbec_IMG-20221125-WA005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3140968"/>
            <a:ext cx="5040560" cy="3234085"/>
          </a:xfrm>
          <a:prstGeom prst="rect">
            <a:avLst/>
          </a:prstGeom>
          <a:ln>
            <a:noFill/>
          </a:ln>
          <a:effectLst>
            <a:softEdge rad="112500"/>
          </a:effectLst>
        </p:spPr>
      </p:pic>
      <p:sp>
        <p:nvSpPr>
          <p:cNvPr id="8" name="TextBox 7"/>
          <p:cNvSpPr txBox="1"/>
          <p:nvPr/>
        </p:nvSpPr>
        <p:spPr>
          <a:xfrm>
            <a:off x="-456" y="750803"/>
            <a:ext cx="1168012"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Культура</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0428170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КРУПНЫЕ МЕРОПРИЯТИЯ, СПОСОБСТВУЮЩИЕ СОХРАНЕНИЮ ТРАДИЦИЙ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3995936" y="1350060"/>
            <a:ext cx="4968552" cy="1569660"/>
          </a:xfrm>
          <a:prstGeom prst="rect">
            <a:avLst/>
          </a:prstGeom>
        </p:spPr>
        <p:txBody>
          <a:bodyPr wrap="square">
            <a:spAutoFit/>
          </a:bodyPr>
          <a:lstStyle/>
          <a:p>
            <a:pPr algn="just"/>
            <a:r>
              <a:rPr lang="ru-RU" sz="1600" dirty="0">
                <a:latin typeface="Times New Roman" pitchFamily="18" charset="0"/>
                <a:cs typeface="Times New Roman" pitchFamily="18" charset="0"/>
              </a:rPr>
              <a:t>Март-апрель , </a:t>
            </a:r>
            <a:r>
              <a:rPr lang="ru-RU" sz="1600" dirty="0" smtClean="0">
                <a:latin typeface="Times New Roman" pitchFamily="18" charset="0"/>
                <a:cs typeface="Times New Roman" pitchFamily="18" charset="0"/>
              </a:rPr>
              <a:t>ежегодно. </a:t>
            </a:r>
            <a:r>
              <a:rPr lang="ru-RU" sz="1600" dirty="0">
                <a:latin typeface="Times New Roman" pitchFamily="18" charset="0"/>
                <a:cs typeface="Times New Roman" pitchFamily="18" charset="0"/>
              </a:rPr>
              <a:t>Зональные туры в детских садах, </a:t>
            </a:r>
            <a:r>
              <a:rPr lang="ru-RU" sz="1600" dirty="0" smtClean="0">
                <a:latin typeface="Times New Roman" pitchFamily="18" charset="0"/>
                <a:cs typeface="Times New Roman" pitchFamily="18" charset="0"/>
              </a:rPr>
              <a:t>ЦДТ. </a:t>
            </a:r>
            <a:r>
              <a:rPr lang="ru-RU" sz="1600" dirty="0">
                <a:latin typeface="Times New Roman" pitchFamily="18" charset="0"/>
                <a:cs typeface="Times New Roman" pitchFamily="18" charset="0"/>
              </a:rPr>
              <a:t>Районный смотр-конкурс детских кукольных театров проходит среди 40   детских садов района.   Конкурс проходит в целях воспитания любви, сохранения, развития родных языков, культуры, традиций татарского народа. </a:t>
            </a:r>
          </a:p>
        </p:txBody>
      </p:sp>
      <p:sp>
        <p:nvSpPr>
          <p:cNvPr id="7" name="Прямоугольник 6"/>
          <p:cNvSpPr/>
          <p:nvPr/>
        </p:nvSpPr>
        <p:spPr>
          <a:xfrm>
            <a:off x="543456" y="836712"/>
            <a:ext cx="7857200" cy="369332"/>
          </a:xfrm>
          <a:prstGeom prst="rect">
            <a:avLst/>
          </a:prstGeom>
        </p:spPr>
        <p:txBody>
          <a:bodyPr wrap="square">
            <a:spAutoFit/>
          </a:bodyPr>
          <a:lstStyle/>
          <a:p>
            <a:pPr algn="ctr"/>
            <a:r>
              <a:rPr lang="ru-RU" b="1" dirty="0">
                <a:latin typeface="Times New Roman" pitchFamily="18" charset="0"/>
                <a:cs typeface="Times New Roman" pitchFamily="18" charset="0"/>
              </a:rPr>
              <a:t>Районный   смотр-конкурс  детских  кукольных театров </a:t>
            </a:r>
          </a:p>
        </p:txBody>
      </p:sp>
      <p:pic>
        <p:nvPicPr>
          <p:cNvPr id="8" name="Рисунок 7" descr="https://aktanysh.tatarstan.ru/file/old/news/IMG_163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206045"/>
            <a:ext cx="3600400" cy="2150948"/>
          </a:xfrm>
          <a:prstGeom prst="rect">
            <a:avLst/>
          </a:prstGeom>
          <a:ln>
            <a:noFill/>
          </a:ln>
          <a:effectLst>
            <a:softEdge rad="112500"/>
          </a:effectLst>
        </p:spPr>
      </p:pic>
      <p:sp>
        <p:nvSpPr>
          <p:cNvPr id="3" name="Прямоугольник 2"/>
          <p:cNvSpPr/>
          <p:nvPr/>
        </p:nvSpPr>
        <p:spPr>
          <a:xfrm>
            <a:off x="1115616" y="3573016"/>
            <a:ext cx="7573072" cy="369332"/>
          </a:xfrm>
          <a:prstGeom prst="rect">
            <a:avLst/>
          </a:prstGeom>
        </p:spPr>
        <p:txBody>
          <a:bodyPr wrap="square">
            <a:spAutoFit/>
          </a:bodyPr>
          <a:lstStyle/>
          <a:p>
            <a:r>
              <a:rPr lang="ru-RU" b="1" dirty="0">
                <a:latin typeface="Times New Roman" pitchFamily="18" charset="0"/>
                <a:cs typeface="Times New Roman" pitchFamily="18" charset="0"/>
              </a:rPr>
              <a:t>Районный смотр-конкурс самодеятельных творческих коллективов</a:t>
            </a:r>
          </a:p>
        </p:txBody>
      </p:sp>
      <p:pic>
        <p:nvPicPr>
          <p:cNvPr id="9" name="Рисунок 8" descr="https://tatarstan.ru/file/photoreport3/print_8820499_645212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077071"/>
            <a:ext cx="3577499" cy="2295525"/>
          </a:xfrm>
          <a:prstGeom prst="rect">
            <a:avLst/>
          </a:prstGeom>
          <a:ln>
            <a:noFill/>
          </a:ln>
          <a:effectLst>
            <a:softEdge rad="112500"/>
          </a:effectLst>
        </p:spPr>
      </p:pic>
      <p:sp>
        <p:nvSpPr>
          <p:cNvPr id="5" name="Прямоугольник 4"/>
          <p:cNvSpPr/>
          <p:nvPr/>
        </p:nvSpPr>
        <p:spPr>
          <a:xfrm>
            <a:off x="3577501" y="3942348"/>
            <a:ext cx="5458996" cy="2893100"/>
          </a:xfrm>
          <a:prstGeom prst="rect">
            <a:avLst/>
          </a:prstGeom>
        </p:spPr>
        <p:txBody>
          <a:bodyPr wrap="square">
            <a:spAutoFit/>
          </a:bodyPr>
          <a:lstStyle/>
          <a:p>
            <a:pPr algn="just"/>
            <a:r>
              <a:rPr lang="ru-RU" sz="1400" dirty="0">
                <a:latin typeface="Times New Roman" pitchFamily="18" charset="0"/>
                <a:cs typeface="Times New Roman" pitchFamily="18" charset="0"/>
              </a:rPr>
              <a:t>Март-май, </a:t>
            </a:r>
            <a:r>
              <a:rPr lang="ru-RU" sz="1400" dirty="0" smtClean="0">
                <a:latin typeface="Times New Roman" pitchFamily="18" charset="0"/>
                <a:cs typeface="Times New Roman" pitchFamily="18" charset="0"/>
              </a:rPr>
              <a:t>ежегодно. </a:t>
            </a:r>
            <a:r>
              <a:rPr lang="ru-RU" sz="1400" dirty="0">
                <a:latin typeface="Times New Roman" pitchFamily="18" charset="0"/>
                <a:cs typeface="Times New Roman" pitchFamily="18" charset="0"/>
              </a:rPr>
              <a:t>Зональные туры в СДК, Актанышский </a:t>
            </a:r>
            <a:r>
              <a:rPr lang="ru-RU" sz="1400" dirty="0" smtClean="0">
                <a:latin typeface="Times New Roman" pitchFamily="18" charset="0"/>
                <a:cs typeface="Times New Roman" pitchFamily="18" charset="0"/>
              </a:rPr>
              <a:t>РДК. </a:t>
            </a:r>
            <a:r>
              <a:rPr lang="ru-RU" sz="1400" dirty="0">
                <a:latin typeface="Times New Roman" pitchFamily="18" charset="0"/>
                <a:cs typeface="Times New Roman" pitchFamily="18" charset="0"/>
              </a:rPr>
              <a:t>История районного смотра-конкурса творческих коллективов начинается с 1950-60 гг. Смотр проходит ежегодно среди творческих коллективов, сельских поселений, а также предприятий, организаций райцентра.  В смотре принимают участие более 100 творческих коллектив и отдельных исполнителей. Зональные туры проходят в сельских поселениях в марте-апреле. По итогам смотра в апреле - мае проходит заключительный 4-х часовой концерт в районном доме культуры, где определяются, награждаются победители, лучшие коллективы, руководители организаций и предприятий. Ежегодно  смотр-конкурс  меняет тему, но цель одна- сохранение и развитие национальной, традиционной  культуры Актанышского района </a:t>
            </a:r>
          </a:p>
        </p:txBody>
      </p:sp>
      <p:sp>
        <p:nvSpPr>
          <p:cNvPr id="10" name="TextBox 9"/>
          <p:cNvSpPr txBox="1"/>
          <p:nvPr/>
        </p:nvSpPr>
        <p:spPr>
          <a:xfrm>
            <a:off x="-456" y="750803"/>
            <a:ext cx="1168012"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Культура</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5713032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КРУПНЫЕ МЕРОПРИЯТИЯ, СПОСОБСТВУЮЩИЕ СОХРАНЕНИЮ ТРАДИЦИЙ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4067944" y="1538220"/>
            <a:ext cx="4896544" cy="2246769"/>
          </a:xfrm>
          <a:prstGeom prst="rect">
            <a:avLst/>
          </a:prstGeom>
        </p:spPr>
        <p:txBody>
          <a:bodyPr wrap="square">
            <a:spAutoFit/>
          </a:bodyPr>
          <a:lstStyle/>
          <a:p>
            <a:pPr algn="just"/>
            <a:r>
              <a:rPr lang="ru-RU" sz="1400" dirty="0">
                <a:latin typeface="Times New Roman" pitchFamily="18" charset="0"/>
                <a:cs typeface="Times New Roman" pitchFamily="18" charset="0"/>
              </a:rPr>
              <a:t>Июнь, </a:t>
            </a:r>
            <a:r>
              <a:rPr lang="ru-RU" sz="1400" dirty="0" smtClean="0">
                <a:latin typeface="Times New Roman" pitchFamily="18" charset="0"/>
                <a:cs typeface="Times New Roman" pitchFamily="18" charset="0"/>
              </a:rPr>
              <a:t>ежегодно. </a:t>
            </a:r>
            <a:r>
              <a:rPr lang="ru-RU" sz="1400" dirty="0">
                <a:latin typeface="Times New Roman" pitchFamily="18" charset="0"/>
                <a:cs typeface="Times New Roman" pitchFamily="18" charset="0"/>
              </a:rPr>
              <a:t>Территории </a:t>
            </a:r>
            <a:r>
              <a:rPr lang="ru-RU" sz="1400" dirty="0" smtClean="0">
                <a:latin typeface="Times New Roman" pitchFamily="18" charset="0"/>
                <a:cs typeface="Times New Roman" pitchFamily="18" charset="0"/>
              </a:rPr>
              <a:t>Сабантуя. Районный </a:t>
            </a:r>
            <a:r>
              <a:rPr lang="ru-RU" sz="1400" dirty="0">
                <a:latin typeface="Times New Roman" pitchFamily="18" charset="0"/>
                <a:cs typeface="Times New Roman" pitchFamily="18" charset="0"/>
              </a:rPr>
              <a:t>праздник Сабантуй проходит в специальной территории. В программе бег в мешках, лазание на вертикальный шест за петухом, национальная борьба к</a:t>
            </a:r>
            <a:r>
              <a:rPr lang="tt-RU" sz="1400" dirty="0">
                <a:latin typeface="Times New Roman" pitchFamily="18" charset="0"/>
                <a:cs typeface="Times New Roman" pitchFamily="18" charset="0"/>
              </a:rPr>
              <a:t>ө</a:t>
            </a:r>
            <a:r>
              <a:rPr lang="ru-RU" sz="1400" dirty="0" err="1">
                <a:latin typeface="Times New Roman" pitchFamily="18" charset="0"/>
                <a:cs typeface="Times New Roman" pitchFamily="18" charset="0"/>
              </a:rPr>
              <a:t>рәш</a:t>
            </a:r>
            <a:r>
              <a:rPr lang="ru-RU" sz="1400" dirty="0">
                <a:latin typeface="Times New Roman" pitchFamily="18" charset="0"/>
                <a:cs typeface="Times New Roman" pitchFamily="18" charset="0"/>
              </a:rPr>
              <a:t>, бег с ложкой и </a:t>
            </a:r>
            <a:r>
              <a:rPr lang="ru-RU" sz="1400" dirty="0" smtClean="0">
                <a:latin typeface="Times New Roman" pitchFamily="18" charset="0"/>
                <a:cs typeface="Times New Roman" pitchFamily="18" charset="0"/>
              </a:rPr>
              <a:t>яйцом</a:t>
            </a:r>
            <a:r>
              <a:rPr lang="ru-RU" sz="1400" dirty="0">
                <a:latin typeface="Times New Roman" pitchFamily="18" charset="0"/>
                <a:cs typeface="Times New Roman" pitchFamily="18" charset="0"/>
              </a:rPr>
              <a:t>,</a:t>
            </a:r>
            <a:r>
              <a:rPr lang="tt-RU" sz="1400" dirty="0">
                <a:latin typeface="Times New Roman" pitchFamily="18" charset="0"/>
                <a:cs typeface="Times New Roman" pitchFamily="18" charset="0"/>
              </a:rPr>
              <a:t> и т.д.  так же</a:t>
            </a:r>
            <a:r>
              <a:rPr lang="ru-RU" sz="1400" dirty="0">
                <a:latin typeface="Times New Roman" pitchFamily="18" charset="0"/>
                <a:cs typeface="Times New Roman" pitchFamily="18" charset="0"/>
              </a:rPr>
              <a:t> конные скачки на ипподроме, концертная программа с участием ГАУК РТ «</a:t>
            </a:r>
            <a:r>
              <a:rPr lang="ru-RU" sz="1400" dirty="0" err="1">
                <a:latin typeface="Times New Roman" pitchFamily="18" charset="0"/>
                <a:cs typeface="Times New Roman" pitchFamily="18" charset="0"/>
              </a:rPr>
              <a:t>АПиТ</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Агидель</a:t>
            </a:r>
            <a:r>
              <a:rPr lang="ru-RU" sz="1400" dirty="0">
                <a:latin typeface="Times New Roman" pitchFamily="18" charset="0"/>
                <a:cs typeface="Times New Roman" pitchFamily="18" charset="0"/>
              </a:rPr>
              <a:t>», коллективов художественной самодеятельности района. Во время  праздника работают интерактивные  площадки: «Этно-двор», «Детский Сабантуй», «Поэтический Майдан», «Национальная кухня», «Лодочная», и т.д. </a:t>
            </a:r>
          </a:p>
        </p:txBody>
      </p:sp>
      <p:sp>
        <p:nvSpPr>
          <p:cNvPr id="7" name="Прямоугольник 6"/>
          <p:cNvSpPr/>
          <p:nvPr/>
        </p:nvSpPr>
        <p:spPr>
          <a:xfrm>
            <a:off x="543456" y="836712"/>
            <a:ext cx="7857200" cy="369332"/>
          </a:xfrm>
          <a:prstGeom prst="rect">
            <a:avLst/>
          </a:prstGeom>
        </p:spPr>
        <p:txBody>
          <a:bodyPr wrap="square">
            <a:spAutoFit/>
          </a:bodyPr>
          <a:lstStyle/>
          <a:p>
            <a:pPr algn="ctr"/>
            <a:r>
              <a:rPr lang="ru-RU" b="1" dirty="0">
                <a:latin typeface="Times New Roman" pitchFamily="18" charset="0"/>
                <a:cs typeface="Times New Roman" pitchFamily="18" charset="0"/>
              </a:rPr>
              <a:t>Районный праздник  «Сабантуй»</a:t>
            </a:r>
          </a:p>
        </p:txBody>
      </p:sp>
      <p:pic>
        <p:nvPicPr>
          <p:cNvPr id="8" name="Рисунок 7" descr="http://agidelgos.ru/images/news/__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26306"/>
            <a:ext cx="3744416" cy="2448274"/>
          </a:xfrm>
          <a:prstGeom prst="rect">
            <a:avLst/>
          </a:prstGeom>
          <a:noFill/>
          <a:ln>
            <a:noFill/>
          </a:ln>
        </p:spPr>
      </p:pic>
      <p:pic>
        <p:nvPicPr>
          <p:cNvPr id="9" name="Рисунок 8" descr="C:\Users\user\Downloads\IMG-20190610-WA000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524" y="4581128"/>
            <a:ext cx="3384376" cy="2102718"/>
          </a:xfrm>
          <a:prstGeom prst="rect">
            <a:avLst/>
          </a:prstGeom>
          <a:noFill/>
          <a:ln>
            <a:noFill/>
          </a:ln>
        </p:spPr>
      </p:pic>
      <p:sp>
        <p:nvSpPr>
          <p:cNvPr id="3" name="Прямоугольник 2"/>
          <p:cNvSpPr/>
          <p:nvPr/>
        </p:nvSpPr>
        <p:spPr>
          <a:xfrm>
            <a:off x="3671900" y="4077072"/>
            <a:ext cx="2138406" cy="369332"/>
          </a:xfrm>
          <a:prstGeom prst="rect">
            <a:avLst/>
          </a:prstGeom>
        </p:spPr>
        <p:txBody>
          <a:bodyPr wrap="none">
            <a:spAutoFit/>
          </a:bodyPr>
          <a:lstStyle/>
          <a:p>
            <a:r>
              <a:rPr lang="ru-RU" b="1" dirty="0">
                <a:latin typeface="Times New Roman" pitchFamily="18" charset="0"/>
                <a:cs typeface="Times New Roman" pitchFamily="18" charset="0"/>
              </a:rPr>
              <a:t>«Кичке Сабантуй»</a:t>
            </a:r>
          </a:p>
        </p:txBody>
      </p:sp>
      <p:sp>
        <p:nvSpPr>
          <p:cNvPr id="5" name="Прямоугольник 4"/>
          <p:cNvSpPr/>
          <p:nvPr/>
        </p:nvSpPr>
        <p:spPr>
          <a:xfrm>
            <a:off x="3914358" y="4847657"/>
            <a:ext cx="5090337" cy="1569660"/>
          </a:xfrm>
          <a:prstGeom prst="rect">
            <a:avLst/>
          </a:prstGeom>
        </p:spPr>
        <p:txBody>
          <a:bodyPr wrap="square">
            <a:spAutoFit/>
          </a:bodyPr>
          <a:lstStyle/>
          <a:p>
            <a:pPr algn="just"/>
            <a:r>
              <a:rPr lang="ru-RU" sz="1600" dirty="0">
                <a:latin typeface="Times New Roman" pitchFamily="18" charset="0"/>
                <a:cs typeface="Times New Roman" pitchFamily="18" charset="0"/>
              </a:rPr>
              <a:t>Июнь, </a:t>
            </a:r>
            <a:r>
              <a:rPr lang="ru-RU" sz="1600" dirty="0" smtClean="0">
                <a:latin typeface="Times New Roman" pitchFamily="18" charset="0"/>
                <a:cs typeface="Times New Roman" pitchFamily="18" charset="0"/>
              </a:rPr>
              <a:t>ежегодно. </a:t>
            </a:r>
            <a:r>
              <a:rPr lang="ru-RU" sz="1600" dirty="0" err="1">
                <a:latin typeface="Times New Roman" pitchFamily="18" charset="0"/>
                <a:cs typeface="Times New Roman" pitchFamily="18" charset="0"/>
              </a:rPr>
              <a:t>Казкеевский</a:t>
            </a:r>
            <a:r>
              <a:rPr lang="ru-RU" sz="1600" dirty="0">
                <a:latin typeface="Times New Roman" pitchFamily="18" charset="0"/>
                <a:cs typeface="Times New Roman" pitchFamily="18" charset="0"/>
              </a:rPr>
              <a:t> СДК</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«Кичке Сабантуй» традиционно проходит в с. </a:t>
            </a:r>
            <a:r>
              <a:rPr lang="ru-RU" sz="1600" dirty="0" err="1">
                <a:latin typeface="Times New Roman" pitchFamily="18" charset="0"/>
                <a:cs typeface="Times New Roman" pitchFamily="18" charset="0"/>
              </a:rPr>
              <a:t>Казкеево</a:t>
            </a:r>
            <a:r>
              <a:rPr lang="ru-RU" sz="1600" dirty="0">
                <a:latin typeface="Times New Roman" pitchFamily="18" charset="0"/>
                <a:cs typeface="Times New Roman" pitchFamily="18" charset="0"/>
              </a:rPr>
              <a:t> на берегу р. </a:t>
            </a:r>
            <a:r>
              <a:rPr lang="ru-RU" sz="1600" dirty="0" err="1">
                <a:latin typeface="Times New Roman" pitchFamily="18" charset="0"/>
                <a:cs typeface="Times New Roman" pitchFamily="18" charset="0"/>
              </a:rPr>
              <a:t>Сюнь</a:t>
            </a:r>
            <a:r>
              <a:rPr lang="ru-RU" sz="1600" dirty="0">
                <a:latin typeface="Times New Roman" pitchFamily="18" charset="0"/>
                <a:cs typeface="Times New Roman" pitchFamily="18" charset="0"/>
              </a:rPr>
              <a:t>. В программе праздника музыкально-танцевальные игры и номера   с командными играми для </a:t>
            </a:r>
            <a:r>
              <a:rPr lang="ru-RU" sz="1600" dirty="0" err="1">
                <a:latin typeface="Times New Roman" pitchFamily="18" charset="0"/>
                <a:cs typeface="Times New Roman" pitchFamily="18" charset="0"/>
              </a:rPr>
              <a:t>молодежи</a:t>
            </a:r>
            <a:r>
              <a:rPr lang="ru-RU" sz="1600" dirty="0">
                <a:latin typeface="Times New Roman" pitchFamily="18" charset="0"/>
                <a:cs typeface="Times New Roman" pitchFamily="18" charset="0"/>
              </a:rPr>
              <a:t>.  Сабантуй  завершается  с  костром с песнями , хороводом.</a:t>
            </a:r>
          </a:p>
        </p:txBody>
      </p:sp>
      <p:sp>
        <p:nvSpPr>
          <p:cNvPr id="10" name="TextBox 9"/>
          <p:cNvSpPr txBox="1"/>
          <p:nvPr/>
        </p:nvSpPr>
        <p:spPr>
          <a:xfrm>
            <a:off x="-456" y="750803"/>
            <a:ext cx="1168012"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Культура</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5713032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КРУПНЫЕ МЕРОПРИЯТИЯ, СПОСОБСТВУЮЩИЕ СОХРАНЕНИЮ ТРАДИЦИЙ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3779912" y="1350060"/>
            <a:ext cx="5184576" cy="1815882"/>
          </a:xfrm>
          <a:prstGeom prst="rect">
            <a:avLst/>
          </a:prstGeom>
        </p:spPr>
        <p:txBody>
          <a:bodyPr wrap="square">
            <a:spAutoFit/>
          </a:bodyPr>
          <a:lstStyle/>
          <a:p>
            <a:pPr algn="just"/>
            <a:r>
              <a:rPr lang="ru-RU" sz="1600" dirty="0">
                <a:latin typeface="Times New Roman" pitchFamily="18" charset="0"/>
                <a:cs typeface="Times New Roman" pitchFamily="18" charset="0"/>
              </a:rPr>
              <a:t>1-3 мая, </a:t>
            </a:r>
            <a:r>
              <a:rPr lang="ru-RU" sz="1600" dirty="0" smtClean="0">
                <a:latin typeface="Times New Roman" pitchFamily="18" charset="0"/>
                <a:cs typeface="Times New Roman" pitchFamily="18" charset="0"/>
              </a:rPr>
              <a:t>ежегодно. Повсеместно. </a:t>
            </a:r>
            <a:r>
              <a:rPr lang="ru-RU" sz="1600" dirty="0">
                <a:latin typeface="Times New Roman" pitchFamily="18" charset="0"/>
                <a:cs typeface="Times New Roman" pitchFamily="18" charset="0"/>
              </a:rPr>
              <a:t>Праздник «Карга </a:t>
            </a:r>
            <a:r>
              <a:rPr lang="ru-RU" sz="1600" dirty="0" err="1">
                <a:latin typeface="Times New Roman" pitchFamily="18" charset="0"/>
                <a:cs typeface="Times New Roman" pitchFamily="18" charset="0"/>
              </a:rPr>
              <a:t>боткасы</a:t>
            </a:r>
            <a:r>
              <a:rPr lang="ru-RU" sz="1600" dirty="0">
                <a:latin typeface="Times New Roman" pitchFamily="18" charset="0"/>
                <a:cs typeface="Times New Roman" pitchFamily="18" charset="0"/>
              </a:rPr>
              <a:t>» проходит во всех </a:t>
            </a:r>
            <a:r>
              <a:rPr lang="ru-RU" sz="1600" dirty="0" err="1">
                <a:latin typeface="Times New Roman" pitchFamily="18" charset="0"/>
                <a:cs typeface="Times New Roman" pitchFamily="18" charset="0"/>
              </a:rPr>
              <a:t>населенных</a:t>
            </a:r>
            <a:r>
              <a:rPr lang="ru-RU" sz="1600" dirty="0">
                <a:latin typeface="Times New Roman" pitchFamily="18" charset="0"/>
                <a:cs typeface="Times New Roman" pitchFamily="18" charset="0"/>
              </a:rPr>
              <a:t> пунктах района на лоне природы с 30 апреля по 3 мая. В программе сбор яиц, круп у жителей села. Подготовка места для костра, скатывание крутых яиц  с горы, детские игры на природе, творческие фольклорные номера, конкурс на самую вкусную кашу, </a:t>
            </a:r>
            <a:r>
              <a:rPr lang="ru-RU" sz="1600" dirty="0" err="1">
                <a:latin typeface="Times New Roman" pitchFamily="18" charset="0"/>
                <a:cs typeface="Times New Roman" pitchFamily="18" charset="0"/>
              </a:rPr>
              <a:t>ее</a:t>
            </a:r>
            <a:r>
              <a:rPr lang="ru-RU" sz="1600" dirty="0">
                <a:latin typeface="Times New Roman" pitchFamily="18" charset="0"/>
                <a:cs typeface="Times New Roman" pitchFamily="18" charset="0"/>
              </a:rPr>
              <a:t> презентация, общее </a:t>
            </a:r>
            <a:r>
              <a:rPr lang="ru-RU" sz="1600" dirty="0" smtClean="0">
                <a:latin typeface="Times New Roman" pitchFamily="18" charset="0"/>
                <a:cs typeface="Times New Roman" pitchFamily="18" charset="0"/>
              </a:rPr>
              <a:t>застолье. </a:t>
            </a:r>
            <a:endParaRPr lang="ru-RU" sz="1600" dirty="0">
              <a:latin typeface="Times New Roman" pitchFamily="18" charset="0"/>
              <a:cs typeface="Times New Roman" pitchFamily="18" charset="0"/>
            </a:endParaRPr>
          </a:p>
        </p:txBody>
      </p:sp>
      <p:sp>
        <p:nvSpPr>
          <p:cNvPr id="7" name="Прямоугольник 6"/>
          <p:cNvSpPr/>
          <p:nvPr/>
        </p:nvSpPr>
        <p:spPr>
          <a:xfrm>
            <a:off x="543456" y="836712"/>
            <a:ext cx="7857200" cy="369332"/>
          </a:xfrm>
          <a:prstGeom prst="rect">
            <a:avLst/>
          </a:prstGeom>
        </p:spPr>
        <p:txBody>
          <a:bodyPr wrap="square">
            <a:spAutoFit/>
          </a:bodyPr>
          <a:lstStyle/>
          <a:p>
            <a:pPr algn="ctr"/>
            <a:r>
              <a:rPr lang="ru-RU" b="1" dirty="0">
                <a:latin typeface="Times New Roman" pitchFamily="18" charset="0"/>
                <a:cs typeface="Times New Roman" pitchFamily="18" charset="0"/>
              </a:rPr>
              <a:t>«Карга </a:t>
            </a:r>
            <a:r>
              <a:rPr lang="ru-RU" b="1" dirty="0" err="1">
                <a:latin typeface="Times New Roman" pitchFamily="18" charset="0"/>
                <a:cs typeface="Times New Roman" pitchFamily="18" charset="0"/>
              </a:rPr>
              <a:t>боткасы</a:t>
            </a:r>
            <a:r>
              <a:rPr lang="ru-RU" b="1" dirty="0">
                <a:latin typeface="Times New Roman" pitchFamily="18" charset="0"/>
                <a:cs typeface="Times New Roman" pitchFamily="18" charset="0"/>
              </a:rPr>
              <a:t>» </a:t>
            </a:r>
          </a:p>
        </p:txBody>
      </p:sp>
      <p:pic>
        <p:nvPicPr>
          <p:cNvPr id="8" name="Рисунок 7" descr="https://spakkyz.ru/wp-content/uploads/2018/05/01.05.tJuHoZKmUuc.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74" y="1212569"/>
            <a:ext cx="3716238" cy="2246164"/>
          </a:xfrm>
          <a:prstGeom prst="rect">
            <a:avLst/>
          </a:prstGeom>
          <a:ln>
            <a:noFill/>
          </a:ln>
          <a:effectLst>
            <a:softEdge rad="112500"/>
          </a:effectLst>
        </p:spPr>
      </p:pic>
      <p:sp>
        <p:nvSpPr>
          <p:cNvPr id="3" name="Прямоугольник 2"/>
          <p:cNvSpPr/>
          <p:nvPr/>
        </p:nvSpPr>
        <p:spPr>
          <a:xfrm>
            <a:off x="3907396" y="3636639"/>
            <a:ext cx="1329210" cy="369332"/>
          </a:xfrm>
          <a:prstGeom prst="rect">
            <a:avLst/>
          </a:prstGeom>
        </p:spPr>
        <p:txBody>
          <a:bodyPr wrap="none">
            <a:spAutoFit/>
          </a:bodyPr>
          <a:lstStyle/>
          <a:p>
            <a:r>
              <a:rPr lang="ru-RU" b="1" dirty="0">
                <a:latin typeface="Times New Roman" pitchFamily="18" charset="0"/>
                <a:cs typeface="Times New Roman" pitchFamily="18" charset="0"/>
              </a:rPr>
              <a:t>«</a:t>
            </a:r>
            <a:r>
              <a:rPr lang="ru-RU" b="1" dirty="0" err="1">
                <a:latin typeface="Times New Roman" pitchFamily="18" charset="0"/>
                <a:cs typeface="Times New Roman" pitchFamily="18" charset="0"/>
              </a:rPr>
              <a:t>Боз</a:t>
            </a:r>
            <a:r>
              <a:rPr lang="ru-RU" b="1" dirty="0">
                <a:latin typeface="Times New Roman" pitchFamily="18" charset="0"/>
                <a:cs typeface="Times New Roman" pitchFamily="18" charset="0"/>
              </a:rPr>
              <a:t> киту»</a:t>
            </a:r>
          </a:p>
        </p:txBody>
      </p:sp>
      <p:pic>
        <p:nvPicPr>
          <p:cNvPr id="9" name="Рисунок 8" descr="https://tatar-duslyk.ru/wp-content/uploads/2021/03/t_6d3h3jbk0_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242" y="4077072"/>
            <a:ext cx="3356198" cy="2258993"/>
          </a:xfrm>
          <a:prstGeom prst="rect">
            <a:avLst/>
          </a:prstGeom>
          <a:ln>
            <a:noFill/>
          </a:ln>
          <a:effectLst>
            <a:softEdge rad="112500"/>
          </a:effectLst>
        </p:spPr>
      </p:pic>
      <p:sp>
        <p:nvSpPr>
          <p:cNvPr id="5" name="Прямоугольник 4"/>
          <p:cNvSpPr/>
          <p:nvPr/>
        </p:nvSpPr>
        <p:spPr>
          <a:xfrm>
            <a:off x="3642440" y="3982998"/>
            <a:ext cx="5364087" cy="2800767"/>
          </a:xfrm>
          <a:prstGeom prst="rect">
            <a:avLst/>
          </a:prstGeom>
        </p:spPr>
        <p:txBody>
          <a:bodyPr wrap="square">
            <a:spAutoFit/>
          </a:bodyPr>
          <a:lstStyle/>
          <a:p>
            <a:pPr algn="just"/>
            <a:r>
              <a:rPr lang="ru-RU" sz="1600" dirty="0">
                <a:latin typeface="Times New Roman" pitchFamily="18" charset="0"/>
                <a:cs typeface="Times New Roman" pitchFamily="18" charset="0"/>
              </a:rPr>
              <a:t>Март-апрель, </a:t>
            </a:r>
            <a:r>
              <a:rPr lang="ru-RU" sz="1600" dirty="0" smtClean="0">
                <a:latin typeface="Times New Roman" pitchFamily="18" charset="0"/>
                <a:cs typeface="Times New Roman" pitchFamily="18" charset="0"/>
              </a:rPr>
              <a:t>ежегодно. </a:t>
            </a:r>
            <a:r>
              <a:rPr lang="ru-RU" sz="1600" dirty="0">
                <a:latin typeface="Times New Roman" pitchFamily="18" charset="0"/>
                <a:cs typeface="Times New Roman" pitchFamily="18" charset="0"/>
              </a:rPr>
              <a:t>р. </a:t>
            </a:r>
            <a:r>
              <a:rPr lang="ru-RU" sz="1600" dirty="0" err="1">
                <a:latin typeface="Times New Roman" pitchFamily="18" charset="0"/>
                <a:cs typeface="Times New Roman" pitchFamily="18" charset="0"/>
              </a:rPr>
              <a:t>Сюнь</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Агидель,н.п</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Казкеево</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Ст.Байсарово</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Аккузово</a:t>
            </a:r>
            <a:r>
              <a:rPr lang="ru-RU" sz="1600" dirty="0">
                <a:latin typeface="Times New Roman" pitchFamily="18" charset="0"/>
                <a:cs typeface="Times New Roman" pitchFamily="18" charset="0"/>
              </a:rPr>
              <a:t>, Актаныш, Тат. </a:t>
            </a:r>
            <a:r>
              <a:rPr lang="ru-RU" sz="1600" dirty="0" err="1" smtClean="0">
                <a:latin typeface="Times New Roman" pitchFamily="18" charset="0"/>
                <a:cs typeface="Times New Roman" pitchFamily="18" charset="0"/>
              </a:rPr>
              <a:t>Ямалы</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Данное мероприятие проходит у реки </a:t>
            </a:r>
            <a:r>
              <a:rPr lang="ru-RU" sz="1600" dirty="0" err="1">
                <a:latin typeface="Times New Roman" pitchFamily="18" charset="0"/>
                <a:cs typeface="Times New Roman" pitchFamily="18" charset="0"/>
              </a:rPr>
              <a:t>Агидель</a:t>
            </a:r>
            <a:r>
              <a:rPr lang="ru-RU" sz="1600" dirty="0">
                <a:latin typeface="Times New Roman" pitchFamily="18" charset="0"/>
                <a:cs typeface="Times New Roman" pitchFamily="18" charset="0"/>
              </a:rPr>
              <a:t> и </a:t>
            </a:r>
            <a:r>
              <a:rPr lang="ru-RU" sz="1600" dirty="0" err="1">
                <a:latin typeface="Times New Roman" pitchFamily="18" charset="0"/>
                <a:cs typeface="Times New Roman" pitchFamily="18" charset="0"/>
              </a:rPr>
              <a:t>Сюнь</a:t>
            </a:r>
            <a:r>
              <a:rPr lang="ru-RU" sz="1600" dirty="0">
                <a:latin typeface="Times New Roman" pitchFamily="18" charset="0"/>
                <a:cs typeface="Times New Roman" pitchFamily="18" charset="0"/>
              </a:rPr>
              <a:t> у н. п. </a:t>
            </a:r>
            <a:r>
              <a:rPr lang="ru-RU" sz="1600" dirty="0" err="1">
                <a:latin typeface="Times New Roman" pitchFamily="18" charset="0"/>
                <a:cs typeface="Times New Roman" pitchFamily="18" charset="0"/>
              </a:rPr>
              <a:t>Байсарово</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Казкеево</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Аккузово</a:t>
            </a:r>
            <a:r>
              <a:rPr lang="ru-RU" sz="1600" dirty="0">
                <a:latin typeface="Times New Roman" pitchFamily="18" charset="0"/>
                <a:cs typeface="Times New Roman" pitchFamily="18" charset="0"/>
              </a:rPr>
              <a:t>, Актаныш, </a:t>
            </a:r>
            <a:r>
              <a:rPr lang="ru-RU" sz="1600" dirty="0" err="1">
                <a:latin typeface="Times New Roman" pitchFamily="18" charset="0"/>
                <a:cs typeface="Times New Roman" pitchFamily="18" charset="0"/>
              </a:rPr>
              <a:t>Азякуль</a:t>
            </a:r>
            <a:r>
              <a:rPr lang="ru-RU" sz="1600" dirty="0">
                <a:latin typeface="Times New Roman" pitchFamily="18" charset="0"/>
                <a:cs typeface="Times New Roman" pitchFamily="18" charset="0"/>
              </a:rPr>
              <a:t>.  Это народный праздник встреча и проводы движущихся льдин, с пожеланиями, чтобы все плохое ушло с прошлогодними снегами, льдами и пришло новое, доброе хорошее. Праздник проходит стихийно, но с большим количеством жителей. Здесь работают точки общепита, в вечернее время зажигают костры, поют песни. Период мероприятия – март. </a:t>
            </a:r>
          </a:p>
        </p:txBody>
      </p:sp>
      <p:sp>
        <p:nvSpPr>
          <p:cNvPr id="10" name="TextBox 9"/>
          <p:cNvSpPr txBox="1"/>
          <p:nvPr/>
        </p:nvSpPr>
        <p:spPr>
          <a:xfrm>
            <a:off x="-456" y="750803"/>
            <a:ext cx="1168012"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Культура</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5713032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КРУПНЫЕ МЕРОПРИЯТИЯ, СПОСОБСТВУЮЩИЕ СОХРАНЕНИЮ ТРАДИЦИЙ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3275856" y="1021378"/>
            <a:ext cx="5760640" cy="3108543"/>
          </a:xfrm>
          <a:prstGeom prst="rect">
            <a:avLst/>
          </a:prstGeom>
        </p:spPr>
        <p:txBody>
          <a:bodyPr wrap="square">
            <a:spAutoFit/>
          </a:bodyPr>
          <a:lstStyle/>
          <a:p>
            <a:pPr algn="just"/>
            <a:r>
              <a:rPr lang="ru-RU" sz="1400" dirty="0">
                <a:latin typeface="Times New Roman" pitchFamily="18" charset="0"/>
                <a:cs typeface="Times New Roman" pitchFamily="18" charset="0"/>
              </a:rPr>
              <a:t>Июль, </a:t>
            </a:r>
            <a:r>
              <a:rPr lang="ru-RU" sz="1400" dirty="0" smtClean="0">
                <a:latin typeface="Times New Roman" pitchFamily="18" charset="0"/>
                <a:cs typeface="Times New Roman" pitchFamily="18" charset="0"/>
              </a:rPr>
              <a:t>ежегодно. </a:t>
            </a:r>
            <a:r>
              <a:rPr lang="ru-RU" sz="1400" dirty="0">
                <a:latin typeface="Times New Roman" pitchFamily="18" charset="0"/>
                <a:cs typeface="Times New Roman" pitchFamily="18" charset="0"/>
              </a:rPr>
              <a:t>Н.</a:t>
            </a:r>
            <a:r>
              <a:rPr lang="tt-RU" sz="1400" dirty="0">
                <a:latin typeface="Times New Roman" pitchFamily="18" charset="0"/>
                <a:cs typeface="Times New Roman" pitchFamily="18" charset="0"/>
              </a:rPr>
              <a:t>п.</a:t>
            </a:r>
            <a:r>
              <a:rPr lang="ru-RU" sz="1400" dirty="0">
                <a:latin typeface="Times New Roman" pitchFamily="18" charset="0"/>
                <a:cs typeface="Times New Roman" pitchFamily="18" charset="0"/>
              </a:rPr>
              <a:t> Ст. </a:t>
            </a:r>
            <a:r>
              <a:rPr lang="ru-RU" sz="1400" dirty="0" err="1">
                <a:latin typeface="Times New Roman" pitchFamily="18" charset="0"/>
                <a:cs typeface="Times New Roman" pitchFamily="18" charset="0"/>
              </a:rPr>
              <a:t>Бугады</a:t>
            </a:r>
            <a:r>
              <a:rPr lang="tt-RU" sz="1400" dirty="0">
                <a:latin typeface="Times New Roman" pitchFamily="18" charset="0"/>
                <a:cs typeface="Times New Roman" pitchFamily="18" charset="0"/>
              </a:rPr>
              <a:t>, Казкеево, Тыннамасово, Ст. Сафарово, Ст. Кадерметҗево, Уразаево, Куяново, </a:t>
            </a:r>
            <a:r>
              <a:rPr lang="tt-RU" sz="1400" dirty="0" smtClean="0">
                <a:latin typeface="Times New Roman" pitchFamily="18" charset="0"/>
                <a:cs typeface="Times New Roman" pitchFamily="18" charset="0"/>
              </a:rPr>
              <a:t>Атясево. </a:t>
            </a:r>
            <a:r>
              <a:rPr lang="ru-RU" sz="1400" dirty="0">
                <a:latin typeface="Times New Roman" pitchFamily="18" charset="0"/>
                <a:cs typeface="Times New Roman" pitchFamily="18" charset="0"/>
              </a:rPr>
              <a:t>Данное мероприятие  проходит в летний период, когда много приезжих, родственников, как встреча земляков, родов,  поколений. В программе  выступления аксакалов, посещение мечети, очистка родников, презентация книг, концертная программа, чаепитие, приготовление плова, ухи, игровая программа, награждение руководством  сельского поселения жителей, спонсоров за большой вклад в сохранение традиций, культуры, истории </a:t>
            </a:r>
            <a:r>
              <a:rPr lang="ru-RU" sz="1400" dirty="0" err="1">
                <a:latin typeface="Times New Roman" pitchFamily="18" charset="0"/>
                <a:cs typeface="Times New Roman" pitchFamily="18" charset="0"/>
              </a:rPr>
              <a:t>населенных</a:t>
            </a:r>
            <a:r>
              <a:rPr lang="ru-RU" sz="1400" dirty="0">
                <a:latin typeface="Times New Roman" pitchFamily="18" charset="0"/>
                <a:cs typeface="Times New Roman" pitchFamily="18" charset="0"/>
              </a:rPr>
              <a:t> пунктов. А также  праздник  “</a:t>
            </a:r>
            <a:r>
              <a:rPr lang="ru-RU" sz="1400" dirty="0" err="1">
                <a:latin typeface="Times New Roman" pitchFamily="18" charset="0"/>
                <a:cs typeface="Times New Roman" pitchFamily="18" charset="0"/>
              </a:rPr>
              <a:t>Урам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көннәре</a:t>
            </a:r>
            <a:r>
              <a:rPr lang="ru-RU" sz="1400" dirty="0">
                <a:latin typeface="Times New Roman" pitchFamily="18" charset="0"/>
                <a:cs typeface="Times New Roman" pitchFamily="18" charset="0"/>
              </a:rPr>
              <a:t>” схожий с праздником “</a:t>
            </a:r>
            <a:r>
              <a:rPr lang="ru-RU" sz="1400" dirty="0" err="1">
                <a:latin typeface="Times New Roman" pitchFamily="18" charset="0"/>
                <a:cs typeface="Times New Roman" pitchFamily="18" charset="0"/>
              </a:rPr>
              <a:t>Авыл</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көннәре</a:t>
            </a:r>
            <a:r>
              <a:rPr lang="ru-RU" sz="1400" dirty="0">
                <a:latin typeface="Times New Roman" pitchFamily="18" charset="0"/>
                <a:cs typeface="Times New Roman" pitchFamily="18" charset="0"/>
              </a:rPr>
              <a:t>” проходит   в течении месяца, еженедельно по количеству улиц, где готовятся совместные  с соседями праздничные  столы, угощения, отмечаются  новые пары, юбиляры, новоселье, рождение внуков, детей, иные успехи проживающих в этом улице и т.д. Ведущие всех этих праздников  работники культуры села.</a:t>
            </a:r>
          </a:p>
        </p:txBody>
      </p:sp>
      <p:sp>
        <p:nvSpPr>
          <p:cNvPr id="7" name="Прямоугольник 6"/>
          <p:cNvSpPr/>
          <p:nvPr/>
        </p:nvSpPr>
        <p:spPr>
          <a:xfrm>
            <a:off x="543456" y="736856"/>
            <a:ext cx="7857200" cy="369332"/>
          </a:xfrm>
          <a:prstGeom prst="rect">
            <a:avLst/>
          </a:prstGeom>
        </p:spPr>
        <p:txBody>
          <a:bodyPr wrap="square">
            <a:spAutoFit/>
          </a:bodyPr>
          <a:lstStyle/>
          <a:p>
            <a:pPr algn="ctr"/>
            <a:r>
              <a:rPr lang="ru-RU" b="1" dirty="0">
                <a:latin typeface="Times New Roman" pitchFamily="18" charset="0"/>
                <a:cs typeface="Times New Roman" pitchFamily="18" charset="0"/>
              </a:rPr>
              <a:t>«</a:t>
            </a:r>
            <a:r>
              <a:rPr lang="ru-RU" b="1" dirty="0" err="1">
                <a:latin typeface="Times New Roman" pitchFamily="18" charset="0"/>
                <a:cs typeface="Times New Roman" pitchFamily="18" charset="0"/>
              </a:rPr>
              <a:t>Авыл</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көннәре</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Урам</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көннәре</a:t>
            </a:r>
            <a:r>
              <a:rPr lang="ru-RU" b="1" dirty="0">
                <a:latin typeface="Times New Roman" pitchFamily="18" charset="0"/>
                <a:cs typeface="Times New Roman" pitchFamily="18" charset="0"/>
              </a:rPr>
              <a:t>», праздник  малых деревень</a:t>
            </a:r>
          </a:p>
        </p:txBody>
      </p:sp>
      <p:pic>
        <p:nvPicPr>
          <p:cNvPr id="8" name="Рисунок 7" descr="C:\Users\user\Downloads\168431832897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7737"/>
            <a:ext cx="3312368" cy="2420952"/>
          </a:xfrm>
          <a:prstGeom prst="rect">
            <a:avLst/>
          </a:prstGeom>
          <a:ln>
            <a:noFill/>
          </a:ln>
          <a:effectLst>
            <a:softEdge rad="112500"/>
          </a:effectLst>
        </p:spPr>
      </p:pic>
      <p:sp>
        <p:nvSpPr>
          <p:cNvPr id="3" name="Прямоугольник 2"/>
          <p:cNvSpPr/>
          <p:nvPr/>
        </p:nvSpPr>
        <p:spPr>
          <a:xfrm>
            <a:off x="3604671" y="4189201"/>
            <a:ext cx="1755609" cy="369332"/>
          </a:xfrm>
          <a:prstGeom prst="rect">
            <a:avLst/>
          </a:prstGeom>
        </p:spPr>
        <p:txBody>
          <a:bodyPr wrap="none">
            <a:spAutoFit/>
          </a:bodyPr>
          <a:lstStyle/>
          <a:p>
            <a:r>
              <a:rPr lang="tt-RU" b="1" dirty="0">
                <a:latin typeface="Times New Roman" pitchFamily="18" charset="0"/>
                <a:cs typeface="Times New Roman" pitchFamily="18" charset="0"/>
              </a:rPr>
              <a:t>“Бикә җыены”</a:t>
            </a:r>
            <a:endParaRPr lang="ru-RU" b="1" dirty="0">
              <a:latin typeface="Times New Roman" pitchFamily="18" charset="0"/>
              <a:cs typeface="Times New Roman" pitchFamily="18" charset="0"/>
            </a:endParaRPr>
          </a:p>
        </p:txBody>
      </p:sp>
      <p:pic>
        <p:nvPicPr>
          <p:cNvPr id="9" name="Рисунок 8" descr="C:\Users\user\Desktop\168432223426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530759"/>
            <a:ext cx="2952328" cy="2079470"/>
          </a:xfrm>
          <a:prstGeom prst="rect">
            <a:avLst/>
          </a:prstGeom>
          <a:ln>
            <a:noFill/>
          </a:ln>
          <a:effectLst>
            <a:softEdge rad="112500"/>
          </a:effectLst>
        </p:spPr>
      </p:pic>
      <p:sp>
        <p:nvSpPr>
          <p:cNvPr id="5" name="Прямоугольник 4"/>
          <p:cNvSpPr/>
          <p:nvPr/>
        </p:nvSpPr>
        <p:spPr>
          <a:xfrm>
            <a:off x="3422723" y="4653136"/>
            <a:ext cx="5613773" cy="2031325"/>
          </a:xfrm>
          <a:prstGeom prst="rect">
            <a:avLst/>
          </a:prstGeom>
        </p:spPr>
        <p:txBody>
          <a:bodyPr wrap="square">
            <a:spAutoFit/>
          </a:bodyPr>
          <a:lstStyle/>
          <a:p>
            <a:pPr algn="just"/>
            <a:r>
              <a:rPr lang="ru-RU" sz="1400" dirty="0">
                <a:latin typeface="Times New Roman" pitchFamily="18" charset="0"/>
                <a:cs typeface="Times New Roman" pitchFamily="18" charset="0"/>
              </a:rPr>
              <a:t>Август, ежегодно. с. Ст. </a:t>
            </a:r>
            <a:r>
              <a:rPr lang="ru-RU" sz="1400" dirty="0" smtClean="0">
                <a:latin typeface="Times New Roman" pitchFamily="18" charset="0"/>
                <a:cs typeface="Times New Roman" pitchFamily="18" charset="0"/>
              </a:rPr>
              <a:t>Курмашево. </a:t>
            </a:r>
            <a:r>
              <a:rPr lang="ru-RU" sz="1400" dirty="0">
                <a:latin typeface="Times New Roman" pitchFamily="18" charset="0"/>
                <a:cs typeface="Times New Roman" pitchFamily="18" charset="0"/>
              </a:rPr>
              <a:t>В истории Актанышского района есть      праздничные сходы которые проходили после полевых работ под названием «Жиде </a:t>
            </a:r>
            <a:r>
              <a:rPr lang="ru-RU" sz="1400" dirty="0" err="1">
                <a:latin typeface="Times New Roman" pitchFamily="18" charset="0"/>
                <a:cs typeface="Times New Roman" pitchFamily="18" charset="0"/>
              </a:rPr>
              <a:t>Жыен</a:t>
            </a:r>
            <a:r>
              <a:rPr lang="ru-RU" sz="1400" dirty="0">
                <a:latin typeface="Times New Roman" pitchFamily="18" charset="0"/>
                <a:cs typeface="Times New Roman" pitchFamily="18" charset="0"/>
              </a:rPr>
              <a:t>» в разных </a:t>
            </a:r>
            <a:r>
              <a:rPr lang="ru-RU" sz="1400" dirty="0" err="1">
                <a:latin typeface="Times New Roman" pitchFamily="18" charset="0"/>
                <a:cs typeface="Times New Roman" pitchFamily="18" charset="0"/>
              </a:rPr>
              <a:t>населенных</a:t>
            </a:r>
            <a:r>
              <a:rPr lang="ru-RU" sz="1400" dirty="0">
                <a:latin typeface="Times New Roman" pitchFamily="18" charset="0"/>
                <a:cs typeface="Times New Roman" pitchFamily="18" charset="0"/>
              </a:rPr>
              <a:t> пунктах района. Один из них «</a:t>
            </a:r>
            <a:r>
              <a:rPr lang="ru-RU" sz="1400" dirty="0" err="1">
                <a:latin typeface="Times New Roman" pitchFamily="18" charset="0"/>
                <a:cs typeface="Times New Roman" pitchFamily="18" charset="0"/>
              </a:rPr>
              <a:t>Бикә</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Җыены</a:t>
            </a:r>
            <a:r>
              <a:rPr lang="ru-RU" sz="1400" dirty="0">
                <a:latin typeface="Times New Roman" pitchFamily="18" charset="0"/>
                <a:cs typeface="Times New Roman" pitchFamily="18" charset="0"/>
              </a:rPr>
              <a:t>», который проходит в августе в с. Ст. Курмашево, в период, когда много свадеб, поспел урожай</a:t>
            </a:r>
            <a:r>
              <a:rPr lang="tt-RU" sz="1400" dirty="0">
                <a:latin typeface="Times New Roman" pitchFamily="18" charset="0"/>
                <a:cs typeface="Times New Roman" pitchFamily="18" charset="0"/>
              </a:rPr>
              <a:t>. Праздник проходит в формате   </a:t>
            </a:r>
            <a:r>
              <a:rPr lang="ru-RU" sz="1400" dirty="0" err="1">
                <a:latin typeface="Times New Roman" pitchFamily="18" charset="0"/>
                <a:cs typeface="Times New Roman" pitchFamily="18" charset="0"/>
              </a:rPr>
              <a:t>молодежного</a:t>
            </a:r>
            <a:r>
              <a:rPr lang="ru-RU" sz="1400" dirty="0">
                <a:latin typeface="Times New Roman" pitchFamily="18" charset="0"/>
                <a:cs typeface="Times New Roman" pitchFamily="18" charset="0"/>
              </a:rPr>
              <a:t> гулянья, с играми</a:t>
            </a:r>
            <a:r>
              <a:rPr lang="tt-RU" sz="1400" dirty="0">
                <a:latin typeface="Times New Roman" pitchFamily="18" charset="0"/>
                <a:cs typeface="Times New Roman" pitchFamily="18" charset="0"/>
              </a:rPr>
              <a:t>,</a:t>
            </a:r>
            <a:r>
              <a:rPr lang="ru-RU" sz="1400" dirty="0">
                <a:latin typeface="Times New Roman" pitchFamily="18" charset="0"/>
                <a:cs typeface="Times New Roman" pitchFamily="18" charset="0"/>
              </a:rPr>
              <a:t> танцами, песнями. В празднике появляется на тарантасе сама </a:t>
            </a:r>
            <a:r>
              <a:rPr lang="ru-RU" sz="1400" dirty="0" err="1">
                <a:latin typeface="Times New Roman" pitchFamily="18" charset="0"/>
                <a:cs typeface="Times New Roman" pitchFamily="18" charset="0"/>
              </a:rPr>
              <a:t>Бикщ</a:t>
            </a:r>
            <a:r>
              <a:rPr lang="ru-RU" sz="1400" dirty="0">
                <a:latin typeface="Times New Roman" pitchFamily="18" charset="0"/>
                <a:cs typeface="Times New Roman" pitchFamily="18" charset="0"/>
              </a:rPr>
              <a:t>, хозяйка праздника, говорит свои условия молодым парням, в формате игр, вопросов, претендентам </a:t>
            </a:r>
            <a:r>
              <a:rPr lang="ru-RU" sz="1400" dirty="0" err="1">
                <a:latin typeface="Times New Roman" pitchFamily="18" charset="0"/>
                <a:cs typeface="Times New Roman" pitchFamily="18" charset="0"/>
              </a:rPr>
              <a:t>ее</a:t>
            </a:r>
            <a:r>
              <a:rPr lang="ru-RU" sz="1400" dirty="0">
                <a:latin typeface="Times New Roman" pitchFamily="18" charset="0"/>
                <a:cs typeface="Times New Roman" pitchFamily="18" charset="0"/>
              </a:rPr>
              <a:t> руки. </a:t>
            </a:r>
          </a:p>
        </p:txBody>
      </p:sp>
      <p:sp>
        <p:nvSpPr>
          <p:cNvPr id="10" name="TextBox 9"/>
          <p:cNvSpPr txBox="1"/>
          <p:nvPr/>
        </p:nvSpPr>
        <p:spPr>
          <a:xfrm>
            <a:off x="-456" y="750803"/>
            <a:ext cx="1168012"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Культура</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5713032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КРУПНЫЕ МЕРОПРИЯТИЯ, СПОСОБСТВУЮЩИЕ СОХРАНЕНИЮ ТРАДИЦИЙ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2517676" y="1206044"/>
            <a:ext cx="6518819" cy="4832092"/>
          </a:xfrm>
          <a:prstGeom prst="rect">
            <a:avLst/>
          </a:prstGeom>
        </p:spPr>
        <p:txBody>
          <a:bodyPr wrap="square">
            <a:spAutoFit/>
          </a:bodyPr>
          <a:lstStyle/>
          <a:p>
            <a:pPr algn="just"/>
            <a:r>
              <a:rPr lang="ru-RU" sz="1400" dirty="0">
                <a:latin typeface="Times New Roman" pitchFamily="18" charset="0"/>
                <a:cs typeface="Times New Roman" pitchFamily="18" charset="0"/>
              </a:rPr>
              <a:t>25 июля </a:t>
            </a:r>
            <a:r>
              <a:rPr lang="ru-RU" sz="1400" dirty="0" smtClean="0">
                <a:latin typeface="Times New Roman" pitchFamily="18" charset="0"/>
                <a:cs typeface="Times New Roman" pitchFamily="18" charset="0"/>
              </a:rPr>
              <a:t>2023г. </a:t>
            </a:r>
            <a:r>
              <a:rPr lang="ru-RU" sz="1400" dirty="0" err="1">
                <a:latin typeface="Times New Roman" pitchFamily="18" charset="0"/>
                <a:cs typeface="Times New Roman" pitchFamily="18" charset="0"/>
              </a:rPr>
              <a:t>Шабезбашевский</a:t>
            </a: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СК </a:t>
            </a:r>
            <a:r>
              <a:rPr lang="ru-RU" sz="1400" dirty="0">
                <a:latin typeface="Times New Roman" pitchFamily="18" charset="0"/>
                <a:cs typeface="Times New Roman" pitchFamily="18" charset="0"/>
              </a:rPr>
              <a:t>д. </a:t>
            </a:r>
            <a:r>
              <a:rPr lang="ru-RU" sz="1400" dirty="0" err="1">
                <a:latin typeface="Times New Roman" pitchFamily="18" charset="0"/>
                <a:cs typeface="Times New Roman" pitchFamily="18" charset="0"/>
              </a:rPr>
              <a:t>Шабизбашево</a:t>
            </a:r>
            <a:r>
              <a:rPr lang="ru-RU" sz="1400" dirty="0">
                <a:latin typeface="Times New Roman" pitchFamily="18" charset="0"/>
                <a:cs typeface="Times New Roman" pitchFamily="18" charset="0"/>
              </a:rPr>
              <a:t> небольшая, тем не менее она имеет свою красивую историю-легенду. В народе её называют «Любовное гнездо» (М</a:t>
            </a:r>
            <a:r>
              <a:rPr lang="tt-RU" sz="1400" dirty="0">
                <a:latin typeface="Times New Roman" pitchFamily="18" charset="0"/>
                <a:cs typeface="Times New Roman" pitchFamily="18" charset="0"/>
              </a:rPr>
              <a:t>әхәббәт чокыры”)</a:t>
            </a:r>
            <a:r>
              <a:rPr lang="ru-RU" sz="1400" dirty="0">
                <a:latin typeface="Times New Roman" pitchFamily="18" charset="0"/>
                <a:cs typeface="Times New Roman" pitchFamily="18" charset="0"/>
              </a:rPr>
              <a:t>.  И это неспроста.</a:t>
            </a:r>
          </a:p>
          <a:p>
            <a:pPr algn="just"/>
            <a:r>
              <a:rPr lang="ru-RU" sz="1400" dirty="0">
                <a:latin typeface="Times New Roman" pitchFamily="18" charset="0"/>
                <a:cs typeface="Times New Roman" pitchFamily="18" charset="0"/>
              </a:rPr>
              <a:t> Раньше</a:t>
            </a:r>
            <a:r>
              <a:rPr lang="tt-RU" sz="1400" dirty="0">
                <a:latin typeface="Times New Roman" pitchFamily="18" charset="0"/>
                <a:cs typeface="Times New Roman" pitchFamily="18" charset="0"/>
              </a:rPr>
              <a:t>, когда</a:t>
            </a:r>
            <a:r>
              <a:rPr lang="ru-RU" sz="1400" dirty="0">
                <a:latin typeface="Times New Roman" pitchFamily="18" charset="0"/>
                <a:cs typeface="Times New Roman" pitchFamily="18" charset="0"/>
              </a:rPr>
              <a:t> в </a:t>
            </a:r>
            <a:r>
              <a:rPr lang="ru-RU" sz="1400" dirty="0" err="1">
                <a:latin typeface="Times New Roman" pitchFamily="18" charset="0"/>
                <a:cs typeface="Times New Roman" pitchFamily="18" charset="0"/>
              </a:rPr>
              <a:t>Шаб</a:t>
            </a:r>
            <a:r>
              <a:rPr lang="tt-RU" sz="1400" dirty="0">
                <a:latin typeface="Times New Roman" pitchFamily="18" charset="0"/>
                <a:cs typeface="Times New Roman" pitchFamily="18" charset="0"/>
              </a:rPr>
              <a:t>и</a:t>
            </a:r>
            <a:r>
              <a:rPr lang="ru-RU" sz="1400" dirty="0" err="1">
                <a:latin typeface="Times New Roman" pitchFamily="18" charset="0"/>
                <a:cs typeface="Times New Roman" pitchFamily="18" charset="0"/>
              </a:rPr>
              <a:t>збашево</a:t>
            </a:r>
            <a:r>
              <a:rPr lang="ru-RU" sz="1400" dirty="0">
                <a:latin typeface="Times New Roman" pitchFamily="18" charset="0"/>
                <a:cs typeface="Times New Roman" pitchFamily="18" charset="0"/>
              </a:rPr>
              <a:t> не было клуб</a:t>
            </a:r>
            <a:r>
              <a:rPr lang="tt-RU" sz="1400" dirty="0">
                <a:latin typeface="Times New Roman" pitchFamily="18" charset="0"/>
                <a:cs typeface="Times New Roman" pitchFamily="18" charset="0"/>
              </a:rPr>
              <a:t>а</a:t>
            </a:r>
            <a:r>
              <a:rPr lang="ru-RU" sz="1400" dirty="0">
                <a:latin typeface="Times New Roman" pitchFamily="18" charset="0"/>
                <a:cs typeface="Times New Roman" pitchFamily="18" charset="0"/>
              </a:rPr>
              <a:t>, сюда приезжала </a:t>
            </a:r>
            <a:r>
              <a:rPr lang="ru-RU" sz="1400" dirty="0" err="1">
                <a:latin typeface="Times New Roman" pitchFamily="18" charset="0"/>
                <a:cs typeface="Times New Roman" pitchFamily="18" charset="0"/>
              </a:rPr>
              <a:t>молодежь</a:t>
            </a:r>
            <a:r>
              <a:rPr lang="ru-RU" sz="1400" dirty="0">
                <a:latin typeface="Times New Roman" pitchFamily="18" charset="0"/>
                <a:cs typeface="Times New Roman" pitchFamily="18" charset="0"/>
              </a:rPr>
              <a:t> из соседних деревень.  Многие шли пешком для того, чтобы встретиться со своей любовью, может, найти </a:t>
            </a:r>
            <a:r>
              <a:rPr lang="ru-RU" sz="1400" dirty="0" err="1">
                <a:latin typeface="Times New Roman" pitchFamily="18" charset="0"/>
                <a:cs typeface="Times New Roman" pitchFamily="18" charset="0"/>
              </a:rPr>
              <a:t>ее</a:t>
            </a:r>
            <a:r>
              <a:rPr lang="ru-RU" sz="1400" dirty="0">
                <a:latin typeface="Times New Roman" pitchFamily="18" charset="0"/>
                <a:cs typeface="Times New Roman" pitchFamily="18" charset="0"/>
              </a:rPr>
              <a:t>. Молодые девушки и парни устраивали игры, пляски.  Здесь же у них зарождалась первая любовь, встречи, а потом уж играли свадьбы.</a:t>
            </a:r>
          </a:p>
          <a:p>
            <a:pPr algn="just"/>
            <a:r>
              <a:rPr lang="ru-RU" sz="1400" dirty="0">
                <a:latin typeface="Times New Roman" pitchFamily="18" charset="0"/>
                <a:cs typeface="Times New Roman" pitchFamily="18" charset="0"/>
              </a:rPr>
              <a:t>   Вот и в этом году в «Любовном гнезде» </a:t>
            </a:r>
            <a:r>
              <a:rPr lang="tt-RU" sz="1400" dirty="0">
                <a:latin typeface="Times New Roman" pitchFamily="18" charset="0"/>
                <a:cs typeface="Times New Roman" pitchFamily="18" charset="0"/>
              </a:rPr>
              <a:t>шабизбашевцы</a:t>
            </a:r>
            <a:r>
              <a:rPr lang="ru-RU" sz="1400" dirty="0">
                <a:latin typeface="Times New Roman" pitchFamily="18" charset="0"/>
                <a:cs typeface="Times New Roman" pitchFamily="18" charset="0"/>
              </a:rPr>
              <a:t> решили возобновить старые традиции. Решение было принято единогласно: устраиваем праздник, соберём гостей! Никто не остался в стороне. Каждый пытался внести свою лепту в организацию этого мероприятия. Кто-то вспоминал старинные игры, в которые играли в те времена, кто-то песни, разные истории…Нашлись пары, которых именно «Любовное гнездо» и соединило. </a:t>
            </a:r>
          </a:p>
          <a:p>
            <a:pPr algn="just"/>
            <a:r>
              <a:rPr lang="ru-RU" sz="1400" dirty="0">
                <a:latin typeface="Times New Roman" pitchFamily="18" charset="0"/>
                <a:cs typeface="Times New Roman" pitchFamily="18" charset="0"/>
              </a:rPr>
              <a:t>В день праздника сюда подтянулись гости из близлежащих деревень. Игры, танцы, конкурсы, песни, песенные татарские хороводы воспоминания… все было!  Площадь праздника была оформлена по–праздничному. </a:t>
            </a:r>
            <a:r>
              <a:rPr lang="ru-RU" sz="1400" dirty="0" err="1">
                <a:latin typeface="Times New Roman" pitchFamily="18" charset="0"/>
                <a:cs typeface="Times New Roman" pitchFamily="18" charset="0"/>
              </a:rPr>
              <a:t>Шабизбашевцы</a:t>
            </a:r>
            <a:r>
              <a:rPr lang="ru-RU" sz="1400" dirty="0">
                <a:latin typeface="Times New Roman" pitchFamily="18" charset="0"/>
                <a:cs typeface="Times New Roman" pitchFamily="18" charset="0"/>
              </a:rPr>
              <a:t> встретили гостей пловом, блинами, чаем с травами из самовара. Аксакалы деревни приветствовали гостей на красиво </a:t>
            </a:r>
            <a:r>
              <a:rPr lang="ru-RU" sz="1400" dirty="0" err="1">
                <a:latin typeface="Times New Roman" pitchFamily="18" charset="0"/>
                <a:cs typeface="Times New Roman" pitchFamily="18" charset="0"/>
              </a:rPr>
              <a:t>запряженных</a:t>
            </a:r>
            <a:r>
              <a:rPr lang="ru-RU" sz="1400" dirty="0">
                <a:latin typeface="Times New Roman" pitchFamily="18" charset="0"/>
                <a:cs typeface="Times New Roman" pitchFamily="18" charset="0"/>
              </a:rPr>
              <a:t> лошадях. А молодые девушки деревни подарили аксакалам вышитые полотенца. Все было по традиции тех </a:t>
            </a:r>
            <a:r>
              <a:rPr lang="ru-RU" sz="1400" dirty="0" err="1">
                <a:latin typeface="Times New Roman" pitchFamily="18" charset="0"/>
                <a:cs typeface="Times New Roman" pitchFamily="18" charset="0"/>
              </a:rPr>
              <a:t>времен</a:t>
            </a:r>
            <a:r>
              <a:rPr lang="ru-RU" sz="1400" dirty="0">
                <a:latin typeface="Times New Roman" pitchFamily="18" charset="0"/>
                <a:cs typeface="Times New Roman" pitchFamily="18" charset="0"/>
              </a:rPr>
              <a:t>. Гармонисты порадовали гостей своей игрой на гармони, певцы - своими песнями, танцоры – старинными и современными народными танцами. Вернулась традиция народа! </a:t>
            </a:r>
            <a:r>
              <a:rPr lang="ru-RU" sz="1400" dirty="0" smtClean="0">
                <a:latin typeface="Times New Roman" pitchFamily="18" charset="0"/>
                <a:cs typeface="Times New Roman" pitchFamily="18" charset="0"/>
              </a:rPr>
              <a:t>    </a:t>
            </a:r>
            <a:endParaRPr lang="ru-RU" sz="1400" dirty="0">
              <a:latin typeface="Times New Roman" pitchFamily="18" charset="0"/>
              <a:cs typeface="Times New Roman" pitchFamily="18" charset="0"/>
            </a:endParaRPr>
          </a:p>
        </p:txBody>
      </p:sp>
      <p:sp>
        <p:nvSpPr>
          <p:cNvPr id="7" name="Прямоугольник 6"/>
          <p:cNvSpPr/>
          <p:nvPr/>
        </p:nvSpPr>
        <p:spPr>
          <a:xfrm>
            <a:off x="543456" y="836712"/>
            <a:ext cx="7857200" cy="369332"/>
          </a:xfrm>
          <a:prstGeom prst="rect">
            <a:avLst/>
          </a:prstGeom>
        </p:spPr>
        <p:txBody>
          <a:bodyPr wrap="square">
            <a:spAutoFit/>
          </a:bodyPr>
          <a:lstStyle/>
          <a:p>
            <a:pPr algn="ctr"/>
            <a:r>
              <a:rPr lang="ru-RU" b="1" dirty="0">
                <a:latin typeface="Times New Roman" pitchFamily="18" charset="0"/>
                <a:cs typeface="Times New Roman" pitchFamily="18" charset="0"/>
              </a:rPr>
              <a:t>«</a:t>
            </a:r>
            <a:r>
              <a:rPr lang="ru-RU" b="1" dirty="0" err="1">
                <a:latin typeface="Times New Roman" pitchFamily="18" charset="0"/>
                <a:cs typeface="Times New Roman" pitchFamily="18" charset="0"/>
              </a:rPr>
              <a:t>Мәхәббәт</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чокыры</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кунаклар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җыя</a:t>
            </a:r>
            <a:r>
              <a:rPr lang="ru-RU" b="1" dirty="0">
                <a:latin typeface="Times New Roman" pitchFamily="18" charset="0"/>
                <a:cs typeface="Times New Roman" pitchFamily="18" charset="0"/>
              </a:rPr>
              <a:t>»</a:t>
            </a:r>
          </a:p>
        </p:txBody>
      </p:sp>
      <p:pic>
        <p:nvPicPr>
          <p:cNvPr id="8" name="Рисунок 7" descr="C:\Users\user\Downloads\168432223424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350060"/>
            <a:ext cx="2376264" cy="3778062"/>
          </a:xfrm>
          <a:prstGeom prst="rect">
            <a:avLst/>
          </a:prstGeom>
          <a:ln>
            <a:noFill/>
          </a:ln>
          <a:effectLst>
            <a:softEdge rad="112500"/>
          </a:effectLst>
        </p:spPr>
      </p:pic>
      <p:sp>
        <p:nvSpPr>
          <p:cNvPr id="6" name="TextBox 5"/>
          <p:cNvSpPr txBox="1"/>
          <p:nvPr/>
        </p:nvSpPr>
        <p:spPr>
          <a:xfrm>
            <a:off x="-456" y="750803"/>
            <a:ext cx="1168012"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Культура</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57130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t-RU" b="1" dirty="0" smtClean="0">
                <a:latin typeface="Times New Roman" pitchFamily="18" charset="0"/>
                <a:cs typeface="Times New Roman" pitchFamily="18" charset="0"/>
              </a:rPr>
              <a:t>О</a:t>
            </a:r>
            <a:r>
              <a:rPr lang="ru-RU" b="1" dirty="0" smtClean="0">
                <a:latin typeface="Times New Roman" pitchFamily="18" charset="0"/>
                <a:cs typeface="Times New Roman" pitchFamily="18" charset="0"/>
              </a:rPr>
              <a:t>БЩАЯ ХАРАКТЕРИСТИКА ТЕРРИТОРИИ</a:t>
            </a:r>
            <a:endParaRPr lang="ru-RU" b="1" dirty="0">
              <a:latin typeface="Times New Roman" pitchFamily="18" charset="0"/>
              <a:cs typeface="Times New Roman" pitchFamily="18" charset="0"/>
            </a:endParaRPr>
          </a:p>
        </p:txBody>
      </p:sp>
      <p:sp>
        <p:nvSpPr>
          <p:cNvPr id="5" name="Прямоугольник 4"/>
          <p:cNvSpPr/>
          <p:nvPr/>
        </p:nvSpPr>
        <p:spPr>
          <a:xfrm>
            <a:off x="3653320" y="736856"/>
            <a:ext cx="5311168" cy="6186309"/>
          </a:xfrm>
          <a:prstGeom prst="rect">
            <a:avLst/>
          </a:prstGeom>
        </p:spPr>
        <p:txBody>
          <a:bodyPr wrap="square">
            <a:spAutoFit/>
          </a:bodyPr>
          <a:lstStyle/>
          <a:p>
            <a:pPr algn="just"/>
            <a:r>
              <a:rPr lang="ru-RU" dirty="0">
                <a:latin typeface="Times New Roman" pitchFamily="18" charset="0"/>
                <a:cs typeface="Times New Roman" pitchFamily="18" charset="0"/>
              </a:rPr>
              <a:t>Актанышский муниципальный район в качестве административно-территориальной единицы образован  в 1930 году. В соответствии с Законом Республики Татарстан от 31.01.2005 № 48-ЗРТ установлены границы территории муниципального образования «Актанышский муниципальный район». В соответствии с данным законом установлены границы территории муниципального образования "Актанышский муниципальный район" и 26 сельских поселений.  Район  расположен в восточной части республики. Административный центр – село Актаныш.      Граничит с </a:t>
            </a:r>
            <a:r>
              <a:rPr lang="ru-RU" dirty="0" err="1">
                <a:latin typeface="Times New Roman" pitchFamily="18" charset="0"/>
                <a:cs typeface="Times New Roman" pitchFamily="18" charset="0"/>
              </a:rPr>
              <a:t>Мензелинским</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Муслюмовским</a:t>
            </a:r>
            <a:r>
              <a:rPr lang="ru-RU" dirty="0">
                <a:latin typeface="Times New Roman" pitchFamily="18" charset="0"/>
                <a:cs typeface="Times New Roman" pitchFamily="18" charset="0"/>
              </a:rPr>
              <a:t> районами  Республики Татарстан. Границы  с соседними республиками: с Башкортостаном (</a:t>
            </a:r>
            <a:r>
              <a:rPr lang="ru-RU" dirty="0" err="1">
                <a:latin typeface="Times New Roman" pitchFamily="18" charset="0"/>
                <a:cs typeface="Times New Roman" pitchFamily="18" charset="0"/>
              </a:rPr>
              <a:t>Илишевский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Краснокамский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Бакалинский</a:t>
            </a:r>
            <a:r>
              <a:rPr lang="ru-RU" dirty="0">
                <a:latin typeface="Times New Roman" pitchFamily="18" charset="0"/>
                <a:cs typeface="Times New Roman" pitchFamily="18" charset="0"/>
              </a:rPr>
              <a:t> районы, городской округ </a:t>
            </a:r>
            <a:r>
              <a:rPr lang="ru-RU" dirty="0" err="1">
                <a:latin typeface="Times New Roman" pitchFamily="18" charset="0"/>
                <a:cs typeface="Times New Roman" pitchFamily="18" charset="0"/>
              </a:rPr>
              <a:t>Агидель</a:t>
            </a:r>
            <a:r>
              <a:rPr lang="ru-RU" dirty="0">
                <a:latin typeface="Times New Roman" pitchFamily="18" charset="0"/>
                <a:cs typeface="Times New Roman" pitchFamily="18" charset="0"/>
              </a:rPr>
              <a:t>), с Удмуртией (</a:t>
            </a:r>
            <a:r>
              <a:rPr lang="ru-RU" dirty="0" err="1">
                <a:latin typeface="Times New Roman" pitchFamily="18" charset="0"/>
                <a:cs typeface="Times New Roman" pitchFamily="18" charset="0"/>
              </a:rPr>
              <a:t>Каракулинский</a:t>
            </a:r>
            <a:r>
              <a:rPr lang="ru-RU" dirty="0">
                <a:latin typeface="Times New Roman" pitchFamily="18" charset="0"/>
                <a:cs typeface="Times New Roman" pitchFamily="18" charset="0"/>
              </a:rPr>
              <a:t> район).  Расстояние от районного центра села Актаныш до столицы Республики Татарстан  г. Казани  составляет 366 км. Территория района занимает 2034 </a:t>
            </a:r>
            <a:r>
              <a:rPr lang="ru-RU" dirty="0" err="1">
                <a:latin typeface="Times New Roman" pitchFamily="18" charset="0"/>
                <a:cs typeface="Times New Roman" pitchFamily="18" charset="0"/>
              </a:rPr>
              <a:t>кв.км</a:t>
            </a:r>
            <a:r>
              <a:rPr lang="ru-RU" dirty="0">
                <a:latin typeface="Times New Roman" pitchFamily="18" charset="0"/>
                <a:cs typeface="Times New Roman" pitchFamily="18" charset="0"/>
              </a:rPr>
              <a:t>, в </a:t>
            </a:r>
            <a:r>
              <a:rPr lang="ru-RU" dirty="0" err="1">
                <a:latin typeface="Times New Roman" pitchFamily="18" charset="0"/>
                <a:cs typeface="Times New Roman" pitchFamily="18" charset="0"/>
              </a:rPr>
              <a:t>т.ч</a:t>
            </a:r>
            <a:r>
              <a:rPr lang="ru-RU" dirty="0">
                <a:latin typeface="Times New Roman" pitchFamily="18" charset="0"/>
                <a:cs typeface="Times New Roman" pitchFamily="18" charset="0"/>
              </a:rPr>
              <a:t>. площадь земель сельскохозяйственного назначения – 1251 </a:t>
            </a:r>
            <a:r>
              <a:rPr lang="ru-RU" dirty="0" err="1">
                <a:latin typeface="Times New Roman" pitchFamily="18" charset="0"/>
                <a:cs typeface="Times New Roman" pitchFamily="18" charset="0"/>
              </a:rPr>
              <a:t>кв.км</a:t>
            </a:r>
            <a:r>
              <a:rPr lang="ru-RU" dirty="0">
                <a:latin typeface="Times New Roman" pitchFamily="18" charset="0"/>
                <a:cs typeface="Times New Roman" pitchFamily="18" charset="0"/>
              </a:rPr>
              <a:t>.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600651"/>
            <a:ext cx="3410408" cy="228333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0425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3509" y="1772816"/>
            <a:ext cx="8856984" cy="369332"/>
          </a:xfrm>
          <a:prstGeom prst="rect">
            <a:avLst/>
          </a:prstGeom>
        </p:spPr>
        <p:txBody>
          <a:bodyPr wrap="square">
            <a:spAutoFit/>
          </a:bodyPr>
          <a:lstStyle/>
          <a:p>
            <a:pPr algn="just"/>
            <a:r>
              <a:rPr lang="ru-RU" dirty="0" smtClean="0">
                <a:latin typeface="Times New Roman" pitchFamily="18" charset="0"/>
                <a:cs typeface="Times New Roman" pitchFamily="18" charset="0"/>
              </a:rPr>
              <a:t> </a:t>
            </a:r>
          </a:p>
        </p:txBody>
      </p:sp>
      <p:sp>
        <p:nvSpPr>
          <p:cNvPr id="3" name="Прямоугольник 2"/>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4" name="TextBox 3"/>
          <p:cNvSpPr txBox="1"/>
          <p:nvPr/>
        </p:nvSpPr>
        <p:spPr>
          <a:xfrm>
            <a:off x="-456" y="750803"/>
            <a:ext cx="1765035"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Строительство</a:t>
            </a:r>
            <a:endParaRPr lang="ru-RU" b="1" dirty="0">
              <a:solidFill>
                <a:schemeClr val="bg1"/>
              </a:solidFill>
              <a:latin typeface="Times New Roman" pitchFamily="18" charset="0"/>
              <a:cs typeface="Times New Roman" pitchFamily="18" charset="0"/>
            </a:endParaRPr>
          </a:p>
        </p:txBody>
      </p:sp>
      <p:sp>
        <p:nvSpPr>
          <p:cNvPr id="6" name="Прямоугольник 5"/>
          <p:cNvSpPr/>
          <p:nvPr/>
        </p:nvSpPr>
        <p:spPr>
          <a:xfrm>
            <a:off x="143509" y="1268760"/>
            <a:ext cx="8748971" cy="5078313"/>
          </a:xfrm>
          <a:prstGeom prst="rect">
            <a:avLst/>
          </a:prstGeom>
        </p:spPr>
        <p:txBody>
          <a:bodyPr wrap="square">
            <a:spAutoFit/>
          </a:bodyPr>
          <a:lstStyle/>
          <a:p>
            <a:pPr algn="just"/>
            <a:r>
              <a:rPr lang="ru-RU" b="1" dirty="0" smtClean="0">
                <a:latin typeface="Times New Roman" pitchFamily="18" charset="0"/>
                <a:cs typeface="Times New Roman" pitchFamily="18" charset="0"/>
              </a:rPr>
              <a:t>12. </a:t>
            </a:r>
            <a:r>
              <a:rPr lang="ru-RU" b="1" dirty="0" err="1" smtClean="0">
                <a:latin typeface="Times New Roman" pitchFamily="18" charset="0"/>
                <a:cs typeface="Times New Roman" pitchFamily="18" charset="0"/>
              </a:rPr>
              <a:t>Мухаметов</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Фикус </a:t>
            </a:r>
            <a:r>
              <a:rPr lang="ru-RU" b="1" dirty="0" err="1" smtClean="0">
                <a:latin typeface="Times New Roman" pitchFamily="18" charset="0"/>
                <a:cs typeface="Times New Roman" pitchFamily="18" charset="0"/>
              </a:rPr>
              <a:t>Тимершаехович</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 Трудовой </a:t>
            </a:r>
            <a:r>
              <a:rPr lang="ru-RU" dirty="0">
                <a:latin typeface="Times New Roman" pitchFamily="18" charset="0"/>
                <a:cs typeface="Times New Roman" pitchFamily="18" charset="0"/>
              </a:rPr>
              <a:t>путь начал инженером, главным специалистом отдела капитального строительства Управления сельского хозяйства (1981-1984), в ПМК № 4-от прораба до директора. С 2005 года возглавлял строительную фирму ООО "Радуга".  Заслуженный строитель Республики Татарстан (12.08.2003) </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13. Салихов </a:t>
            </a:r>
            <a:r>
              <a:rPr lang="ru-RU" b="1" dirty="0" err="1">
                <a:latin typeface="Times New Roman" pitchFamily="18" charset="0"/>
                <a:cs typeface="Times New Roman" pitchFamily="18" charset="0"/>
              </a:rPr>
              <a:t>Фарит</a:t>
            </a:r>
            <a:r>
              <a:rPr lang="ru-RU" b="1" dirty="0">
                <a:latin typeface="Times New Roman" pitchFamily="18" charset="0"/>
                <a:cs typeface="Times New Roman" pitchFamily="18" charset="0"/>
              </a:rPr>
              <a:t> </a:t>
            </a:r>
            <a:r>
              <a:rPr lang="ru-RU" b="1" dirty="0" err="1" smtClean="0">
                <a:latin typeface="Times New Roman" pitchFamily="18" charset="0"/>
                <a:cs typeface="Times New Roman" pitchFamily="18" charset="0"/>
              </a:rPr>
              <a:t>Муллагалиевич</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 Возглавив </a:t>
            </a:r>
            <a:r>
              <a:rPr lang="ru-RU" dirty="0">
                <a:latin typeface="Times New Roman" pitchFamily="18" charset="0"/>
                <a:cs typeface="Times New Roman" pitchFamily="18" charset="0"/>
              </a:rPr>
              <a:t>партийную организацию хозяйства «Заря», был </a:t>
            </a:r>
            <a:r>
              <a:rPr lang="ru-RU" dirty="0" err="1">
                <a:latin typeface="Times New Roman" pitchFamily="18" charset="0"/>
                <a:cs typeface="Times New Roman" pitchFamily="18" charset="0"/>
              </a:rPr>
              <a:t>переведен</a:t>
            </a:r>
            <a:r>
              <a:rPr lang="ru-RU" dirty="0">
                <a:latin typeface="Times New Roman" pitchFamily="18" charset="0"/>
                <a:cs typeface="Times New Roman" pitchFamily="18" charset="0"/>
              </a:rPr>
              <a:t> на должность заведующего </a:t>
            </a:r>
            <a:r>
              <a:rPr lang="ru-RU" dirty="0" err="1">
                <a:latin typeface="Times New Roman" pitchFamily="18" charset="0"/>
                <a:cs typeface="Times New Roman" pitchFamily="18" charset="0"/>
              </a:rPr>
              <a:t>орготделом</a:t>
            </a:r>
            <a:r>
              <a:rPr lang="ru-RU" dirty="0">
                <a:latin typeface="Times New Roman" pitchFamily="18" charset="0"/>
                <a:cs typeface="Times New Roman" pitchFamily="18" charset="0"/>
              </a:rPr>
              <a:t> райкома КПСС. В октябре 1990 года избран I </a:t>
            </a:r>
            <a:r>
              <a:rPr lang="ru-RU" dirty="0" err="1">
                <a:latin typeface="Times New Roman" pitchFamily="18" charset="0"/>
                <a:cs typeface="Times New Roman" pitchFamily="18" charset="0"/>
              </a:rPr>
              <a:t>секретарем</a:t>
            </a:r>
            <a:r>
              <a:rPr lang="ru-RU" dirty="0">
                <a:latin typeface="Times New Roman" pitchFamily="18" charset="0"/>
                <a:cs typeface="Times New Roman" pitchFamily="18" charset="0"/>
              </a:rPr>
              <a:t> райкома партии. С декабря 1991 года работал директором филиала объединения «</a:t>
            </a:r>
            <a:r>
              <a:rPr lang="ru-RU" dirty="0" err="1">
                <a:latin typeface="Times New Roman" pitchFamily="18" charset="0"/>
                <a:cs typeface="Times New Roman" pitchFamily="18" charset="0"/>
              </a:rPr>
              <a:t>Татавтодор</a:t>
            </a:r>
            <a:r>
              <a:rPr lang="ru-RU" dirty="0">
                <a:latin typeface="Times New Roman" pitchFamily="18" charset="0"/>
                <a:cs typeface="Times New Roman" pitchFamily="18" charset="0"/>
              </a:rPr>
              <a:t>», с июля 2005 года-ООО "</a:t>
            </a:r>
            <a:r>
              <a:rPr lang="ru-RU" dirty="0" err="1">
                <a:latin typeface="Times New Roman" pitchFamily="18" charset="0"/>
                <a:cs typeface="Times New Roman" pitchFamily="18" charset="0"/>
              </a:rPr>
              <a:t>Татавтодор</a:t>
            </a:r>
            <a:r>
              <a:rPr lang="ru-RU" dirty="0">
                <a:latin typeface="Times New Roman" pitchFamily="18" charset="0"/>
                <a:cs typeface="Times New Roman" pitchFamily="18" charset="0"/>
              </a:rPr>
              <a:t>-Актаныш".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многочисленными </a:t>
            </a:r>
            <a:r>
              <a:rPr lang="ru-RU" dirty="0" err="1">
                <a:latin typeface="Times New Roman" pitchFamily="18" charset="0"/>
                <a:cs typeface="Times New Roman" pitchFamily="18" charset="0"/>
              </a:rPr>
              <a:t>почетными</a:t>
            </a:r>
            <a:r>
              <a:rPr lang="ru-RU" dirty="0">
                <a:latin typeface="Times New Roman" pitchFamily="18" charset="0"/>
                <a:cs typeface="Times New Roman" pitchFamily="18" charset="0"/>
              </a:rPr>
              <a:t> грамотами. Удостоен званий «Руководитель года 2008» , «Благотворитель года» (2007, 2008). Обладатель медали «В память 1000-летия Казани". Заслуженный строитель Республики Татарстан (2004</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14. </a:t>
            </a:r>
            <a:r>
              <a:rPr lang="ru-RU" b="1" dirty="0" err="1" smtClean="0">
                <a:latin typeface="Times New Roman" pitchFamily="18" charset="0"/>
                <a:cs typeface="Times New Roman" pitchFamily="18" charset="0"/>
              </a:rPr>
              <a:t>Галимов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Рамиль</a:t>
            </a:r>
            <a:r>
              <a:rPr lang="ru-RU" b="1" dirty="0">
                <a:latin typeface="Times New Roman" pitchFamily="18" charset="0"/>
                <a:cs typeface="Times New Roman" pitchFamily="18" charset="0"/>
              </a:rPr>
              <a:t> </a:t>
            </a:r>
            <a:r>
              <a:rPr lang="ru-RU" b="1" dirty="0" err="1" smtClean="0">
                <a:latin typeface="Times New Roman" pitchFamily="18" charset="0"/>
                <a:cs typeface="Times New Roman" pitchFamily="18" charset="0"/>
              </a:rPr>
              <a:t>Наилевич</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 Начав </a:t>
            </a:r>
            <a:r>
              <a:rPr lang="ru-RU" dirty="0">
                <a:latin typeface="Times New Roman" pitchFamily="18" charset="0"/>
                <a:cs typeface="Times New Roman" pitchFamily="18" charset="0"/>
              </a:rPr>
              <a:t>трудовой путь, окончив заочно строительный техникум, работал в межхозяйственной строительной организации в </a:t>
            </a:r>
            <a:r>
              <a:rPr lang="ru-RU" dirty="0" err="1">
                <a:latin typeface="Times New Roman" pitchFamily="18" charset="0"/>
                <a:cs typeface="Times New Roman" pitchFamily="18" charset="0"/>
              </a:rPr>
              <a:t>Актаныше</a:t>
            </a:r>
            <a:r>
              <a:rPr lang="ru-RU" dirty="0">
                <a:latin typeface="Times New Roman" pitchFamily="18" charset="0"/>
                <a:cs typeface="Times New Roman" pitchFamily="18" charset="0"/>
              </a:rPr>
              <a:t> с 1971 по 1984 год каменщиком, мастером, затем прорабом межхозяйственной дорожно-строительной организации, затем возглавил этот коллектив. С июля 2007 года работал инженером-наблюдателем в строительном отделе при райисполкоме. Заслуженный строитель Республики Татарстан (2000).</a:t>
            </a:r>
          </a:p>
        </p:txBody>
      </p:sp>
    </p:spTree>
    <p:extLst>
      <p:ext uri="{BB962C8B-B14F-4D97-AF65-F5344CB8AC3E}">
        <p14:creationId xmlns:p14="http://schemas.microsoft.com/office/powerpoint/2010/main" val="56488686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КРУПНЫЕ МЕРОПРИЯТИЯ, СПОСОБСТВУЮЩИЕ СОХРАНЕНИЮ ТРАДИЦИЙ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3677404" y="1206044"/>
            <a:ext cx="5466596" cy="1815882"/>
          </a:xfrm>
          <a:prstGeom prst="rect">
            <a:avLst/>
          </a:prstGeom>
        </p:spPr>
        <p:txBody>
          <a:bodyPr wrap="square">
            <a:spAutoFit/>
          </a:bodyPr>
          <a:lstStyle/>
          <a:p>
            <a:pPr algn="just"/>
            <a:r>
              <a:rPr lang="ru-RU" sz="1600" dirty="0">
                <a:latin typeface="Times New Roman" pitchFamily="18" charset="0"/>
                <a:cs typeface="Times New Roman" pitchFamily="18" charset="0"/>
              </a:rPr>
              <a:t>1 января, </a:t>
            </a:r>
            <a:r>
              <a:rPr lang="ru-RU" sz="1600" dirty="0" smtClean="0">
                <a:latin typeface="Times New Roman" pitchFamily="18" charset="0"/>
                <a:cs typeface="Times New Roman" pitchFamily="18" charset="0"/>
              </a:rPr>
              <a:t>ежегодно. </a:t>
            </a:r>
            <a:r>
              <a:rPr lang="ru-RU" sz="1600" dirty="0">
                <a:latin typeface="Times New Roman" pitchFamily="18" charset="0"/>
                <a:cs typeface="Times New Roman" pitchFamily="18" charset="0"/>
              </a:rPr>
              <a:t>с</a:t>
            </a:r>
            <a:r>
              <a:rPr lang="ru-RU" sz="1600" dirty="0" smtClean="0">
                <a:latin typeface="Times New Roman" pitchFamily="18" charset="0"/>
                <a:cs typeface="Times New Roman" pitchFamily="18" charset="0"/>
              </a:rPr>
              <a:t>. Ст. Курмашево. </a:t>
            </a:r>
            <a:r>
              <a:rPr lang="ru-RU" sz="1600" dirty="0">
                <a:latin typeface="Times New Roman" pitchFamily="18" charset="0"/>
                <a:cs typeface="Times New Roman" pitchFamily="18" charset="0"/>
              </a:rPr>
              <a:t>Парад троек, двуколок, традиционно проходит с 1947 г. на территории с. Ст. Курмашево.  В программе   тематические выступления команд, концертная программа, конкурс по оформлению тарантасов, лошадей, парад троек, двуколок, выступлений команд, праздничная  презентация, церемония награждения, зимнее чаепитие, и т.д.</a:t>
            </a:r>
          </a:p>
        </p:txBody>
      </p:sp>
      <p:sp>
        <p:nvSpPr>
          <p:cNvPr id="7" name="Прямоугольник 6"/>
          <p:cNvSpPr/>
          <p:nvPr/>
        </p:nvSpPr>
        <p:spPr>
          <a:xfrm>
            <a:off x="543456" y="836712"/>
            <a:ext cx="7857200" cy="369332"/>
          </a:xfrm>
          <a:prstGeom prst="rect">
            <a:avLst/>
          </a:prstGeom>
        </p:spPr>
        <p:txBody>
          <a:bodyPr wrap="square">
            <a:spAutoFit/>
          </a:bodyPr>
          <a:lstStyle/>
          <a:p>
            <a:pPr algn="ctr"/>
            <a:r>
              <a:rPr lang="ru-RU" b="1" dirty="0">
                <a:latin typeface="Times New Roman" pitchFamily="18" charset="0"/>
                <a:cs typeface="Times New Roman" pitchFamily="18" charset="0"/>
              </a:rPr>
              <a:t>Парад троек</a:t>
            </a:r>
          </a:p>
        </p:txBody>
      </p:sp>
      <p:pic>
        <p:nvPicPr>
          <p:cNvPr id="8" name="Рисунок 7" descr="C:\Users\user\Downloads\1684322234284(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511" y="1206044"/>
            <a:ext cx="3312368" cy="2162678"/>
          </a:xfrm>
          <a:prstGeom prst="rect">
            <a:avLst/>
          </a:prstGeom>
          <a:ln>
            <a:noFill/>
          </a:ln>
          <a:effectLst>
            <a:softEdge rad="112500"/>
          </a:effectLst>
        </p:spPr>
      </p:pic>
      <p:sp>
        <p:nvSpPr>
          <p:cNvPr id="3" name="Прямоугольник 2"/>
          <p:cNvSpPr/>
          <p:nvPr/>
        </p:nvSpPr>
        <p:spPr>
          <a:xfrm>
            <a:off x="2843808" y="3560140"/>
            <a:ext cx="3849131" cy="369332"/>
          </a:xfrm>
          <a:prstGeom prst="rect">
            <a:avLst/>
          </a:prstGeom>
        </p:spPr>
        <p:txBody>
          <a:bodyPr wrap="none">
            <a:spAutoFit/>
          </a:bodyPr>
          <a:lstStyle/>
          <a:p>
            <a:r>
              <a:rPr lang="ru-RU" b="1" dirty="0">
                <a:latin typeface="Times New Roman" pitchFamily="18" charset="0"/>
                <a:cs typeface="Times New Roman" pitchFamily="18" charset="0"/>
              </a:rPr>
              <a:t>Зимний праздник «Золотая лунка»</a:t>
            </a:r>
          </a:p>
        </p:txBody>
      </p:sp>
      <p:pic>
        <p:nvPicPr>
          <p:cNvPr id="9" name="Рисунок 8" descr="https://aktanysh.tatarstan.ru/file/aktanysh/Image/%D1%85%D1%8D%D0%B1%D0%B8%D0%B1(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388090"/>
            <a:ext cx="3353876" cy="2209262"/>
          </a:xfrm>
          <a:prstGeom prst="rect">
            <a:avLst/>
          </a:prstGeom>
          <a:ln>
            <a:noFill/>
          </a:ln>
          <a:effectLst>
            <a:softEdge rad="112500"/>
          </a:effectLst>
        </p:spPr>
      </p:pic>
      <p:sp>
        <p:nvSpPr>
          <p:cNvPr id="5" name="Прямоугольник 4"/>
          <p:cNvSpPr/>
          <p:nvPr/>
        </p:nvSpPr>
        <p:spPr>
          <a:xfrm>
            <a:off x="3628477" y="4420873"/>
            <a:ext cx="5408019" cy="2031325"/>
          </a:xfrm>
          <a:prstGeom prst="rect">
            <a:avLst/>
          </a:prstGeom>
        </p:spPr>
        <p:txBody>
          <a:bodyPr wrap="square">
            <a:spAutoFit/>
          </a:bodyPr>
          <a:lstStyle/>
          <a:p>
            <a:r>
              <a:rPr lang="ru-RU" sz="1400" dirty="0">
                <a:latin typeface="Times New Roman" pitchFamily="18" charset="0"/>
                <a:cs typeface="Times New Roman" pitchFamily="18" charset="0"/>
              </a:rPr>
              <a:t>Февраль, </a:t>
            </a:r>
            <a:r>
              <a:rPr lang="ru-RU" sz="1400" dirty="0" smtClean="0">
                <a:latin typeface="Times New Roman" pitchFamily="18" charset="0"/>
                <a:cs typeface="Times New Roman" pitchFamily="18" charset="0"/>
              </a:rPr>
              <a:t>ежегодно. </a:t>
            </a:r>
            <a:r>
              <a:rPr lang="ru-RU" sz="1400" dirty="0">
                <a:latin typeface="Times New Roman" pitchFamily="18" charset="0"/>
                <a:cs typeface="Times New Roman" pitchFamily="18" charset="0"/>
              </a:rPr>
              <a:t>с. </a:t>
            </a:r>
            <a:r>
              <a:rPr lang="ru-RU" sz="1400" dirty="0" err="1" smtClean="0">
                <a:latin typeface="Times New Roman" pitchFamily="18" charset="0"/>
                <a:cs typeface="Times New Roman" pitchFamily="18" charset="0"/>
              </a:rPr>
              <a:t>Чуганаково</a:t>
            </a:r>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Данный праздник зимней ловли рыбы проходит ежегодно, на территории </a:t>
            </a:r>
            <a:r>
              <a:rPr lang="ru-RU" sz="1400" dirty="0" err="1">
                <a:latin typeface="Times New Roman" pitchFamily="18" charset="0"/>
                <a:cs typeface="Times New Roman" pitchFamily="18" charset="0"/>
              </a:rPr>
              <a:t>Актанышбашевского</a:t>
            </a:r>
            <a:r>
              <a:rPr lang="ru-RU" sz="1400" dirty="0">
                <a:latin typeface="Times New Roman" pitchFamily="18" charset="0"/>
                <a:cs typeface="Times New Roman" pitchFamily="18" charset="0"/>
              </a:rPr>
              <a:t> села возле реки Старица в конце февраля.  Сюда приезжают рыбаки из разных уголков Татарстана, Башкортостана, Удмуртии.   В программе конкурсы на самого юного и пожилого рыбака, на количество улова, на быстроту изготовления лунки и др.    Конкурс    переплетается с концертной программой, выступлениями, поздравлениями спонсоров, руководства, старейшин района. Праздник завершается командными играми и  большой ухой.</a:t>
            </a:r>
          </a:p>
        </p:txBody>
      </p:sp>
      <p:sp>
        <p:nvSpPr>
          <p:cNvPr id="10" name="TextBox 9"/>
          <p:cNvSpPr txBox="1"/>
          <p:nvPr/>
        </p:nvSpPr>
        <p:spPr>
          <a:xfrm>
            <a:off x="-456" y="750803"/>
            <a:ext cx="1168012"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Культура</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50844781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КРУПНЫЕ МЕРОПРИЯТИЯ, СПОСОБСТВУЮЩИЕ СОХРАНЕНИЮ ТРАДИЦИЙ ТЕРРИТОРИИ</a:t>
            </a:r>
            <a:endParaRPr lang="ru-RU" b="1" dirty="0">
              <a:latin typeface="Times New Roman" pitchFamily="18" charset="0"/>
              <a:cs typeface="Times New Roman" pitchFamily="18" charset="0"/>
            </a:endParaRPr>
          </a:p>
        </p:txBody>
      </p:sp>
      <p:sp>
        <p:nvSpPr>
          <p:cNvPr id="4" name="Прямоугольник 3"/>
          <p:cNvSpPr/>
          <p:nvPr/>
        </p:nvSpPr>
        <p:spPr>
          <a:xfrm>
            <a:off x="3156798" y="1461867"/>
            <a:ext cx="5964406" cy="5078313"/>
          </a:xfrm>
          <a:prstGeom prst="rect">
            <a:avLst/>
          </a:prstGeom>
        </p:spPr>
        <p:txBody>
          <a:bodyPr wrap="square">
            <a:spAutoFit/>
          </a:bodyPr>
          <a:lstStyle/>
          <a:p>
            <a:r>
              <a:rPr lang="ru-RU" sz="1400" dirty="0">
                <a:latin typeface="Times New Roman" pitchFamily="18" charset="0"/>
                <a:cs typeface="Times New Roman" pitchFamily="18" charset="0"/>
              </a:rPr>
              <a:t>4 января, </a:t>
            </a:r>
            <a:r>
              <a:rPr lang="ru-RU" sz="1400" dirty="0" smtClean="0">
                <a:latin typeface="Times New Roman" pitchFamily="18" charset="0"/>
                <a:cs typeface="Times New Roman" pitchFamily="18" charset="0"/>
              </a:rPr>
              <a:t>ежегодно. </a:t>
            </a:r>
            <a:r>
              <a:rPr lang="ru-RU" sz="1400" dirty="0">
                <a:latin typeface="Times New Roman" pitchFamily="18" charset="0"/>
                <a:cs typeface="Times New Roman" pitchFamily="18" charset="0"/>
              </a:rPr>
              <a:t>с. </a:t>
            </a:r>
            <a:r>
              <a:rPr lang="ru-RU" sz="1400" dirty="0" err="1" smtClean="0">
                <a:latin typeface="Times New Roman" pitchFamily="18" charset="0"/>
                <a:cs typeface="Times New Roman" pitchFamily="18" charset="0"/>
              </a:rPr>
              <a:t>Казкеево</a:t>
            </a:r>
            <a:r>
              <a:rPr lang="ru-RU" sz="1400" dirty="0" smtClean="0">
                <a:latin typeface="Times New Roman" pitchFamily="18" charset="0"/>
                <a:cs typeface="Times New Roman" pitchFamily="18" charset="0"/>
              </a:rPr>
              <a:t>. </a:t>
            </a:r>
            <a:r>
              <a:rPr lang="ru-RU" sz="1400" dirty="0" err="1">
                <a:latin typeface="Times New Roman" pitchFamily="18" charset="0"/>
                <a:cs typeface="Times New Roman" pitchFamily="18" charset="0"/>
              </a:rPr>
              <a:t>Шырлык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чанасы</a:t>
            </a:r>
            <a:r>
              <a:rPr lang="ru-RU" sz="1400" dirty="0">
                <a:latin typeface="Times New Roman" pitchFamily="18" charset="0"/>
                <a:cs typeface="Times New Roman" pitchFamily="18" charset="0"/>
              </a:rPr>
              <a:t>», праздник зимних санок</a:t>
            </a:r>
            <a:r>
              <a:rPr lang="tt-RU" sz="1400" dirty="0">
                <a:latin typeface="Times New Roman" pitchFamily="18" charset="0"/>
                <a:cs typeface="Times New Roman" pitchFamily="18" charset="0"/>
              </a:rPr>
              <a:t> проходит с 2019 года в дни новогодних каникул и отпусков у берегов реки Сюнь на территории под историческим названием Шырлык. Дата проведения - 4 января  с.г.</a:t>
            </a:r>
            <a:endParaRPr lang="ru-RU" sz="1400" dirty="0">
              <a:latin typeface="Times New Roman" pitchFamily="18" charset="0"/>
              <a:cs typeface="Times New Roman" pitchFamily="18" charset="0"/>
            </a:endParaRPr>
          </a:p>
          <a:p>
            <a:r>
              <a:rPr lang="tt-RU" sz="1400" dirty="0">
                <a:latin typeface="Times New Roman" pitchFamily="18" charset="0"/>
                <a:cs typeface="Times New Roman" pitchFamily="18" charset="0"/>
              </a:rPr>
              <a:t> Программа:</a:t>
            </a:r>
            <a:endParaRPr lang="ru-RU" sz="1400" dirty="0">
              <a:latin typeface="Times New Roman" pitchFamily="18" charset="0"/>
              <a:cs typeface="Times New Roman" pitchFamily="18" charset="0"/>
            </a:endParaRPr>
          </a:p>
          <a:p>
            <a:r>
              <a:rPr lang="tt-RU" sz="1400" dirty="0">
                <a:latin typeface="Times New Roman" pitchFamily="18" charset="0"/>
                <a:cs typeface="Times New Roman" pitchFamily="18" charset="0"/>
              </a:rPr>
              <a:t>-открытие праздника;</a:t>
            </a:r>
            <a:endParaRPr lang="ru-RU" sz="1400" dirty="0">
              <a:latin typeface="Times New Roman" pitchFamily="18" charset="0"/>
              <a:cs typeface="Times New Roman" pitchFamily="18" charset="0"/>
            </a:endParaRPr>
          </a:p>
          <a:p>
            <a:r>
              <a:rPr lang="tt-RU" sz="1400" dirty="0">
                <a:latin typeface="Times New Roman" pitchFamily="18" charset="0"/>
                <a:cs typeface="Times New Roman" pitchFamily="18" charset="0"/>
              </a:rPr>
              <a:t>-праздничный тематическимй  концерт;</a:t>
            </a:r>
            <a:endParaRPr lang="ru-RU" sz="1400" dirty="0">
              <a:latin typeface="Times New Roman" pitchFamily="18" charset="0"/>
              <a:cs typeface="Times New Roman" pitchFamily="18" charset="0"/>
            </a:endParaRPr>
          </a:p>
          <a:p>
            <a:r>
              <a:rPr lang="tt-RU" sz="1400" dirty="0">
                <a:latin typeface="Times New Roman" pitchFamily="18" charset="0"/>
                <a:cs typeface="Times New Roman" pitchFamily="18" charset="0"/>
              </a:rPr>
              <a:t>-работа фотозоны (сеновал, тарантасы, музей  самоваров и т.д.);</a:t>
            </a:r>
            <a:endParaRPr lang="ru-RU" sz="1400" dirty="0">
              <a:latin typeface="Times New Roman" pitchFamily="18" charset="0"/>
              <a:cs typeface="Times New Roman" pitchFamily="18" charset="0"/>
            </a:endParaRPr>
          </a:p>
          <a:p>
            <a:r>
              <a:rPr lang="tt-RU" sz="1400" dirty="0">
                <a:latin typeface="Times New Roman" pitchFamily="18" charset="0"/>
                <a:cs typeface="Times New Roman" pitchFamily="18" charset="0"/>
              </a:rPr>
              <a:t>-работа чайной зоны  с травами, блинами;</a:t>
            </a:r>
            <a:endParaRPr lang="ru-RU" sz="1400" dirty="0">
              <a:latin typeface="Times New Roman" pitchFamily="18" charset="0"/>
              <a:cs typeface="Times New Roman" pitchFamily="18" charset="0"/>
            </a:endParaRPr>
          </a:p>
          <a:p>
            <a:r>
              <a:rPr lang="tt-RU" sz="1400" dirty="0">
                <a:latin typeface="Times New Roman" pitchFamily="18" charset="0"/>
                <a:cs typeface="Times New Roman" pitchFamily="18" charset="0"/>
              </a:rPr>
              <a:t>- игровая программа;</a:t>
            </a:r>
            <a:endParaRPr lang="ru-RU" sz="1400" dirty="0">
              <a:latin typeface="Times New Roman" pitchFamily="18" charset="0"/>
              <a:cs typeface="Times New Roman" pitchFamily="18" charset="0"/>
            </a:endParaRPr>
          </a:p>
          <a:p>
            <a:r>
              <a:rPr lang="tt-RU" sz="1400" dirty="0">
                <a:latin typeface="Times New Roman" pitchFamily="18" charset="0"/>
                <a:cs typeface="Times New Roman" pitchFamily="18" charset="0"/>
              </a:rPr>
              <a:t>- катанье со снежной горы;</a:t>
            </a:r>
            <a:endParaRPr lang="ru-RU" sz="1400" dirty="0">
              <a:latin typeface="Times New Roman" pitchFamily="18" charset="0"/>
              <a:cs typeface="Times New Roman" pitchFamily="18" charset="0"/>
            </a:endParaRPr>
          </a:p>
          <a:p>
            <a:r>
              <a:rPr lang="tt-RU" sz="1400" dirty="0">
                <a:latin typeface="Times New Roman" pitchFamily="18" charset="0"/>
                <a:cs typeface="Times New Roman" pitchFamily="18" charset="0"/>
              </a:rPr>
              <a:t>- зимний хоровод у костра;</a:t>
            </a:r>
            <a:endParaRPr lang="ru-RU" sz="1400" dirty="0">
              <a:latin typeface="Times New Roman" pitchFamily="18" charset="0"/>
              <a:cs typeface="Times New Roman" pitchFamily="18" charset="0"/>
            </a:endParaRPr>
          </a:p>
          <a:p>
            <a:r>
              <a:rPr lang="tt-RU" sz="1400" dirty="0">
                <a:latin typeface="Times New Roman" pitchFamily="18" charset="0"/>
                <a:cs typeface="Times New Roman" pitchFamily="18" charset="0"/>
              </a:rPr>
              <a:t>- поздравление Кыш Бабая, награждение победителей.</a:t>
            </a:r>
            <a:endParaRPr lang="ru-RU" sz="1400" dirty="0">
              <a:latin typeface="Times New Roman" pitchFamily="18" charset="0"/>
              <a:cs typeface="Times New Roman" pitchFamily="18" charset="0"/>
            </a:endParaRPr>
          </a:p>
          <a:p>
            <a:r>
              <a:rPr lang="tt-RU" sz="1400" dirty="0">
                <a:latin typeface="Times New Roman" pitchFamily="18" charset="0"/>
                <a:cs typeface="Times New Roman" pitchFamily="18" charset="0"/>
              </a:rPr>
              <a:t>Здесь проходят конкурсы,  игры  с использованием саней разных видов,  форм, выявляются победители: “Иң ерак шуып төшүче”,”Иң озын чылбыр төзеп таудан шуу”,”Иң үзенчәлекле шуучы”, “Иң иске чана”,”Иң үзенчәлекле чана”,”Иң кечкенә”,”Иң зур чана”, и т.д.  Во время праздника  в  нескольких  точках работают зимние  кафешки с  травяными чаями и блинами. Для  гостей праздника  организованы игры, хороводы, звучат популярные татарские  песни,  оформлены  зимние  фотзоны, имееются  места отдыха  “На сеновале”,  организованы катания на  лошадях (в тулупах, шапке ушанке, шалях),  тройках, двуколках, и т.д. </a:t>
            </a:r>
            <a:endParaRPr lang="ru-RU" sz="1400" dirty="0">
              <a:latin typeface="Times New Roman" pitchFamily="18" charset="0"/>
              <a:cs typeface="Times New Roman" pitchFamily="18" charset="0"/>
            </a:endParaRPr>
          </a:p>
          <a:p>
            <a:pPr algn="just"/>
            <a:endParaRPr lang="ru-RU" sz="1600" dirty="0">
              <a:latin typeface="Times New Roman" pitchFamily="18" charset="0"/>
              <a:cs typeface="Times New Roman" pitchFamily="18" charset="0"/>
            </a:endParaRPr>
          </a:p>
        </p:txBody>
      </p:sp>
      <p:sp>
        <p:nvSpPr>
          <p:cNvPr id="7" name="Прямоугольник 6"/>
          <p:cNvSpPr/>
          <p:nvPr/>
        </p:nvSpPr>
        <p:spPr>
          <a:xfrm>
            <a:off x="543456" y="836712"/>
            <a:ext cx="7857200" cy="369332"/>
          </a:xfrm>
          <a:prstGeom prst="rect">
            <a:avLst/>
          </a:prstGeom>
        </p:spPr>
        <p:txBody>
          <a:bodyPr wrap="square">
            <a:spAutoFit/>
          </a:bodyPr>
          <a:lstStyle/>
          <a:p>
            <a:pPr algn="ctr"/>
            <a:r>
              <a:rPr lang="ru-RU" b="1" dirty="0">
                <a:latin typeface="Times New Roman" pitchFamily="18" charset="0"/>
                <a:cs typeface="Times New Roman" pitchFamily="18" charset="0"/>
              </a:rPr>
              <a:t>«</a:t>
            </a:r>
            <a:r>
              <a:rPr lang="ru-RU" b="1" dirty="0" err="1">
                <a:latin typeface="Times New Roman" pitchFamily="18" charset="0"/>
                <a:cs typeface="Times New Roman" pitchFamily="18" charset="0"/>
              </a:rPr>
              <a:t>Шырлык</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чаналары</a:t>
            </a:r>
            <a:r>
              <a:rPr lang="ru-RU" b="1" dirty="0">
                <a:latin typeface="Times New Roman" pitchFamily="18" charset="0"/>
                <a:cs typeface="Times New Roman" pitchFamily="18" charset="0"/>
              </a:rPr>
              <a:t>»,зимний праздник саней</a:t>
            </a:r>
          </a:p>
        </p:txBody>
      </p:sp>
      <p:pic>
        <p:nvPicPr>
          <p:cNvPr id="8" name="Рисунок 7" descr="C:\Users\user\Desktop\IMG-20210104-WA004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484784"/>
            <a:ext cx="2664295" cy="2222956"/>
          </a:xfrm>
          <a:prstGeom prst="rect">
            <a:avLst/>
          </a:prstGeom>
          <a:ln>
            <a:noFill/>
          </a:ln>
          <a:effectLst>
            <a:softEdge rad="112500"/>
          </a:effectLst>
        </p:spPr>
      </p:pic>
      <p:pic>
        <p:nvPicPr>
          <p:cNvPr id="9" name="Рисунок 8" descr="C:\Users\user\Downloads\IMG-20210105-WA0061(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315" y="4437112"/>
            <a:ext cx="2760767" cy="2081957"/>
          </a:xfrm>
          <a:prstGeom prst="rect">
            <a:avLst/>
          </a:prstGeom>
          <a:ln>
            <a:noFill/>
          </a:ln>
          <a:effectLst>
            <a:softEdge rad="112500"/>
          </a:effectLst>
        </p:spPr>
      </p:pic>
      <p:sp>
        <p:nvSpPr>
          <p:cNvPr id="10" name="TextBox 9"/>
          <p:cNvSpPr txBox="1"/>
          <p:nvPr/>
        </p:nvSpPr>
        <p:spPr>
          <a:xfrm>
            <a:off x="-456" y="750803"/>
            <a:ext cx="1168012"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Культура</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50844781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КРУПНЫЕ МЕРОПРИЯТИЯ, СПОСОБСТВУЮЩИЕ СОХРАНЕНИЮ ТРАДИЦИЙ ТЕРРИТОРИИ</a:t>
            </a:r>
            <a:endParaRPr lang="ru-RU" b="1" dirty="0">
              <a:latin typeface="Times New Roman" pitchFamily="18" charset="0"/>
              <a:cs typeface="Times New Roman" pitchFamily="18" charset="0"/>
            </a:endParaRPr>
          </a:p>
        </p:txBody>
      </p:sp>
      <p:sp>
        <p:nvSpPr>
          <p:cNvPr id="7" name="Прямоугольник 6"/>
          <p:cNvSpPr/>
          <p:nvPr/>
        </p:nvSpPr>
        <p:spPr>
          <a:xfrm>
            <a:off x="1115616" y="729376"/>
            <a:ext cx="7633402" cy="646331"/>
          </a:xfrm>
          <a:prstGeom prst="rect">
            <a:avLst/>
          </a:prstGeom>
        </p:spPr>
        <p:txBody>
          <a:bodyPr wrap="square">
            <a:spAutoFit/>
          </a:bodyPr>
          <a:lstStyle/>
          <a:p>
            <a:pPr algn="ctr"/>
            <a:r>
              <a:rPr lang="ru-RU" b="1" dirty="0">
                <a:latin typeface="SL_Times New Roman" pitchFamily="18" charset="0"/>
              </a:rPr>
              <a:t>Зимняя, летняя спартакиада работников организации, предприятии и учреждений.</a:t>
            </a:r>
          </a:p>
        </p:txBody>
      </p:sp>
      <p:sp>
        <p:nvSpPr>
          <p:cNvPr id="6" name="TextBox 5"/>
          <p:cNvSpPr txBox="1"/>
          <p:nvPr/>
        </p:nvSpPr>
        <p:spPr>
          <a:xfrm>
            <a:off x="-456" y="750803"/>
            <a:ext cx="838884"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Спорт</a:t>
            </a:r>
            <a:endParaRPr lang="ru-RU" b="1" dirty="0">
              <a:solidFill>
                <a:schemeClr val="bg1"/>
              </a:solidFill>
              <a:latin typeface="Times New Roman" pitchFamily="18" charset="0"/>
              <a:cs typeface="Times New Roman" pitchFamily="18" charset="0"/>
            </a:endParaRPr>
          </a:p>
        </p:txBody>
      </p:sp>
      <p:sp>
        <p:nvSpPr>
          <p:cNvPr id="3" name="Прямоугольник 2"/>
          <p:cNvSpPr/>
          <p:nvPr/>
        </p:nvSpPr>
        <p:spPr>
          <a:xfrm>
            <a:off x="3923928" y="1268760"/>
            <a:ext cx="5112568" cy="3693319"/>
          </a:xfrm>
          <a:prstGeom prst="rect">
            <a:avLst/>
          </a:prstGeom>
        </p:spPr>
        <p:txBody>
          <a:bodyPr wrap="square">
            <a:spAutoFit/>
          </a:bodyPr>
          <a:lstStyle/>
          <a:p>
            <a:pPr algn="just"/>
            <a:r>
              <a:rPr lang="ru-RU" dirty="0">
                <a:latin typeface="Times New Roman" pitchFamily="18" charset="0"/>
                <a:cs typeface="Times New Roman" pitchFamily="18" charset="0"/>
              </a:rPr>
              <a:t>Январь </a:t>
            </a:r>
            <a:r>
              <a:rPr lang="ru-RU" dirty="0" smtClean="0">
                <a:latin typeface="Times New Roman" pitchFamily="18" charset="0"/>
                <a:cs typeface="Times New Roman" pitchFamily="18" charset="0"/>
              </a:rPr>
              <a:t>– Февраль </a:t>
            </a:r>
            <a:r>
              <a:rPr lang="ru-RU" dirty="0">
                <a:latin typeface="Times New Roman" pitchFamily="18" charset="0"/>
                <a:cs typeface="Times New Roman" pitchFamily="18" charset="0"/>
              </a:rPr>
              <a:t>СШ «Батыр</a:t>
            </a:r>
            <a:r>
              <a:rPr lang="ru-RU" dirty="0" smtClean="0">
                <a:latin typeface="Times New Roman" pitchFamily="18" charset="0"/>
                <a:cs typeface="Times New Roman" pitchFamily="18" charset="0"/>
              </a:rPr>
              <a:t>».</a:t>
            </a:r>
          </a:p>
          <a:p>
            <a:pPr algn="just"/>
            <a:r>
              <a:rPr lang="ru-RU" dirty="0">
                <a:latin typeface="Times New Roman" pitchFamily="18" charset="0"/>
                <a:cs typeface="Times New Roman" pitchFamily="18" charset="0"/>
              </a:rPr>
              <a:t>Ежегодно проводиться спортивно-массовые мероприятия: Зимняя, летняя спартакиада среди трудящихся организаций, предприятий и учреждений, среди сельских поселений.</a:t>
            </a:r>
          </a:p>
          <a:p>
            <a:pPr algn="just"/>
            <a:r>
              <a:rPr lang="ru-RU" dirty="0">
                <a:latin typeface="Times New Roman" pitchFamily="18" charset="0"/>
                <a:cs typeface="Times New Roman" pitchFamily="18" charset="0"/>
              </a:rPr>
              <a:t>Зимние виды: лыжные гонки, настольный теннис, шахматы, бадминтон, плавание, гиревой спорт, перетягивание каната, волейбол, шорт- трек;</a:t>
            </a:r>
          </a:p>
          <a:p>
            <a:pPr algn="just"/>
            <a:r>
              <a:rPr lang="ru-RU" dirty="0">
                <a:latin typeface="Times New Roman" pitchFamily="18" charset="0"/>
                <a:cs typeface="Times New Roman" pitchFamily="18" charset="0"/>
              </a:rPr>
              <a:t>Летние виды: бег на дистанцию: 100,200,400,800,1500 метров, прыжок в длину, прыжок в высоту, толкание ядра, эстафета, </a:t>
            </a:r>
            <a:r>
              <a:rPr lang="ru-RU" dirty="0" err="1">
                <a:latin typeface="Times New Roman" pitchFamily="18" charset="0"/>
                <a:cs typeface="Times New Roman" pitchFamily="18" charset="0"/>
              </a:rPr>
              <a:t>армспорт</a:t>
            </a:r>
            <a:r>
              <a:rPr lang="ru-RU" dirty="0">
                <a:latin typeface="Times New Roman" pitchFamily="18" charset="0"/>
                <a:cs typeface="Times New Roman" pitchFamily="18" charset="0"/>
              </a:rPr>
              <a:t>. </a:t>
            </a:r>
          </a:p>
          <a:p>
            <a:pPr algn="just"/>
            <a:r>
              <a:rPr lang="ru-RU"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pic>
        <p:nvPicPr>
          <p:cNvPr id="12" name="Рисунок 11" descr="C:\Users\Актаныш3\Desktop\СПОРТ 2023\фото спорт 2023\спартакиада служащих\print_8664879_63178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966" y="1208303"/>
            <a:ext cx="2839725" cy="1846659"/>
          </a:xfrm>
          <a:prstGeom prst="rect">
            <a:avLst/>
          </a:prstGeom>
          <a:ln>
            <a:noFill/>
          </a:ln>
          <a:effectLst>
            <a:softEdge rad="112500"/>
          </a:effectLst>
        </p:spPr>
      </p:pic>
      <p:pic>
        <p:nvPicPr>
          <p:cNvPr id="13" name="Рисунок 12" descr="C:\Users\Актаныш3\Desktop\фото новогодний\бадминтон\167323996919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982" y="3115419"/>
            <a:ext cx="2780020" cy="1432743"/>
          </a:xfrm>
          <a:prstGeom prst="rect">
            <a:avLst/>
          </a:prstGeom>
          <a:ln>
            <a:noFill/>
          </a:ln>
          <a:effectLst>
            <a:softEdge rad="112500"/>
          </a:effectLst>
        </p:spPr>
      </p:pic>
      <p:pic>
        <p:nvPicPr>
          <p:cNvPr id="14" name="Рисунок 13" descr="C:\Users\Актаныш3\Desktop\СПОРТ 2023\фото спорт 2023\спартакиада служащих\print_8664879_631780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083" y="4696648"/>
            <a:ext cx="3096344" cy="2103319"/>
          </a:xfrm>
          <a:prstGeom prst="rect">
            <a:avLst/>
          </a:prstGeom>
          <a:ln>
            <a:noFill/>
          </a:ln>
          <a:effectLst>
            <a:softEdge rad="112500"/>
          </a:effectLst>
        </p:spPr>
      </p:pic>
      <p:pic>
        <p:nvPicPr>
          <p:cNvPr id="15" name="Рисунок 14" descr="C:\Users\Актаныш3\Desktop\СПОРТ 2023\фото спорт 2023\спартакиада муниципальных служащих\print_8585059_625140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984" y="4862482"/>
            <a:ext cx="2802126" cy="1771650"/>
          </a:xfrm>
          <a:prstGeom prst="rect">
            <a:avLst/>
          </a:prstGeom>
          <a:ln>
            <a:noFill/>
          </a:ln>
          <a:effectLst>
            <a:softEdge rad="112500"/>
          </a:effectLst>
        </p:spPr>
      </p:pic>
    </p:spTree>
    <p:extLst>
      <p:ext uri="{BB962C8B-B14F-4D97-AF65-F5344CB8AC3E}">
        <p14:creationId xmlns:p14="http://schemas.microsoft.com/office/powerpoint/2010/main" val="330400847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КРУПНЫЕ МЕРОПРИЯТИЯ, СПОСОБСТВУЮЩИЕ СОХРАНЕНИЮ ТРАДИЦИЙ ТЕРРИТОРИИ</a:t>
            </a:r>
            <a:endParaRPr lang="ru-RU" b="1" dirty="0">
              <a:latin typeface="Times New Roman" pitchFamily="18" charset="0"/>
              <a:cs typeface="Times New Roman" pitchFamily="18" charset="0"/>
            </a:endParaRPr>
          </a:p>
        </p:txBody>
      </p:sp>
      <p:sp>
        <p:nvSpPr>
          <p:cNvPr id="7" name="Прямоугольник 6"/>
          <p:cNvSpPr/>
          <p:nvPr/>
        </p:nvSpPr>
        <p:spPr>
          <a:xfrm>
            <a:off x="1115616" y="748883"/>
            <a:ext cx="7568614" cy="646331"/>
          </a:xfrm>
          <a:prstGeom prst="rect">
            <a:avLst/>
          </a:prstGeom>
        </p:spPr>
        <p:txBody>
          <a:bodyPr wrap="square">
            <a:spAutoFit/>
          </a:bodyPr>
          <a:lstStyle/>
          <a:p>
            <a:pPr algn="ctr"/>
            <a:r>
              <a:rPr lang="ru-RU" b="1" dirty="0">
                <a:latin typeface="Times New Roman" pitchFamily="18" charset="0"/>
                <a:cs typeface="Times New Roman" pitchFamily="18" charset="0"/>
              </a:rPr>
              <a:t>Кубок и Первенства Республики Татарстан по автомобильному кроссу на приз Главы Актанышского муниципального района.</a:t>
            </a:r>
          </a:p>
        </p:txBody>
      </p:sp>
      <p:sp>
        <p:nvSpPr>
          <p:cNvPr id="6" name="TextBox 5"/>
          <p:cNvSpPr txBox="1"/>
          <p:nvPr/>
        </p:nvSpPr>
        <p:spPr>
          <a:xfrm>
            <a:off x="-456" y="750803"/>
            <a:ext cx="838884"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Спорт</a:t>
            </a:r>
            <a:endParaRPr lang="ru-RU" b="1" dirty="0">
              <a:solidFill>
                <a:schemeClr val="bg1"/>
              </a:solidFill>
              <a:latin typeface="Times New Roman" pitchFamily="18" charset="0"/>
              <a:cs typeface="Times New Roman" pitchFamily="18" charset="0"/>
            </a:endParaRPr>
          </a:p>
        </p:txBody>
      </p:sp>
      <p:sp>
        <p:nvSpPr>
          <p:cNvPr id="3" name="Прямоугольник 2"/>
          <p:cNvSpPr/>
          <p:nvPr/>
        </p:nvSpPr>
        <p:spPr>
          <a:xfrm>
            <a:off x="4067944" y="1916832"/>
            <a:ext cx="5076056" cy="3693319"/>
          </a:xfrm>
          <a:prstGeom prst="rect">
            <a:avLst/>
          </a:prstGeom>
        </p:spPr>
        <p:txBody>
          <a:bodyPr wrap="square">
            <a:spAutoFit/>
          </a:bodyPr>
          <a:lstStyle/>
          <a:p>
            <a:r>
              <a:rPr lang="ru-RU" dirty="0">
                <a:latin typeface="Times New Roman" pitchFamily="18" charset="0"/>
                <a:cs typeface="Times New Roman" pitchFamily="18" charset="0"/>
              </a:rPr>
              <a:t>В апреле, На территории с. </a:t>
            </a:r>
            <a:r>
              <a:rPr lang="ru-RU" dirty="0" err="1">
                <a:latin typeface="Times New Roman" pitchFamily="18" charset="0"/>
                <a:cs typeface="Times New Roman" pitchFamily="18" charset="0"/>
              </a:rPr>
              <a:t>Байсарова</a:t>
            </a:r>
            <a:r>
              <a:rPr lang="ru-RU" dirty="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r>
              <a:rPr lang="ru-RU" dirty="0">
                <a:latin typeface="Times New Roman" pitchFamily="18" charset="0"/>
                <a:cs typeface="Times New Roman" pitchFamily="18" charset="0"/>
              </a:rPr>
              <a:t>Автопробег с каждым годом становится все популярнее среди жителей района и ближайших субъектов РФ. По инициативе известного предпринимателя, директора общества «</a:t>
            </a:r>
            <a:r>
              <a:rPr lang="ru-RU" dirty="0" err="1">
                <a:latin typeface="Times New Roman" pitchFamily="18" charset="0"/>
                <a:cs typeface="Times New Roman" pitchFamily="18" charset="0"/>
              </a:rPr>
              <a:t>КамаТрансНефть</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Радис</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Хашимов</a:t>
            </a:r>
            <a:r>
              <a:rPr lang="ru-RU" dirty="0">
                <a:latin typeface="Times New Roman" pitchFamily="18" charset="0"/>
                <a:cs typeface="Times New Roman" pitchFamily="18" charset="0"/>
              </a:rPr>
              <a:t> каждый год в апреле организует весенний автогонки «Джип-Спринт-116» в селе Старое </a:t>
            </a:r>
            <a:r>
              <a:rPr lang="ru-RU" dirty="0" err="1">
                <a:latin typeface="Times New Roman" pitchFamily="18" charset="0"/>
                <a:cs typeface="Times New Roman" pitchFamily="18" charset="0"/>
              </a:rPr>
              <a:t>Байсарово</a:t>
            </a:r>
            <a:r>
              <a:rPr lang="ru-RU" dirty="0">
                <a:latin typeface="Times New Roman" pitchFamily="18" charset="0"/>
                <a:cs typeface="Times New Roman" pitchFamily="18" charset="0"/>
              </a:rPr>
              <a:t>.</a:t>
            </a:r>
          </a:p>
          <a:p>
            <a:r>
              <a:rPr lang="ru-RU" dirty="0">
                <a:latin typeface="Times New Roman" pitchFamily="18" charset="0"/>
                <a:cs typeface="Times New Roman" pitchFamily="18" charset="0"/>
              </a:rPr>
              <a:t>Участники из Казани, Набережных </a:t>
            </a:r>
            <a:r>
              <a:rPr lang="ru-RU" dirty="0" err="1">
                <a:latin typeface="Times New Roman" pitchFamily="18" charset="0"/>
                <a:cs typeface="Times New Roman" pitchFamily="18" charset="0"/>
              </a:rPr>
              <a:t>Челнов</a:t>
            </a:r>
            <a:r>
              <a:rPr lang="ru-RU" dirty="0">
                <a:latin typeface="Times New Roman" pitchFamily="18" charset="0"/>
                <a:cs typeface="Times New Roman" pitchFamily="18" charset="0"/>
              </a:rPr>
              <a:t>, Заинска, соседних Башкортостана, Пермской области соревновались в классах “стандарт”, “стандарт модифицированный”, “спорт” и “</a:t>
            </a:r>
            <a:r>
              <a:rPr lang="ru-RU" dirty="0" err="1">
                <a:latin typeface="Times New Roman" pitchFamily="18" charset="0"/>
                <a:cs typeface="Times New Roman" pitchFamily="18" charset="0"/>
              </a:rPr>
              <a:t>трофи</a:t>
            </a:r>
            <a:r>
              <a:rPr lang="ru-RU" dirty="0">
                <a:latin typeface="Times New Roman" pitchFamily="18" charset="0"/>
                <a:cs typeface="Times New Roman" pitchFamily="18" charset="0"/>
              </a:rPr>
              <a:t>”.</a:t>
            </a:r>
          </a:p>
        </p:txBody>
      </p:sp>
      <p:pic>
        <p:nvPicPr>
          <p:cNvPr id="9" name="Рисунок 8" descr="C:\Users\Актаныш3\Desktop\print_8826079_645892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852" y="1395214"/>
            <a:ext cx="3816424" cy="2679700"/>
          </a:xfrm>
          <a:prstGeom prst="rect">
            <a:avLst/>
          </a:prstGeom>
          <a:ln>
            <a:noFill/>
          </a:ln>
          <a:effectLst>
            <a:softEdge rad="112500"/>
          </a:effectLst>
        </p:spPr>
      </p:pic>
      <p:pic>
        <p:nvPicPr>
          <p:cNvPr id="10" name="Рисунок 9" descr="C:\Users\Актаныш3\Desktop\print_8826079_645892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346" y="4074914"/>
            <a:ext cx="3566573" cy="2693402"/>
          </a:xfrm>
          <a:prstGeom prst="rect">
            <a:avLst/>
          </a:prstGeom>
          <a:ln>
            <a:noFill/>
          </a:ln>
          <a:effectLst>
            <a:softEdge rad="112500"/>
          </a:effectLst>
        </p:spPr>
      </p:pic>
    </p:spTree>
    <p:extLst>
      <p:ext uri="{BB962C8B-B14F-4D97-AF65-F5344CB8AC3E}">
        <p14:creationId xmlns:p14="http://schemas.microsoft.com/office/powerpoint/2010/main" val="418766370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КРУПНЫЕ МЕРОПРИЯТИЯ, СПОСОБСТВУЮЩИЕ СОХРАНЕНИЮ ТРАДИЦИЙ ТЕРРИТОРИИ</a:t>
            </a:r>
            <a:endParaRPr lang="ru-RU" b="1" dirty="0">
              <a:latin typeface="Times New Roman" pitchFamily="18" charset="0"/>
              <a:cs typeface="Times New Roman" pitchFamily="18" charset="0"/>
            </a:endParaRPr>
          </a:p>
        </p:txBody>
      </p:sp>
      <p:sp>
        <p:nvSpPr>
          <p:cNvPr id="7" name="Прямоугольник 6"/>
          <p:cNvSpPr/>
          <p:nvPr/>
        </p:nvSpPr>
        <p:spPr>
          <a:xfrm>
            <a:off x="1115615" y="935469"/>
            <a:ext cx="7568613" cy="646331"/>
          </a:xfrm>
          <a:prstGeom prst="rect">
            <a:avLst/>
          </a:prstGeom>
        </p:spPr>
        <p:txBody>
          <a:bodyPr wrap="square">
            <a:spAutoFit/>
          </a:bodyPr>
          <a:lstStyle/>
          <a:p>
            <a:pPr algn="ctr"/>
            <a:r>
              <a:rPr lang="ru-RU" b="1" dirty="0">
                <a:latin typeface="Times New Roman" pitchFamily="18" charset="0"/>
                <a:cs typeface="Times New Roman" pitchFamily="18" charset="0"/>
              </a:rPr>
              <a:t>Легкоатлетический забег «Золотая Осень» на призы заслуженного мастера спорта </a:t>
            </a:r>
            <a:r>
              <a:rPr lang="ru-RU" b="1" dirty="0" err="1">
                <a:latin typeface="Times New Roman" pitchFamily="18" charset="0"/>
                <a:cs typeface="Times New Roman" pitchFamily="18" charset="0"/>
              </a:rPr>
              <a:t>Ф.Ш.Шаемова</a:t>
            </a:r>
            <a:endParaRPr lang="ru-RU" b="1" dirty="0">
              <a:latin typeface="Times New Roman" pitchFamily="18" charset="0"/>
              <a:cs typeface="Times New Roman" pitchFamily="18" charset="0"/>
            </a:endParaRPr>
          </a:p>
        </p:txBody>
      </p:sp>
      <p:sp>
        <p:nvSpPr>
          <p:cNvPr id="6" name="TextBox 5"/>
          <p:cNvSpPr txBox="1"/>
          <p:nvPr/>
        </p:nvSpPr>
        <p:spPr>
          <a:xfrm>
            <a:off x="-456" y="750803"/>
            <a:ext cx="838884"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Спорт</a:t>
            </a:r>
            <a:endParaRPr lang="ru-RU" b="1" dirty="0">
              <a:solidFill>
                <a:schemeClr val="bg1"/>
              </a:solidFill>
              <a:latin typeface="Times New Roman" pitchFamily="18" charset="0"/>
              <a:cs typeface="Times New Roman" pitchFamily="18" charset="0"/>
            </a:endParaRPr>
          </a:p>
        </p:txBody>
      </p:sp>
      <p:sp>
        <p:nvSpPr>
          <p:cNvPr id="3" name="Прямоугольник 2"/>
          <p:cNvSpPr/>
          <p:nvPr/>
        </p:nvSpPr>
        <p:spPr>
          <a:xfrm>
            <a:off x="3347864" y="2852936"/>
            <a:ext cx="5688632" cy="1200329"/>
          </a:xfrm>
          <a:prstGeom prst="rect">
            <a:avLst/>
          </a:prstGeom>
        </p:spPr>
        <p:txBody>
          <a:bodyPr wrap="square">
            <a:spAutoFit/>
          </a:bodyPr>
          <a:lstStyle/>
          <a:p>
            <a:pPr algn="ctr"/>
            <a:r>
              <a:rPr lang="ru-RU" dirty="0">
                <a:latin typeface="Times New Roman" pitchFamily="18" charset="0"/>
                <a:cs typeface="Times New Roman" pitchFamily="18" charset="0"/>
              </a:rPr>
              <a:t>В октябре, Стадион имени Баяна Давлетова</a:t>
            </a:r>
            <a:endParaRPr lang="ru-RU" dirty="0" smtClean="0">
              <a:latin typeface="Times New Roman" pitchFamily="18" charset="0"/>
              <a:cs typeface="Times New Roman" pitchFamily="18" charset="0"/>
            </a:endParaRPr>
          </a:p>
          <a:p>
            <a:pPr algn="ctr"/>
            <a:r>
              <a:rPr lang="ru-RU" dirty="0">
                <a:latin typeface="Times New Roman" pitchFamily="18" charset="0"/>
                <a:cs typeface="Times New Roman" pitchFamily="18" charset="0"/>
              </a:rPr>
              <a:t>Ежегодно проводится легкоатлетический забег «Золотая Осень» на призы заслуженного мастера спорта Ф.Ш. </a:t>
            </a:r>
            <a:r>
              <a:rPr lang="ru-RU" dirty="0" err="1">
                <a:latin typeface="Times New Roman" pitchFamily="18" charset="0"/>
                <a:cs typeface="Times New Roman" pitchFamily="18" charset="0"/>
              </a:rPr>
              <a:t>Шаемова</a:t>
            </a:r>
            <a:endParaRPr lang="ru-RU" dirty="0">
              <a:latin typeface="Times New Roman" pitchFamily="18" charset="0"/>
              <a:cs typeface="Times New Roman" pitchFamily="18" charset="0"/>
            </a:endParaRPr>
          </a:p>
        </p:txBody>
      </p:sp>
      <p:pic>
        <p:nvPicPr>
          <p:cNvPr id="8" name="Рисунок 7" descr="C:\Users\Актаныш3\Desktop\a514ad02a4b1604d2030d2c8e9d5b1a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554878"/>
            <a:ext cx="2958285" cy="2152704"/>
          </a:xfrm>
          <a:prstGeom prst="rect">
            <a:avLst/>
          </a:prstGeom>
          <a:ln>
            <a:noFill/>
          </a:ln>
          <a:effectLst>
            <a:softEdge rad="112500"/>
          </a:effectLst>
        </p:spPr>
      </p:pic>
      <p:pic>
        <p:nvPicPr>
          <p:cNvPr id="11" name="Рисунок 10" descr="C:\Users\Актаныш3\Desktop\6353a52091029_IMG_269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9" y="4365104"/>
            <a:ext cx="3024335" cy="2009268"/>
          </a:xfrm>
          <a:prstGeom prst="rect">
            <a:avLst/>
          </a:prstGeom>
          <a:ln>
            <a:noFill/>
          </a:ln>
          <a:effectLst>
            <a:softEdge rad="112500"/>
          </a:effectLst>
        </p:spPr>
      </p:pic>
    </p:spTree>
    <p:extLst>
      <p:ext uri="{BB962C8B-B14F-4D97-AF65-F5344CB8AC3E}">
        <p14:creationId xmlns:p14="http://schemas.microsoft.com/office/powerpoint/2010/main" val="199419838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КРАЕВЕДЧЕСКИЙ БИБЛИОГРАФИЧЕСКИЙ  ПЕРЕЧЕНЬ ЛИТЕРАТУРЫ</a:t>
            </a:r>
            <a:endParaRPr lang="ru-RU" b="1" dirty="0">
              <a:latin typeface="Times New Roman" pitchFamily="18" charset="0"/>
              <a:cs typeface="Times New Roman" pitchFamily="18" charset="0"/>
            </a:endParaRPr>
          </a:p>
        </p:txBody>
      </p:sp>
      <p:sp>
        <p:nvSpPr>
          <p:cNvPr id="4" name="Прямоугольник 3"/>
          <p:cNvSpPr/>
          <p:nvPr/>
        </p:nvSpPr>
        <p:spPr>
          <a:xfrm>
            <a:off x="139710" y="878080"/>
            <a:ext cx="8856983" cy="5952399"/>
          </a:xfrm>
          <a:prstGeom prst="rect">
            <a:avLst/>
          </a:prstGeom>
        </p:spPr>
        <p:txBody>
          <a:bodyPr wrap="square">
            <a:spAutoFit/>
          </a:bodyPr>
          <a:lstStyle/>
          <a:p>
            <a:pPr algn="just">
              <a:lnSpc>
                <a:spcPct val="115000"/>
              </a:lnSpc>
              <a:spcAft>
                <a:spcPts val="1000"/>
              </a:spcAft>
            </a:pPr>
            <a:r>
              <a:rPr lang="ru-RU" dirty="0">
                <a:latin typeface="Times New Roman"/>
                <a:ea typeface="Times New Roman"/>
                <a:cs typeface="Times New Roman"/>
              </a:rPr>
              <a:t>1. </a:t>
            </a:r>
            <a:r>
              <a:rPr lang="ru-RU" dirty="0" err="1">
                <a:latin typeface="Times New Roman"/>
                <a:ea typeface="Times New Roman"/>
                <a:cs typeface="Times New Roman"/>
              </a:rPr>
              <a:t>Актанышым</a:t>
            </a:r>
            <a:r>
              <a:rPr lang="ru-RU" dirty="0">
                <a:latin typeface="Times New Roman"/>
                <a:ea typeface="Times New Roman"/>
                <a:cs typeface="Times New Roman"/>
              </a:rPr>
              <a:t> – </a:t>
            </a:r>
            <a:r>
              <a:rPr lang="ru-RU" dirty="0" err="1">
                <a:latin typeface="Times New Roman"/>
                <a:ea typeface="Times New Roman"/>
                <a:cs typeface="Times New Roman"/>
              </a:rPr>
              <a:t>ак</a:t>
            </a:r>
            <a:r>
              <a:rPr lang="ru-RU" dirty="0">
                <a:latin typeface="Times New Roman"/>
                <a:ea typeface="Times New Roman"/>
                <a:cs typeface="Times New Roman"/>
              </a:rPr>
              <a:t> </a:t>
            </a:r>
            <a:r>
              <a:rPr lang="ru-RU" dirty="0" err="1">
                <a:latin typeface="Times New Roman"/>
                <a:ea typeface="Times New Roman"/>
                <a:cs typeface="Times New Roman"/>
              </a:rPr>
              <a:t>илем</a:t>
            </a:r>
            <a:r>
              <a:rPr lang="ru-RU" dirty="0">
                <a:latin typeface="Times New Roman"/>
                <a:ea typeface="Times New Roman"/>
                <a:cs typeface="Times New Roman"/>
              </a:rPr>
              <a:t>/ </a:t>
            </a:r>
            <a:r>
              <a:rPr lang="ru-RU" dirty="0" err="1">
                <a:latin typeface="Times New Roman"/>
                <a:ea typeface="Times New Roman"/>
                <a:cs typeface="Times New Roman"/>
              </a:rPr>
              <a:t>Халиуллин.И</a:t>
            </a:r>
            <a:r>
              <a:rPr lang="ru-RU" dirty="0">
                <a:latin typeface="Times New Roman"/>
                <a:ea typeface="Times New Roman"/>
                <a:cs typeface="Times New Roman"/>
              </a:rPr>
              <a:t>.-Казан: «Идел-Пресс», 2010.-544б.</a:t>
            </a:r>
          </a:p>
          <a:p>
            <a:pPr algn="just">
              <a:lnSpc>
                <a:spcPct val="115000"/>
              </a:lnSpc>
              <a:spcAft>
                <a:spcPts val="1000"/>
              </a:spcAft>
            </a:pPr>
            <a:r>
              <a:rPr lang="ru-RU" dirty="0">
                <a:latin typeface="Times New Roman"/>
                <a:ea typeface="Times New Roman"/>
                <a:cs typeface="Times New Roman"/>
              </a:rPr>
              <a:t>2. Муратов  Ф., </a:t>
            </a:r>
            <a:r>
              <a:rPr lang="ru-RU" dirty="0" err="1">
                <a:latin typeface="Times New Roman"/>
                <a:ea typeface="Times New Roman"/>
                <a:cs typeface="Times New Roman"/>
              </a:rPr>
              <a:t>Хуҗин</a:t>
            </a:r>
            <a:r>
              <a:rPr lang="ru-RU" dirty="0">
                <a:latin typeface="Times New Roman"/>
                <a:ea typeface="Times New Roman"/>
                <a:cs typeface="Times New Roman"/>
              </a:rPr>
              <a:t> Й. Актаныш- </a:t>
            </a:r>
            <a:r>
              <a:rPr lang="ru-RU" dirty="0" err="1">
                <a:latin typeface="Times New Roman"/>
                <a:ea typeface="Times New Roman"/>
                <a:cs typeface="Times New Roman"/>
              </a:rPr>
              <a:t>туган</a:t>
            </a:r>
            <a:r>
              <a:rPr lang="ru-RU" dirty="0">
                <a:latin typeface="Times New Roman"/>
                <a:ea typeface="Times New Roman"/>
                <a:cs typeface="Times New Roman"/>
              </a:rPr>
              <a:t> </a:t>
            </a:r>
            <a:r>
              <a:rPr lang="ru-RU" dirty="0" err="1">
                <a:latin typeface="Times New Roman"/>
                <a:ea typeface="Times New Roman"/>
                <a:cs typeface="Times New Roman"/>
              </a:rPr>
              <a:t>җирем</a:t>
            </a:r>
            <a:r>
              <a:rPr lang="ru-RU" dirty="0">
                <a:latin typeface="Times New Roman"/>
                <a:ea typeface="Times New Roman"/>
                <a:cs typeface="Times New Roman"/>
              </a:rPr>
              <a:t>.- Казан, 2010.</a:t>
            </a:r>
          </a:p>
          <a:p>
            <a:pPr algn="just">
              <a:lnSpc>
                <a:spcPct val="115000"/>
              </a:lnSpc>
              <a:spcAft>
                <a:spcPts val="1000"/>
              </a:spcAft>
            </a:pPr>
            <a:r>
              <a:rPr lang="ru-RU" dirty="0">
                <a:latin typeface="Times New Roman"/>
                <a:ea typeface="Times New Roman"/>
                <a:cs typeface="Times New Roman"/>
              </a:rPr>
              <a:t>3. </a:t>
            </a:r>
            <a:r>
              <a:rPr lang="ru-RU" dirty="0" err="1">
                <a:latin typeface="Times New Roman"/>
                <a:ea typeface="Times New Roman"/>
                <a:cs typeface="Times New Roman"/>
              </a:rPr>
              <a:t>Шафиков</a:t>
            </a:r>
            <a:r>
              <a:rPr lang="ru-RU" dirty="0">
                <a:latin typeface="Times New Roman"/>
                <a:ea typeface="Times New Roman"/>
                <a:cs typeface="Times New Roman"/>
              </a:rPr>
              <a:t> Я. Актаныш- начало пути. Казань: Издательство “Слово”, 2010.- 232с.</a:t>
            </a:r>
          </a:p>
          <a:p>
            <a:pPr algn="just">
              <a:lnSpc>
                <a:spcPct val="115000"/>
              </a:lnSpc>
              <a:spcAft>
                <a:spcPts val="1000"/>
              </a:spcAft>
            </a:pPr>
            <a:r>
              <a:rPr lang="ru-RU" dirty="0">
                <a:latin typeface="Times New Roman"/>
                <a:ea typeface="Times New Roman"/>
                <a:cs typeface="Times New Roman"/>
              </a:rPr>
              <a:t>4. </a:t>
            </a:r>
            <a:r>
              <a:rPr lang="ru-RU" dirty="0" err="1">
                <a:latin typeface="Times New Roman"/>
                <a:ea typeface="Times New Roman"/>
                <a:cs typeface="Times New Roman"/>
              </a:rPr>
              <a:t>Шәфыйков</a:t>
            </a:r>
            <a:r>
              <a:rPr lang="ru-RU" dirty="0">
                <a:latin typeface="Times New Roman"/>
                <a:ea typeface="Times New Roman"/>
                <a:cs typeface="Times New Roman"/>
              </a:rPr>
              <a:t> </a:t>
            </a:r>
            <a:r>
              <a:rPr lang="ru-RU" dirty="0" err="1">
                <a:latin typeface="Times New Roman"/>
                <a:ea typeface="Times New Roman"/>
                <a:cs typeface="Times New Roman"/>
              </a:rPr>
              <a:t>Я.Актанышка</a:t>
            </a:r>
            <a:r>
              <a:rPr lang="ru-RU" dirty="0">
                <a:latin typeface="Times New Roman"/>
                <a:ea typeface="Times New Roman"/>
                <a:cs typeface="Times New Roman"/>
              </a:rPr>
              <a:t> </a:t>
            </a:r>
            <a:r>
              <a:rPr lang="ru-RU" dirty="0" err="1">
                <a:latin typeface="Times New Roman"/>
                <a:ea typeface="Times New Roman"/>
                <a:cs typeface="Times New Roman"/>
              </a:rPr>
              <a:t>кайта</a:t>
            </a:r>
            <a:r>
              <a:rPr lang="ru-RU" dirty="0">
                <a:latin typeface="Times New Roman"/>
                <a:ea typeface="Times New Roman"/>
                <a:cs typeface="Times New Roman"/>
              </a:rPr>
              <a:t> </a:t>
            </a:r>
            <a:r>
              <a:rPr lang="ru-RU" dirty="0" err="1">
                <a:latin typeface="Times New Roman"/>
                <a:ea typeface="Times New Roman"/>
                <a:cs typeface="Times New Roman"/>
              </a:rPr>
              <a:t>юлларым.Казан</a:t>
            </a:r>
            <a:r>
              <a:rPr lang="ru-RU" dirty="0">
                <a:latin typeface="Times New Roman"/>
                <a:ea typeface="Times New Roman"/>
                <a:cs typeface="Times New Roman"/>
              </a:rPr>
              <a:t>: “</a:t>
            </a:r>
            <a:r>
              <a:rPr lang="ru-RU" dirty="0" err="1">
                <a:latin typeface="Times New Roman"/>
                <a:ea typeface="Times New Roman"/>
                <a:cs typeface="Times New Roman"/>
              </a:rPr>
              <a:t>Сүз</a:t>
            </a:r>
            <a:r>
              <a:rPr lang="ru-RU" dirty="0">
                <a:latin typeface="Times New Roman"/>
                <a:ea typeface="Times New Roman"/>
                <a:cs typeface="Times New Roman"/>
              </a:rPr>
              <a:t>” нәшрияты.2010.-224б.</a:t>
            </a:r>
          </a:p>
          <a:p>
            <a:pPr algn="just">
              <a:lnSpc>
                <a:spcPct val="115000"/>
              </a:lnSpc>
              <a:spcAft>
                <a:spcPts val="1000"/>
              </a:spcAft>
            </a:pPr>
            <a:r>
              <a:rPr lang="ru-RU" dirty="0">
                <a:latin typeface="Times New Roman"/>
                <a:ea typeface="Times New Roman"/>
                <a:cs typeface="Times New Roman"/>
              </a:rPr>
              <a:t>5. Милли </a:t>
            </a:r>
            <a:r>
              <a:rPr lang="ru-RU" dirty="0" err="1">
                <a:latin typeface="Times New Roman"/>
                <a:ea typeface="Times New Roman"/>
                <a:cs typeface="Times New Roman"/>
              </a:rPr>
              <a:t>мәдәни</a:t>
            </a:r>
            <a:r>
              <a:rPr lang="ru-RU" dirty="0">
                <a:latin typeface="Times New Roman"/>
                <a:ea typeface="Times New Roman"/>
                <a:cs typeface="Times New Roman"/>
              </a:rPr>
              <a:t> </a:t>
            </a:r>
            <a:r>
              <a:rPr lang="ru-RU" dirty="0" err="1">
                <a:latin typeface="Times New Roman"/>
                <a:ea typeface="Times New Roman"/>
                <a:cs typeface="Times New Roman"/>
              </a:rPr>
              <a:t>мирасыбыз</a:t>
            </a:r>
            <a:r>
              <a:rPr lang="ru-RU" dirty="0">
                <a:latin typeface="Times New Roman"/>
                <a:ea typeface="Times New Roman"/>
                <a:cs typeface="Times New Roman"/>
              </a:rPr>
              <a:t>: Актаныш.- Казан, 2010.-415б.(“</a:t>
            </a:r>
            <a:r>
              <a:rPr lang="ru-RU" dirty="0" err="1">
                <a:latin typeface="Times New Roman"/>
                <a:ea typeface="Times New Roman"/>
                <a:cs typeface="Times New Roman"/>
              </a:rPr>
              <a:t>Фәнни</a:t>
            </a:r>
            <a:r>
              <a:rPr lang="ru-RU" dirty="0">
                <a:latin typeface="Times New Roman"/>
                <a:ea typeface="Times New Roman"/>
                <a:cs typeface="Times New Roman"/>
              </a:rPr>
              <a:t> </a:t>
            </a:r>
            <a:r>
              <a:rPr lang="ru-RU" dirty="0" err="1">
                <a:latin typeface="Times New Roman"/>
                <a:ea typeface="Times New Roman"/>
                <a:cs typeface="Times New Roman"/>
              </a:rPr>
              <a:t>экспедицияләр</a:t>
            </a:r>
            <a:r>
              <a:rPr lang="ru-RU" dirty="0">
                <a:latin typeface="Times New Roman"/>
                <a:ea typeface="Times New Roman"/>
                <a:cs typeface="Times New Roman"/>
              </a:rPr>
              <a:t> </a:t>
            </a:r>
            <a:r>
              <a:rPr lang="ru-RU" dirty="0" err="1">
                <a:latin typeface="Times New Roman"/>
                <a:ea typeface="Times New Roman"/>
                <a:cs typeface="Times New Roman"/>
              </a:rPr>
              <a:t>хәзинәсеннән</a:t>
            </a:r>
            <a:r>
              <a:rPr lang="ru-RU" dirty="0">
                <a:latin typeface="Times New Roman"/>
                <a:ea typeface="Times New Roman"/>
                <a:cs typeface="Times New Roman"/>
              </a:rPr>
              <a:t>” </a:t>
            </a:r>
            <a:r>
              <a:rPr lang="ru-RU" dirty="0" err="1">
                <a:latin typeface="Times New Roman"/>
                <a:ea typeface="Times New Roman"/>
                <a:cs typeface="Times New Roman"/>
              </a:rPr>
              <a:t>сериясе</a:t>
            </a:r>
            <a:r>
              <a:rPr lang="ru-RU" dirty="0">
                <a:latin typeface="Times New Roman"/>
                <a:ea typeface="Times New Roman"/>
                <a:cs typeface="Times New Roman"/>
              </a:rPr>
              <a:t>. </a:t>
            </a:r>
            <a:r>
              <a:rPr lang="ru-RU" dirty="0" err="1">
                <a:latin typeface="Times New Roman"/>
                <a:ea typeface="Times New Roman"/>
                <a:cs typeface="Times New Roman"/>
              </a:rPr>
              <a:t>Беренче</a:t>
            </a:r>
            <a:r>
              <a:rPr lang="ru-RU" dirty="0">
                <a:latin typeface="Times New Roman"/>
                <a:ea typeface="Times New Roman"/>
                <a:cs typeface="Times New Roman"/>
              </a:rPr>
              <a:t> </a:t>
            </a:r>
            <a:r>
              <a:rPr lang="ru-RU" dirty="0" err="1">
                <a:latin typeface="Times New Roman"/>
                <a:ea typeface="Times New Roman"/>
                <a:cs typeface="Times New Roman"/>
              </a:rPr>
              <a:t>китап</a:t>
            </a:r>
            <a:r>
              <a:rPr lang="ru-RU" dirty="0">
                <a:latin typeface="Times New Roman"/>
                <a:ea typeface="Times New Roman"/>
                <a:cs typeface="Times New Roman"/>
              </a:rPr>
              <a:t>).</a:t>
            </a:r>
          </a:p>
          <a:p>
            <a:pPr algn="just">
              <a:lnSpc>
                <a:spcPct val="115000"/>
              </a:lnSpc>
              <a:spcAft>
                <a:spcPts val="1000"/>
              </a:spcAft>
            </a:pPr>
            <a:r>
              <a:rPr lang="ru-RU" dirty="0">
                <a:latin typeface="Times New Roman"/>
                <a:ea typeface="Times New Roman"/>
                <a:cs typeface="Times New Roman"/>
              </a:rPr>
              <a:t>6. Милли- </a:t>
            </a:r>
            <a:r>
              <a:rPr lang="ru-RU" dirty="0" err="1">
                <a:latin typeface="Times New Roman"/>
                <a:ea typeface="Times New Roman"/>
                <a:cs typeface="Times New Roman"/>
              </a:rPr>
              <a:t>мәдәни</a:t>
            </a:r>
            <a:r>
              <a:rPr lang="ru-RU" dirty="0">
                <a:latin typeface="Times New Roman"/>
                <a:ea typeface="Times New Roman"/>
                <a:cs typeface="Times New Roman"/>
              </a:rPr>
              <a:t> </a:t>
            </a:r>
            <a:r>
              <a:rPr lang="ru-RU" dirty="0" err="1">
                <a:latin typeface="Times New Roman"/>
                <a:ea typeface="Times New Roman"/>
                <a:cs typeface="Times New Roman"/>
              </a:rPr>
              <a:t>мирасыбыз</a:t>
            </a:r>
            <a:r>
              <a:rPr lang="ru-RU" dirty="0">
                <a:latin typeface="Times New Roman"/>
                <a:ea typeface="Times New Roman"/>
                <a:cs typeface="Times New Roman"/>
              </a:rPr>
              <a:t>: Актаныш.- 2 </a:t>
            </a:r>
            <a:r>
              <a:rPr lang="ru-RU" dirty="0" err="1">
                <a:latin typeface="Times New Roman"/>
                <a:ea typeface="Times New Roman"/>
                <a:cs typeface="Times New Roman"/>
              </a:rPr>
              <a:t>нче</a:t>
            </a:r>
            <a:r>
              <a:rPr lang="ru-RU" dirty="0">
                <a:latin typeface="Times New Roman"/>
                <a:ea typeface="Times New Roman"/>
                <a:cs typeface="Times New Roman"/>
              </a:rPr>
              <a:t> басма.- Казан.2021.-572 б. .(“</a:t>
            </a:r>
            <a:r>
              <a:rPr lang="ru-RU" dirty="0" err="1">
                <a:latin typeface="Times New Roman"/>
                <a:ea typeface="Times New Roman"/>
                <a:cs typeface="Times New Roman"/>
              </a:rPr>
              <a:t>Фәнни</a:t>
            </a:r>
            <a:r>
              <a:rPr lang="ru-RU" dirty="0">
                <a:latin typeface="Times New Roman"/>
                <a:ea typeface="Times New Roman"/>
                <a:cs typeface="Times New Roman"/>
              </a:rPr>
              <a:t> </a:t>
            </a:r>
            <a:r>
              <a:rPr lang="ru-RU" dirty="0" err="1">
                <a:latin typeface="Times New Roman"/>
                <a:ea typeface="Times New Roman"/>
                <a:cs typeface="Times New Roman"/>
              </a:rPr>
              <a:t>экспедицияләр</a:t>
            </a:r>
            <a:r>
              <a:rPr lang="ru-RU" dirty="0">
                <a:latin typeface="Times New Roman"/>
                <a:ea typeface="Times New Roman"/>
                <a:cs typeface="Times New Roman"/>
              </a:rPr>
              <a:t> </a:t>
            </a:r>
            <a:r>
              <a:rPr lang="ru-RU" dirty="0" err="1">
                <a:latin typeface="Times New Roman"/>
                <a:ea typeface="Times New Roman"/>
                <a:cs typeface="Times New Roman"/>
              </a:rPr>
              <a:t>хәзинәсеннән</a:t>
            </a:r>
            <a:r>
              <a:rPr lang="ru-RU" dirty="0">
                <a:latin typeface="Times New Roman"/>
                <a:ea typeface="Times New Roman"/>
                <a:cs typeface="Times New Roman"/>
              </a:rPr>
              <a:t>” </a:t>
            </a:r>
            <a:r>
              <a:rPr lang="ru-RU" dirty="0" err="1">
                <a:latin typeface="Times New Roman"/>
                <a:ea typeface="Times New Roman"/>
                <a:cs typeface="Times New Roman"/>
              </a:rPr>
              <a:t>сериясе</a:t>
            </a:r>
            <a:r>
              <a:rPr lang="ru-RU" dirty="0">
                <a:latin typeface="Times New Roman"/>
                <a:ea typeface="Times New Roman"/>
                <a:cs typeface="Times New Roman"/>
              </a:rPr>
              <a:t>. </a:t>
            </a:r>
            <a:r>
              <a:rPr lang="ru-RU" dirty="0" err="1">
                <a:latin typeface="Times New Roman"/>
                <a:ea typeface="Times New Roman"/>
                <a:cs typeface="Times New Roman"/>
              </a:rPr>
              <a:t>Беренче</a:t>
            </a:r>
            <a:r>
              <a:rPr lang="ru-RU" dirty="0">
                <a:latin typeface="Times New Roman"/>
                <a:ea typeface="Times New Roman"/>
                <a:cs typeface="Times New Roman"/>
              </a:rPr>
              <a:t> </a:t>
            </a:r>
            <a:r>
              <a:rPr lang="ru-RU" dirty="0" err="1">
                <a:latin typeface="Times New Roman"/>
                <a:ea typeface="Times New Roman"/>
                <a:cs typeface="Times New Roman"/>
              </a:rPr>
              <a:t>китап</a:t>
            </a:r>
            <a:r>
              <a:rPr lang="ru-RU" dirty="0">
                <a:latin typeface="Times New Roman"/>
                <a:ea typeface="Times New Roman"/>
                <a:cs typeface="Times New Roman"/>
              </a:rPr>
              <a:t>).</a:t>
            </a:r>
          </a:p>
          <a:p>
            <a:pPr algn="just">
              <a:lnSpc>
                <a:spcPct val="115000"/>
              </a:lnSpc>
              <a:spcAft>
                <a:spcPts val="1000"/>
              </a:spcAft>
            </a:pPr>
            <a:r>
              <a:rPr lang="ru-RU" dirty="0">
                <a:latin typeface="Times New Roman"/>
                <a:ea typeface="Times New Roman"/>
                <a:cs typeface="Times New Roman"/>
              </a:rPr>
              <a:t>7. </a:t>
            </a:r>
            <a:r>
              <a:rPr lang="ru-RU" dirty="0" err="1">
                <a:latin typeface="Times New Roman"/>
                <a:ea typeface="Times New Roman"/>
                <a:cs typeface="Times New Roman"/>
              </a:rPr>
              <a:t>Актаныш.Фотоальбом</a:t>
            </a:r>
            <a:r>
              <a:rPr lang="ru-RU" dirty="0">
                <a:latin typeface="Times New Roman"/>
                <a:ea typeface="Times New Roman"/>
                <a:cs typeface="Times New Roman"/>
              </a:rPr>
              <a:t>. Казань, издательский дом «Логос»,2019.</a:t>
            </a:r>
          </a:p>
          <a:p>
            <a:pPr algn="just">
              <a:lnSpc>
                <a:spcPct val="115000"/>
              </a:lnSpc>
              <a:spcAft>
                <a:spcPts val="1000"/>
              </a:spcAft>
            </a:pPr>
            <a:r>
              <a:rPr lang="ru-RU" dirty="0">
                <a:latin typeface="Times New Roman"/>
                <a:ea typeface="Times New Roman"/>
                <a:cs typeface="Times New Roman"/>
              </a:rPr>
              <a:t>8. </a:t>
            </a:r>
            <a:r>
              <a:rPr lang="ru-RU" dirty="0" err="1">
                <a:latin typeface="Times New Roman"/>
                <a:ea typeface="Times New Roman"/>
                <a:cs typeface="Times New Roman"/>
              </a:rPr>
              <a:t>Аккошлар</a:t>
            </a:r>
            <a:r>
              <a:rPr lang="ru-RU" dirty="0">
                <a:latin typeface="Times New Roman"/>
                <a:ea typeface="Times New Roman"/>
                <a:cs typeface="Times New Roman"/>
              </a:rPr>
              <a:t> иле-</a:t>
            </a:r>
            <a:r>
              <a:rPr lang="ru-RU" dirty="0" err="1">
                <a:latin typeface="Times New Roman"/>
                <a:ea typeface="Times New Roman"/>
                <a:cs typeface="Times New Roman"/>
              </a:rPr>
              <a:t>Актанышка</a:t>
            </a:r>
            <a:r>
              <a:rPr lang="ru-RU" dirty="0">
                <a:latin typeface="Times New Roman"/>
                <a:ea typeface="Times New Roman"/>
                <a:cs typeface="Times New Roman"/>
              </a:rPr>
              <a:t> </a:t>
            </a:r>
            <a:r>
              <a:rPr lang="ru-RU" dirty="0" err="1">
                <a:latin typeface="Times New Roman"/>
                <a:ea typeface="Times New Roman"/>
                <a:cs typeface="Times New Roman"/>
              </a:rPr>
              <a:t>сәяхәт</a:t>
            </a:r>
            <a:r>
              <a:rPr lang="ru-RU" dirty="0">
                <a:latin typeface="Times New Roman"/>
                <a:ea typeface="Times New Roman"/>
                <a:cs typeface="Times New Roman"/>
              </a:rPr>
              <a:t>/  Гарипова  Ф.Г. –Казан, 2010.- 167б. </a:t>
            </a:r>
          </a:p>
          <a:p>
            <a:pPr algn="just">
              <a:lnSpc>
                <a:spcPct val="115000"/>
              </a:lnSpc>
              <a:spcAft>
                <a:spcPts val="1000"/>
              </a:spcAft>
            </a:pPr>
            <a:r>
              <a:rPr lang="ru-RU" dirty="0">
                <a:latin typeface="Times New Roman"/>
                <a:ea typeface="Times New Roman"/>
                <a:cs typeface="Times New Roman"/>
              </a:rPr>
              <a:t>9. Восточное </a:t>
            </a:r>
            <a:r>
              <a:rPr lang="ru-RU" dirty="0" err="1">
                <a:latin typeface="Times New Roman"/>
                <a:ea typeface="Times New Roman"/>
                <a:cs typeface="Times New Roman"/>
              </a:rPr>
              <a:t>Закамье</a:t>
            </a:r>
            <a:r>
              <a:rPr lang="ru-RU" dirty="0">
                <a:latin typeface="Times New Roman"/>
                <a:ea typeface="Times New Roman"/>
                <a:cs typeface="Times New Roman"/>
              </a:rPr>
              <a:t> как один из очагов этногенеза и культуры татарского народа: Материалы Межрегиональной научно-практической конференции, </a:t>
            </a:r>
            <a:r>
              <a:rPr lang="ru-RU" dirty="0" err="1">
                <a:latin typeface="Times New Roman"/>
                <a:ea typeface="Times New Roman"/>
                <a:cs typeface="Times New Roman"/>
              </a:rPr>
              <a:t>посвященной</a:t>
            </a:r>
            <a:r>
              <a:rPr lang="ru-RU" dirty="0">
                <a:latin typeface="Times New Roman"/>
                <a:ea typeface="Times New Roman"/>
                <a:cs typeface="Times New Roman"/>
              </a:rPr>
              <a:t> 90-летию Актанышского района и 310-летию основания </a:t>
            </a:r>
            <a:r>
              <a:rPr lang="ru-RU" dirty="0" err="1">
                <a:latin typeface="Times New Roman"/>
                <a:ea typeface="Times New Roman"/>
                <a:cs typeface="Times New Roman"/>
              </a:rPr>
              <a:t>Актаныша</a:t>
            </a:r>
            <a:r>
              <a:rPr lang="ru-RU" dirty="0">
                <a:latin typeface="Times New Roman"/>
                <a:ea typeface="Times New Roman"/>
                <a:cs typeface="Times New Roman"/>
              </a:rPr>
              <a:t>.- Казань: Логос-Пресс, 2020.-268 с.</a:t>
            </a:r>
          </a:p>
          <a:p>
            <a:pPr algn="just"/>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264187225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КРАЕВЕДЧЕСКИЙ БИБЛИОГРАФИЧЕСКИЙ  ПЕРЕЧЕНЬ ЛИТЕРАТУРЫ</a:t>
            </a:r>
            <a:endParaRPr lang="ru-RU" b="1" dirty="0">
              <a:latin typeface="Times New Roman" pitchFamily="18" charset="0"/>
              <a:cs typeface="Times New Roman" pitchFamily="18" charset="0"/>
            </a:endParaRPr>
          </a:p>
        </p:txBody>
      </p:sp>
      <p:sp>
        <p:nvSpPr>
          <p:cNvPr id="4" name="Прямоугольник 3"/>
          <p:cNvSpPr/>
          <p:nvPr/>
        </p:nvSpPr>
        <p:spPr>
          <a:xfrm>
            <a:off x="139710" y="878080"/>
            <a:ext cx="8856983" cy="4165243"/>
          </a:xfrm>
          <a:prstGeom prst="rect">
            <a:avLst/>
          </a:prstGeom>
        </p:spPr>
        <p:txBody>
          <a:bodyPr wrap="square">
            <a:spAutoFit/>
          </a:bodyPr>
          <a:lstStyle/>
          <a:p>
            <a:pPr algn="just">
              <a:lnSpc>
                <a:spcPct val="115000"/>
              </a:lnSpc>
              <a:spcAft>
                <a:spcPts val="1000"/>
              </a:spcAft>
            </a:pPr>
            <a:r>
              <a:rPr lang="ru-RU" dirty="0">
                <a:latin typeface="Times New Roman"/>
                <a:ea typeface="Times New Roman"/>
                <a:cs typeface="Times New Roman"/>
              </a:rPr>
              <a:t>10.  </a:t>
            </a:r>
            <a:r>
              <a:rPr lang="ru-RU" dirty="0" err="1">
                <a:latin typeface="Times New Roman"/>
                <a:ea typeface="Times New Roman"/>
                <a:cs typeface="Times New Roman"/>
              </a:rPr>
              <a:t>Имамова</a:t>
            </a:r>
            <a:r>
              <a:rPr lang="ru-RU" dirty="0">
                <a:latin typeface="Times New Roman"/>
                <a:ea typeface="Times New Roman"/>
                <a:cs typeface="Times New Roman"/>
              </a:rPr>
              <a:t> Р.З.  География Актанышского района. Казань. Изд-во «</a:t>
            </a:r>
            <a:r>
              <a:rPr lang="ru-RU" dirty="0" err="1">
                <a:latin typeface="Times New Roman"/>
                <a:ea typeface="Times New Roman"/>
                <a:cs typeface="Times New Roman"/>
              </a:rPr>
              <a:t>Матбугат</a:t>
            </a:r>
            <a:r>
              <a:rPr lang="ru-RU" dirty="0">
                <a:latin typeface="Times New Roman"/>
                <a:ea typeface="Times New Roman"/>
                <a:cs typeface="Times New Roman"/>
              </a:rPr>
              <a:t> </a:t>
            </a:r>
            <a:r>
              <a:rPr lang="ru-RU" dirty="0" err="1">
                <a:latin typeface="Times New Roman"/>
                <a:ea typeface="Times New Roman"/>
                <a:cs typeface="Times New Roman"/>
              </a:rPr>
              <a:t>йорты</a:t>
            </a:r>
            <a:r>
              <a:rPr lang="ru-RU" dirty="0">
                <a:latin typeface="Times New Roman"/>
                <a:ea typeface="Times New Roman"/>
                <a:cs typeface="Times New Roman"/>
              </a:rPr>
              <a:t>», 2000 г.</a:t>
            </a:r>
          </a:p>
          <a:p>
            <a:pPr algn="just">
              <a:lnSpc>
                <a:spcPct val="115000"/>
              </a:lnSpc>
              <a:spcAft>
                <a:spcPts val="1000"/>
              </a:spcAft>
            </a:pPr>
            <a:r>
              <a:rPr lang="ru-RU" dirty="0">
                <a:latin typeface="Times New Roman"/>
                <a:ea typeface="Times New Roman"/>
                <a:cs typeface="Times New Roman"/>
              </a:rPr>
              <a:t>11. </a:t>
            </a:r>
            <a:r>
              <a:rPr lang="ru-RU" dirty="0" err="1">
                <a:latin typeface="Times New Roman"/>
                <a:ea typeface="Times New Roman"/>
                <a:cs typeface="Times New Roman"/>
              </a:rPr>
              <a:t>Мәңгелек</a:t>
            </a:r>
            <a:r>
              <a:rPr lang="ru-RU" dirty="0">
                <a:latin typeface="Times New Roman"/>
                <a:ea typeface="Times New Roman"/>
                <a:cs typeface="Times New Roman"/>
              </a:rPr>
              <a:t> </a:t>
            </a:r>
            <a:r>
              <a:rPr lang="ru-RU" dirty="0" err="1">
                <a:latin typeface="Times New Roman"/>
                <a:ea typeface="Times New Roman"/>
                <a:cs typeface="Times New Roman"/>
              </a:rPr>
              <a:t>хәтер</a:t>
            </a:r>
            <a:r>
              <a:rPr lang="ru-RU" dirty="0">
                <a:latin typeface="Times New Roman"/>
                <a:ea typeface="Times New Roman"/>
                <a:cs typeface="Times New Roman"/>
              </a:rPr>
              <a:t>. Казан:  “</a:t>
            </a:r>
            <a:r>
              <a:rPr lang="ru-RU" dirty="0" err="1">
                <a:latin typeface="Times New Roman"/>
                <a:ea typeface="Times New Roman"/>
                <a:cs typeface="Times New Roman"/>
              </a:rPr>
              <a:t>Сүз</a:t>
            </a:r>
            <a:r>
              <a:rPr lang="ru-RU" dirty="0">
                <a:latin typeface="Times New Roman"/>
                <a:ea typeface="Times New Roman"/>
                <a:cs typeface="Times New Roman"/>
              </a:rPr>
              <a:t>” </a:t>
            </a:r>
            <a:r>
              <a:rPr lang="ru-RU" dirty="0" err="1">
                <a:latin typeface="Times New Roman"/>
                <a:ea typeface="Times New Roman"/>
                <a:cs typeface="Times New Roman"/>
              </a:rPr>
              <a:t>нәшрияты</a:t>
            </a:r>
            <a:r>
              <a:rPr lang="ru-RU" dirty="0">
                <a:latin typeface="Times New Roman"/>
                <a:ea typeface="Times New Roman"/>
                <a:cs typeface="Times New Roman"/>
              </a:rPr>
              <a:t>, 2015.-240б.</a:t>
            </a:r>
          </a:p>
          <a:p>
            <a:pPr algn="just">
              <a:lnSpc>
                <a:spcPct val="115000"/>
              </a:lnSpc>
              <a:spcAft>
                <a:spcPts val="1000"/>
              </a:spcAft>
            </a:pPr>
            <a:r>
              <a:rPr lang="ru-RU" dirty="0">
                <a:latin typeface="Times New Roman"/>
                <a:ea typeface="Times New Roman"/>
                <a:cs typeface="Times New Roman"/>
              </a:rPr>
              <a:t>12. </a:t>
            </a:r>
            <a:r>
              <a:rPr lang="ru-RU" dirty="0" err="1">
                <a:latin typeface="Times New Roman"/>
                <a:ea typeface="Times New Roman"/>
                <a:cs typeface="Times New Roman"/>
              </a:rPr>
              <a:t>Саумы</a:t>
            </a:r>
            <a:r>
              <a:rPr lang="ru-RU" dirty="0">
                <a:latin typeface="Times New Roman"/>
                <a:ea typeface="Times New Roman"/>
                <a:cs typeface="Times New Roman"/>
              </a:rPr>
              <a:t>, </a:t>
            </a:r>
            <a:r>
              <a:rPr lang="ru-RU" dirty="0" err="1">
                <a:latin typeface="Times New Roman"/>
                <a:ea typeface="Times New Roman"/>
                <a:cs typeface="Times New Roman"/>
              </a:rPr>
              <a:t>Белем</a:t>
            </a:r>
            <a:r>
              <a:rPr lang="ru-RU" dirty="0">
                <a:latin typeface="Times New Roman"/>
                <a:ea typeface="Times New Roman"/>
                <a:cs typeface="Times New Roman"/>
              </a:rPr>
              <a:t> иле! Чал </a:t>
            </a:r>
            <a:r>
              <a:rPr lang="ru-RU" dirty="0" err="1">
                <a:latin typeface="Times New Roman"/>
                <a:ea typeface="Times New Roman"/>
                <a:cs typeface="Times New Roman"/>
              </a:rPr>
              <a:t>тарихлы</a:t>
            </a:r>
            <a:r>
              <a:rPr lang="ru-RU" dirty="0">
                <a:latin typeface="Times New Roman"/>
                <a:ea typeface="Times New Roman"/>
                <a:cs typeface="Times New Roman"/>
              </a:rPr>
              <a:t> Актаныш </a:t>
            </a:r>
            <a:r>
              <a:rPr lang="ru-RU" dirty="0" err="1">
                <a:latin typeface="Times New Roman"/>
                <a:ea typeface="Times New Roman"/>
                <a:cs typeface="Times New Roman"/>
              </a:rPr>
              <a:t>урта</a:t>
            </a:r>
            <a:r>
              <a:rPr lang="ru-RU" dirty="0">
                <a:latin typeface="Times New Roman"/>
                <a:ea typeface="Times New Roman"/>
                <a:cs typeface="Times New Roman"/>
              </a:rPr>
              <a:t> </a:t>
            </a:r>
            <a:r>
              <a:rPr lang="ru-RU" dirty="0" err="1">
                <a:latin typeface="Times New Roman"/>
                <a:ea typeface="Times New Roman"/>
                <a:cs typeface="Times New Roman"/>
              </a:rPr>
              <a:t>мәктәбенә</a:t>
            </a:r>
            <a:r>
              <a:rPr lang="ru-RU" dirty="0">
                <a:latin typeface="Times New Roman"/>
                <a:ea typeface="Times New Roman"/>
                <a:cs typeface="Times New Roman"/>
              </a:rPr>
              <a:t> 100 </a:t>
            </a:r>
            <a:r>
              <a:rPr lang="ru-RU" dirty="0" err="1">
                <a:latin typeface="Times New Roman"/>
                <a:ea typeface="Times New Roman"/>
                <a:cs typeface="Times New Roman"/>
              </a:rPr>
              <a:t>яшь</a:t>
            </a:r>
            <a:r>
              <a:rPr lang="ru-RU" dirty="0">
                <a:latin typeface="Times New Roman"/>
                <a:ea typeface="Times New Roman"/>
                <a:cs typeface="Times New Roman"/>
              </a:rPr>
              <a:t>. </a:t>
            </a:r>
            <a:r>
              <a:rPr lang="ru-RU" dirty="0" err="1">
                <a:latin typeface="Times New Roman"/>
                <a:ea typeface="Times New Roman"/>
                <a:cs typeface="Times New Roman"/>
              </a:rPr>
              <a:t>Төзүче</a:t>
            </a:r>
            <a:r>
              <a:rPr lang="ru-RU" dirty="0">
                <a:latin typeface="Times New Roman"/>
                <a:ea typeface="Times New Roman"/>
                <a:cs typeface="Times New Roman"/>
              </a:rPr>
              <a:t> </a:t>
            </a:r>
            <a:r>
              <a:rPr lang="ru-RU" dirty="0" err="1">
                <a:latin typeface="Times New Roman"/>
                <a:ea typeface="Times New Roman"/>
                <a:cs typeface="Times New Roman"/>
              </a:rPr>
              <a:t>авторлары</a:t>
            </a:r>
            <a:r>
              <a:rPr lang="ru-RU" dirty="0">
                <a:latin typeface="Times New Roman"/>
                <a:ea typeface="Times New Roman"/>
                <a:cs typeface="Times New Roman"/>
              </a:rPr>
              <a:t>:  В.М. </a:t>
            </a:r>
            <a:r>
              <a:rPr lang="ru-RU" dirty="0" err="1">
                <a:latin typeface="Times New Roman"/>
                <a:ea typeface="Times New Roman"/>
                <a:cs typeface="Times New Roman"/>
              </a:rPr>
              <a:t>Чинаева</a:t>
            </a:r>
            <a:r>
              <a:rPr lang="ru-RU" dirty="0">
                <a:latin typeface="Times New Roman"/>
                <a:ea typeface="Times New Roman"/>
                <a:cs typeface="Times New Roman"/>
              </a:rPr>
              <a:t>, </a:t>
            </a:r>
            <a:r>
              <a:rPr lang="ru-RU" dirty="0" err="1">
                <a:latin typeface="Times New Roman"/>
                <a:ea typeface="Times New Roman"/>
                <a:cs typeface="Times New Roman"/>
              </a:rPr>
              <a:t>Л.Ф.Әһлетдинова</a:t>
            </a:r>
            <a:r>
              <a:rPr lang="ru-RU" dirty="0">
                <a:latin typeface="Times New Roman"/>
                <a:ea typeface="Times New Roman"/>
                <a:cs typeface="Times New Roman"/>
              </a:rPr>
              <a:t>, </a:t>
            </a:r>
            <a:r>
              <a:rPr lang="ru-RU" dirty="0" err="1">
                <a:latin typeface="Times New Roman"/>
                <a:ea typeface="Times New Roman"/>
                <a:cs typeface="Times New Roman"/>
              </a:rPr>
              <a:t>И.Р.Фәтхелова</a:t>
            </a:r>
            <a:r>
              <a:rPr lang="ru-RU" dirty="0">
                <a:latin typeface="Times New Roman"/>
                <a:ea typeface="Times New Roman"/>
                <a:cs typeface="Times New Roman"/>
              </a:rPr>
              <a:t>.- Казан, “</a:t>
            </a:r>
            <a:r>
              <a:rPr lang="ru-RU" dirty="0" err="1">
                <a:latin typeface="Times New Roman"/>
                <a:ea typeface="Times New Roman"/>
                <a:cs typeface="Times New Roman"/>
              </a:rPr>
              <a:t>Ихлас</a:t>
            </a:r>
            <a:r>
              <a:rPr lang="ru-RU" dirty="0">
                <a:latin typeface="Times New Roman"/>
                <a:ea typeface="Times New Roman"/>
                <a:cs typeface="Times New Roman"/>
              </a:rPr>
              <a:t>”, 2012.-384 бит</a:t>
            </a:r>
          </a:p>
          <a:p>
            <a:pPr algn="just">
              <a:lnSpc>
                <a:spcPct val="115000"/>
              </a:lnSpc>
              <a:spcAft>
                <a:spcPts val="1000"/>
              </a:spcAft>
            </a:pPr>
            <a:r>
              <a:rPr lang="ru-RU" dirty="0">
                <a:latin typeface="Times New Roman"/>
                <a:ea typeface="Times New Roman"/>
                <a:cs typeface="Times New Roman"/>
              </a:rPr>
              <a:t>13. </a:t>
            </a:r>
            <a:r>
              <a:rPr lang="ru-RU" dirty="0" err="1">
                <a:latin typeface="Times New Roman"/>
                <a:ea typeface="Times New Roman"/>
                <a:cs typeface="Times New Roman"/>
              </a:rPr>
              <a:t>Дәлия</a:t>
            </a:r>
            <a:r>
              <a:rPr lang="ru-RU" dirty="0">
                <a:latin typeface="Times New Roman"/>
                <a:ea typeface="Times New Roman"/>
                <a:cs typeface="Times New Roman"/>
              </a:rPr>
              <a:t> </a:t>
            </a:r>
            <a:r>
              <a:rPr lang="ru-RU" dirty="0" err="1">
                <a:latin typeface="Times New Roman"/>
                <a:ea typeface="Times New Roman"/>
                <a:cs typeface="Times New Roman"/>
              </a:rPr>
              <a:t>Ханнанова</a:t>
            </a:r>
            <a:r>
              <a:rPr lang="ru-RU" dirty="0">
                <a:latin typeface="Times New Roman"/>
                <a:ea typeface="Times New Roman"/>
                <a:cs typeface="Times New Roman"/>
              </a:rPr>
              <a:t>   </a:t>
            </a:r>
            <a:r>
              <a:rPr lang="ru-RU" dirty="0" err="1">
                <a:latin typeface="Times New Roman"/>
                <a:ea typeface="Times New Roman"/>
                <a:cs typeface="Times New Roman"/>
              </a:rPr>
              <a:t>Еллар</a:t>
            </a:r>
            <a:r>
              <a:rPr lang="ru-RU" dirty="0">
                <a:latin typeface="Times New Roman"/>
                <a:ea typeface="Times New Roman"/>
                <a:cs typeface="Times New Roman"/>
              </a:rPr>
              <a:t> </a:t>
            </a:r>
            <a:r>
              <a:rPr lang="ru-RU" dirty="0" err="1">
                <a:latin typeface="Times New Roman"/>
                <a:ea typeface="Times New Roman"/>
                <a:cs typeface="Times New Roman"/>
              </a:rPr>
              <a:t>шаһит</a:t>
            </a:r>
            <a:r>
              <a:rPr lang="ru-RU" dirty="0">
                <a:latin typeface="Times New Roman"/>
                <a:ea typeface="Times New Roman"/>
                <a:cs typeface="Times New Roman"/>
              </a:rPr>
              <a:t>  Татарстан  </a:t>
            </a:r>
            <a:r>
              <a:rPr lang="ru-RU" dirty="0" err="1">
                <a:latin typeface="Times New Roman"/>
                <a:ea typeface="Times New Roman"/>
                <a:cs typeface="Times New Roman"/>
              </a:rPr>
              <a:t>Республикасы</a:t>
            </a:r>
            <a:r>
              <a:rPr lang="ru-RU" dirty="0">
                <a:latin typeface="Times New Roman"/>
                <a:ea typeface="Times New Roman"/>
                <a:cs typeface="Times New Roman"/>
              </a:rPr>
              <a:t> Актаныш районы пионер </a:t>
            </a:r>
            <a:r>
              <a:rPr lang="ru-RU" dirty="0" err="1">
                <a:latin typeface="Times New Roman"/>
                <a:ea typeface="Times New Roman"/>
                <a:cs typeface="Times New Roman"/>
              </a:rPr>
              <a:t>тарихы</a:t>
            </a:r>
            <a:r>
              <a:rPr lang="ru-RU" dirty="0">
                <a:latin typeface="Times New Roman"/>
                <a:ea typeface="Times New Roman"/>
                <a:cs typeface="Times New Roman"/>
              </a:rPr>
              <a:t> </a:t>
            </a:r>
            <a:r>
              <a:rPr lang="ru-RU" dirty="0" err="1">
                <a:latin typeface="Times New Roman"/>
                <a:ea typeface="Times New Roman"/>
                <a:cs typeface="Times New Roman"/>
              </a:rPr>
              <a:t>буенча</a:t>
            </a:r>
            <a:r>
              <a:rPr lang="ru-RU" dirty="0">
                <a:latin typeface="Times New Roman"/>
                <a:ea typeface="Times New Roman"/>
                <a:cs typeface="Times New Roman"/>
              </a:rPr>
              <a:t> </a:t>
            </a:r>
            <a:r>
              <a:rPr lang="ru-RU" dirty="0" err="1">
                <a:latin typeface="Times New Roman"/>
                <a:ea typeface="Times New Roman"/>
                <a:cs typeface="Times New Roman"/>
              </a:rPr>
              <a:t>документаль</a:t>
            </a:r>
            <a:r>
              <a:rPr lang="ru-RU" dirty="0">
                <a:latin typeface="Times New Roman"/>
                <a:ea typeface="Times New Roman"/>
                <a:cs typeface="Times New Roman"/>
              </a:rPr>
              <a:t>  </a:t>
            </a:r>
            <a:r>
              <a:rPr lang="ru-RU" dirty="0" err="1">
                <a:latin typeface="Times New Roman"/>
                <a:ea typeface="Times New Roman"/>
                <a:cs typeface="Times New Roman"/>
              </a:rPr>
              <a:t>язмалар</a:t>
            </a:r>
            <a:r>
              <a:rPr lang="ru-RU" dirty="0">
                <a:latin typeface="Times New Roman"/>
                <a:ea typeface="Times New Roman"/>
                <a:cs typeface="Times New Roman"/>
              </a:rPr>
              <a:t>. Актаныш </a:t>
            </a:r>
            <a:r>
              <a:rPr lang="ru-RU" dirty="0" err="1">
                <a:latin typeface="Times New Roman"/>
                <a:ea typeface="Times New Roman"/>
                <a:cs typeface="Times New Roman"/>
              </a:rPr>
              <a:t>нәшрияты</a:t>
            </a:r>
            <a:r>
              <a:rPr lang="ru-RU" dirty="0">
                <a:latin typeface="Times New Roman"/>
                <a:ea typeface="Times New Roman"/>
                <a:cs typeface="Times New Roman"/>
              </a:rPr>
              <a:t>. 2006 ел</a:t>
            </a:r>
          </a:p>
          <a:p>
            <a:pPr algn="just">
              <a:lnSpc>
                <a:spcPct val="115000"/>
              </a:lnSpc>
              <a:spcAft>
                <a:spcPts val="1000"/>
              </a:spcAft>
            </a:pPr>
            <a:r>
              <a:rPr lang="ru-RU" dirty="0">
                <a:latin typeface="Times New Roman"/>
                <a:ea typeface="Times New Roman"/>
                <a:cs typeface="Times New Roman"/>
              </a:rPr>
              <a:t>14. </a:t>
            </a:r>
            <a:r>
              <a:rPr lang="ru-RU" dirty="0" err="1">
                <a:latin typeface="Times New Roman"/>
                <a:ea typeface="Times New Roman"/>
                <a:cs typeface="Times New Roman"/>
              </a:rPr>
              <a:t>Хуҗин</a:t>
            </a:r>
            <a:r>
              <a:rPr lang="ru-RU" dirty="0">
                <a:latin typeface="Times New Roman"/>
                <a:ea typeface="Times New Roman"/>
                <a:cs typeface="Times New Roman"/>
              </a:rPr>
              <a:t>  </a:t>
            </a:r>
            <a:r>
              <a:rPr lang="ru-RU" dirty="0" err="1">
                <a:latin typeface="Times New Roman"/>
                <a:ea typeface="Times New Roman"/>
                <a:cs typeface="Times New Roman"/>
              </a:rPr>
              <a:t>Йосыф</a:t>
            </a:r>
            <a:r>
              <a:rPr lang="ru-RU" dirty="0">
                <a:latin typeface="Times New Roman"/>
                <a:ea typeface="Times New Roman"/>
                <a:cs typeface="Times New Roman"/>
              </a:rPr>
              <a:t>  Алтын </a:t>
            </a:r>
            <a:r>
              <a:rPr lang="ru-RU" dirty="0" err="1">
                <a:latin typeface="Times New Roman"/>
                <a:ea typeface="Times New Roman"/>
                <a:cs typeface="Times New Roman"/>
              </a:rPr>
              <a:t>баганаларыбыз</a:t>
            </a:r>
            <a:r>
              <a:rPr lang="ru-RU" dirty="0">
                <a:latin typeface="Times New Roman"/>
                <a:ea typeface="Times New Roman"/>
                <a:cs typeface="Times New Roman"/>
              </a:rPr>
              <a:t>// </a:t>
            </a:r>
            <a:r>
              <a:rPr lang="ru-RU" dirty="0" err="1">
                <a:latin typeface="Times New Roman"/>
                <a:ea typeface="Times New Roman"/>
                <a:cs typeface="Times New Roman"/>
              </a:rPr>
              <a:t>Атаклы</a:t>
            </a:r>
            <a:r>
              <a:rPr lang="ru-RU" dirty="0">
                <a:latin typeface="Times New Roman"/>
                <a:ea typeface="Times New Roman"/>
                <a:cs typeface="Times New Roman"/>
              </a:rPr>
              <a:t> </a:t>
            </a:r>
            <a:r>
              <a:rPr lang="ru-RU" dirty="0" err="1">
                <a:latin typeface="Times New Roman"/>
                <a:ea typeface="Times New Roman"/>
                <a:cs typeface="Times New Roman"/>
              </a:rPr>
              <a:t>хуҗалык</a:t>
            </a:r>
            <a:r>
              <a:rPr lang="ru-RU" dirty="0">
                <a:latin typeface="Times New Roman"/>
                <a:ea typeface="Times New Roman"/>
                <a:cs typeface="Times New Roman"/>
              </a:rPr>
              <a:t> </a:t>
            </a:r>
            <a:r>
              <a:rPr lang="ru-RU" dirty="0" err="1">
                <a:latin typeface="Times New Roman"/>
                <a:ea typeface="Times New Roman"/>
                <a:cs typeface="Times New Roman"/>
              </a:rPr>
              <a:t>җитәкчеләре</a:t>
            </a:r>
            <a:r>
              <a:rPr lang="ru-RU" dirty="0">
                <a:latin typeface="Times New Roman"/>
                <a:ea typeface="Times New Roman"/>
                <a:cs typeface="Times New Roman"/>
              </a:rPr>
              <a:t> </a:t>
            </a:r>
            <a:r>
              <a:rPr lang="ru-RU" dirty="0" err="1">
                <a:latin typeface="Times New Roman"/>
                <a:ea typeface="Times New Roman"/>
                <a:cs typeface="Times New Roman"/>
              </a:rPr>
              <a:t>турында</a:t>
            </a:r>
            <a:r>
              <a:rPr lang="ru-RU" dirty="0">
                <a:latin typeface="Times New Roman"/>
                <a:ea typeface="Times New Roman"/>
                <a:cs typeface="Times New Roman"/>
              </a:rPr>
              <a:t> </a:t>
            </a:r>
            <a:r>
              <a:rPr lang="ru-RU" dirty="0" err="1">
                <a:latin typeface="Times New Roman"/>
                <a:ea typeface="Times New Roman"/>
                <a:cs typeface="Times New Roman"/>
              </a:rPr>
              <a:t>очерклар</a:t>
            </a:r>
            <a:r>
              <a:rPr lang="ru-RU" dirty="0">
                <a:latin typeface="Times New Roman"/>
                <a:ea typeface="Times New Roman"/>
                <a:cs typeface="Times New Roman"/>
              </a:rPr>
              <a:t>, </a:t>
            </a:r>
            <a:r>
              <a:rPr lang="ru-RU" dirty="0" err="1">
                <a:latin typeface="Times New Roman"/>
                <a:ea typeface="Times New Roman"/>
                <a:cs typeface="Times New Roman"/>
              </a:rPr>
              <a:t>язмалар</a:t>
            </a:r>
            <a:r>
              <a:rPr lang="ru-RU" dirty="0">
                <a:latin typeface="Times New Roman"/>
                <a:ea typeface="Times New Roman"/>
                <a:cs typeface="Times New Roman"/>
              </a:rPr>
              <a:t>.- Казан: “</a:t>
            </a:r>
            <a:r>
              <a:rPr lang="ru-RU" dirty="0" err="1">
                <a:latin typeface="Times New Roman"/>
                <a:ea typeface="Times New Roman"/>
                <a:cs typeface="Times New Roman"/>
              </a:rPr>
              <a:t>Сүз</a:t>
            </a:r>
            <a:r>
              <a:rPr lang="ru-RU" dirty="0">
                <a:latin typeface="Times New Roman"/>
                <a:ea typeface="Times New Roman"/>
                <a:cs typeface="Times New Roman"/>
              </a:rPr>
              <a:t>” </a:t>
            </a:r>
            <a:r>
              <a:rPr lang="ru-RU" dirty="0" err="1">
                <a:latin typeface="Times New Roman"/>
                <a:ea typeface="Times New Roman"/>
                <a:cs typeface="Times New Roman"/>
              </a:rPr>
              <a:t>нәшрияты</a:t>
            </a:r>
            <a:r>
              <a:rPr lang="ru-RU" dirty="0">
                <a:latin typeface="Times New Roman"/>
                <a:ea typeface="Times New Roman"/>
                <a:cs typeface="Times New Roman"/>
              </a:rPr>
              <a:t>, 2013.- 200 б.</a:t>
            </a:r>
          </a:p>
          <a:p>
            <a:pPr algn="just"/>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2019700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3509" y="1772816"/>
            <a:ext cx="8856984" cy="369332"/>
          </a:xfrm>
          <a:prstGeom prst="rect">
            <a:avLst/>
          </a:prstGeom>
        </p:spPr>
        <p:txBody>
          <a:bodyPr wrap="square">
            <a:spAutoFit/>
          </a:bodyPr>
          <a:lstStyle/>
          <a:p>
            <a:pPr algn="just"/>
            <a:r>
              <a:rPr lang="ru-RU" dirty="0" smtClean="0">
                <a:latin typeface="Times New Roman" pitchFamily="18" charset="0"/>
                <a:cs typeface="Times New Roman" pitchFamily="18" charset="0"/>
              </a:rPr>
              <a:t> </a:t>
            </a:r>
          </a:p>
        </p:txBody>
      </p:sp>
      <p:sp>
        <p:nvSpPr>
          <p:cNvPr id="3" name="Прямоугольник 2"/>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4" name="TextBox 3"/>
          <p:cNvSpPr txBox="1"/>
          <p:nvPr/>
        </p:nvSpPr>
        <p:spPr>
          <a:xfrm>
            <a:off x="-456" y="750803"/>
            <a:ext cx="1765035"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Строительство</a:t>
            </a:r>
            <a:endParaRPr lang="ru-RU" b="1" dirty="0">
              <a:solidFill>
                <a:schemeClr val="bg1"/>
              </a:solidFill>
              <a:latin typeface="Times New Roman" pitchFamily="18" charset="0"/>
              <a:cs typeface="Times New Roman" pitchFamily="18" charset="0"/>
            </a:endParaRPr>
          </a:p>
        </p:txBody>
      </p:sp>
      <p:sp>
        <p:nvSpPr>
          <p:cNvPr id="5" name="Прямоугольник 4"/>
          <p:cNvSpPr/>
          <p:nvPr/>
        </p:nvSpPr>
        <p:spPr>
          <a:xfrm>
            <a:off x="305781" y="1116958"/>
            <a:ext cx="8532440" cy="5355312"/>
          </a:xfrm>
          <a:prstGeom prst="rect">
            <a:avLst/>
          </a:prstGeom>
        </p:spPr>
        <p:txBody>
          <a:bodyPr wrap="square">
            <a:spAutoFit/>
          </a:bodyPr>
          <a:lstStyle/>
          <a:p>
            <a:pPr algn="just"/>
            <a:r>
              <a:rPr lang="ru-RU" b="1" dirty="0" smtClean="0">
                <a:latin typeface="Times New Roman" pitchFamily="18" charset="0"/>
                <a:cs typeface="Times New Roman" pitchFamily="18" charset="0"/>
              </a:rPr>
              <a:t>15. </a:t>
            </a:r>
            <a:r>
              <a:rPr lang="ru-RU" b="1" dirty="0" err="1" smtClean="0">
                <a:latin typeface="Times New Roman" pitchFamily="18" charset="0"/>
                <a:cs typeface="Times New Roman" pitchFamily="18" charset="0"/>
              </a:rPr>
              <a:t>Айбашев</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Марсель </a:t>
            </a:r>
            <a:r>
              <a:rPr lang="ru-RU" b="1" dirty="0" err="1" smtClean="0">
                <a:latin typeface="Times New Roman" pitchFamily="18" charset="0"/>
                <a:cs typeface="Times New Roman" pitchFamily="18" charset="0"/>
              </a:rPr>
              <a:t>Рафаэлович</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 В </a:t>
            </a:r>
            <a:r>
              <a:rPr lang="ru-RU" dirty="0">
                <a:latin typeface="Times New Roman" pitchFamily="18" charset="0"/>
                <a:cs typeface="Times New Roman" pitchFamily="18" charset="0"/>
              </a:rPr>
              <a:t>1974-1979 годах учился в Казанском государственном инженерно-строительном. Дипломированного специалиста по направлению направили на работу в Мензелинск. Здесь он 20 лет возглавлял межхозяйственную строительную организацию (1985-2005). Затем работал заместителем директора по строительству ОАО "</a:t>
            </a:r>
            <a:r>
              <a:rPr lang="ru-RU" dirty="0" err="1">
                <a:latin typeface="Times New Roman" pitchFamily="18" charset="0"/>
                <a:cs typeface="Times New Roman" pitchFamily="18" charset="0"/>
              </a:rPr>
              <a:t>Татплодоовощпром</a:t>
            </a:r>
            <a:r>
              <a:rPr lang="ru-RU" dirty="0">
                <a:latin typeface="Times New Roman" pitchFamily="18" charset="0"/>
                <a:cs typeface="Times New Roman" pitchFamily="18" charset="0"/>
              </a:rPr>
              <a:t>" в Казани. Заслуженный строитель Республики Татарстан.</a:t>
            </a:r>
          </a:p>
          <a:p>
            <a:pPr algn="just"/>
            <a:r>
              <a:rPr lang="ru-RU" dirty="0">
                <a:latin typeface="Times New Roman" pitchFamily="18" charset="0"/>
                <a:cs typeface="Times New Roman" pitchFamily="18" charset="0"/>
              </a:rPr>
              <a:t> </a:t>
            </a:r>
          </a:p>
          <a:p>
            <a:pPr algn="just"/>
            <a:r>
              <a:rPr lang="ru-RU" b="1" dirty="0" smtClean="0">
                <a:latin typeface="Times New Roman" pitchFamily="18" charset="0"/>
                <a:cs typeface="Times New Roman" pitchFamily="18" charset="0"/>
              </a:rPr>
              <a:t>16. </a:t>
            </a:r>
            <a:r>
              <a:rPr lang="ru-RU" b="1" dirty="0" err="1" smtClean="0">
                <a:latin typeface="Times New Roman" pitchFamily="18" charset="0"/>
                <a:cs typeface="Times New Roman" pitchFamily="18" charset="0"/>
              </a:rPr>
              <a:t>Файзрахманов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Расих</a:t>
            </a:r>
            <a:r>
              <a:rPr lang="ru-RU" b="1" dirty="0">
                <a:latin typeface="Times New Roman" pitchFamily="18" charset="0"/>
                <a:cs typeface="Times New Roman" pitchFamily="18" charset="0"/>
              </a:rPr>
              <a:t> </a:t>
            </a:r>
            <a:r>
              <a:rPr lang="ru-RU" b="1" dirty="0" err="1" smtClean="0">
                <a:latin typeface="Times New Roman" pitchFamily="18" charset="0"/>
                <a:cs typeface="Times New Roman" pitchFamily="18" charset="0"/>
              </a:rPr>
              <a:t>Файзрахманович</a:t>
            </a:r>
            <a:r>
              <a:rPr lang="ru-RU" dirty="0" smtClean="0">
                <a:latin typeface="Times New Roman" pitchFamily="18" charset="0"/>
                <a:cs typeface="Times New Roman" pitchFamily="18" charset="0"/>
              </a:rPr>
              <a:t>- Трудовую </a:t>
            </a:r>
            <a:r>
              <a:rPr lang="ru-RU" dirty="0">
                <a:latin typeface="Times New Roman" pitchFamily="18" charset="0"/>
                <a:cs typeface="Times New Roman" pitchFamily="18" charset="0"/>
              </a:rPr>
              <a:t>деятельность начал в 1968 году полировщиком в Казанском моторостроительном объединении. В 1969-1974 годах учился в Казанском государственном инженерно-строительном институте. Дипломированный инженер, начав с должности мастера в тресте № 1 «</a:t>
            </a:r>
            <a:r>
              <a:rPr lang="ru-RU" dirty="0" err="1">
                <a:latin typeface="Times New Roman" pitchFamily="18" charset="0"/>
                <a:cs typeface="Times New Roman" pitchFamily="18" charset="0"/>
              </a:rPr>
              <a:t>Главтатстроя</a:t>
            </a:r>
            <a:r>
              <a:rPr lang="ru-RU" dirty="0">
                <a:latin typeface="Times New Roman" pitchFamily="18" charset="0"/>
                <a:cs typeface="Times New Roman" pitchFamily="18" charset="0"/>
              </a:rPr>
              <a:t>», пройдя путь старшего прораба в тресте № 5, начальника СМУ № 3, главного технолога треста, затем в 1991-2000 годах работал заместителем управляющего, директором АО Трест «</a:t>
            </a:r>
            <a:r>
              <a:rPr lang="ru-RU" dirty="0" err="1">
                <a:latin typeface="Times New Roman" pitchFamily="18" charset="0"/>
                <a:cs typeface="Times New Roman" pitchFamily="18" charset="0"/>
              </a:rPr>
              <a:t>Главспецстрой</a:t>
            </a:r>
            <a:r>
              <a:rPr lang="ru-RU" dirty="0">
                <a:latin typeface="Times New Roman" pitchFamily="18" charset="0"/>
                <a:cs typeface="Times New Roman" pitchFamily="18" charset="0"/>
              </a:rPr>
              <a:t>". Участвовал в строительстве 55 зданий, сооружений, домов в столице. Среди них особое место занимает здание театра им. </a:t>
            </a:r>
            <a:r>
              <a:rPr lang="ru-RU" dirty="0" err="1">
                <a:latin typeface="Times New Roman" pitchFamily="18" charset="0"/>
                <a:cs typeface="Times New Roman" pitchFamily="18" charset="0"/>
              </a:rPr>
              <a:t>Г.Камала</a:t>
            </a:r>
            <a:r>
              <a:rPr lang="ru-RU" dirty="0">
                <a:latin typeface="Times New Roman" pitchFamily="18" charset="0"/>
                <a:cs typeface="Times New Roman" pitchFamily="18" charset="0"/>
              </a:rPr>
              <a:t>. В июле 2000 года был </a:t>
            </a:r>
            <a:r>
              <a:rPr lang="ru-RU" dirty="0" err="1">
                <a:latin typeface="Times New Roman" pitchFamily="18" charset="0"/>
                <a:cs typeface="Times New Roman" pitchFamily="18" charset="0"/>
              </a:rPr>
              <a:t>приглашен</a:t>
            </a:r>
            <a:r>
              <a:rPr lang="ru-RU" dirty="0">
                <a:latin typeface="Times New Roman" pitchFamily="18" charset="0"/>
                <a:cs typeface="Times New Roman" pitchFamily="18" charset="0"/>
              </a:rPr>
              <a:t> директором в вычислительный центр ОАО "Татэнерго". С мая 2004 года Р. Ф. </a:t>
            </a:r>
            <a:r>
              <a:rPr lang="ru-RU" dirty="0" err="1">
                <a:latin typeface="Times New Roman" pitchFamily="18" charset="0"/>
                <a:cs typeface="Times New Roman" pitchFamily="18" charset="0"/>
              </a:rPr>
              <a:t>Файзрахманов</a:t>
            </a:r>
            <a:r>
              <a:rPr lang="ru-RU" dirty="0">
                <a:latin typeface="Times New Roman" pitchFamily="18" charset="0"/>
                <a:cs typeface="Times New Roman" pitchFamily="18" charset="0"/>
              </a:rPr>
              <a:t> работал заместителем директора по капитальному строительству ОАО «Сетевая компания» Казанские электрические сети. Заслуженный строитель РФ (6.10.2005). </a:t>
            </a:r>
          </a:p>
        </p:txBody>
      </p:sp>
    </p:spTree>
    <p:extLst>
      <p:ext uri="{BB962C8B-B14F-4D97-AF65-F5344CB8AC3E}">
        <p14:creationId xmlns:p14="http://schemas.microsoft.com/office/powerpoint/2010/main" val="1832327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3509" y="1772816"/>
            <a:ext cx="8856984" cy="369332"/>
          </a:xfrm>
          <a:prstGeom prst="rect">
            <a:avLst/>
          </a:prstGeom>
        </p:spPr>
        <p:txBody>
          <a:bodyPr wrap="square">
            <a:spAutoFit/>
          </a:bodyPr>
          <a:lstStyle/>
          <a:p>
            <a:pPr algn="just"/>
            <a:r>
              <a:rPr lang="ru-RU" dirty="0" smtClean="0">
                <a:latin typeface="Times New Roman" pitchFamily="18" charset="0"/>
                <a:cs typeface="Times New Roman" pitchFamily="18" charset="0"/>
              </a:rPr>
              <a:t> </a:t>
            </a:r>
          </a:p>
        </p:txBody>
      </p:sp>
      <p:sp>
        <p:nvSpPr>
          <p:cNvPr id="3" name="Прямоугольник 2"/>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4" name="TextBox 3"/>
          <p:cNvSpPr txBox="1"/>
          <p:nvPr/>
        </p:nvSpPr>
        <p:spPr>
          <a:xfrm>
            <a:off x="-456" y="750803"/>
            <a:ext cx="1765035"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Строительство</a:t>
            </a:r>
            <a:endParaRPr lang="ru-RU" b="1" dirty="0">
              <a:solidFill>
                <a:schemeClr val="bg1"/>
              </a:solidFill>
              <a:latin typeface="Times New Roman" pitchFamily="18" charset="0"/>
              <a:cs typeface="Times New Roman" pitchFamily="18" charset="0"/>
            </a:endParaRPr>
          </a:p>
        </p:txBody>
      </p:sp>
      <p:sp>
        <p:nvSpPr>
          <p:cNvPr id="6" name="Прямоугольник 5"/>
          <p:cNvSpPr/>
          <p:nvPr/>
        </p:nvSpPr>
        <p:spPr>
          <a:xfrm>
            <a:off x="611560" y="1759537"/>
            <a:ext cx="8280920" cy="3693319"/>
          </a:xfrm>
          <a:prstGeom prst="rect">
            <a:avLst/>
          </a:prstGeom>
        </p:spPr>
        <p:txBody>
          <a:bodyPr wrap="square">
            <a:spAutoFit/>
          </a:bodyPr>
          <a:lstStyle/>
          <a:p>
            <a:pPr algn="just"/>
            <a:r>
              <a:rPr lang="ru-RU" b="1" dirty="0" smtClean="0">
                <a:latin typeface="Times New Roman" pitchFamily="18" charset="0"/>
                <a:cs typeface="Times New Roman" pitchFamily="18" charset="0"/>
              </a:rPr>
              <a:t>17. </a:t>
            </a:r>
            <a:r>
              <a:rPr lang="ru-RU" b="1" dirty="0" err="1" smtClean="0">
                <a:latin typeface="Times New Roman" pitchFamily="18" charset="0"/>
                <a:cs typeface="Times New Roman" pitchFamily="18" charset="0"/>
              </a:rPr>
              <a:t>Шафиков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Фанус</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Долманович</a:t>
            </a:r>
            <a:r>
              <a:rPr lang="ru-RU" b="1" dirty="0">
                <a:latin typeface="Times New Roman" pitchFamily="18" charset="0"/>
                <a:cs typeface="Times New Roman" pitchFamily="18" charset="0"/>
              </a:rPr>
              <a:t> </a:t>
            </a:r>
            <a:r>
              <a:rPr lang="ru-RU" dirty="0" smtClean="0">
                <a:latin typeface="Times New Roman" pitchFamily="18" charset="0"/>
                <a:cs typeface="Times New Roman" pitchFamily="18" charset="0"/>
              </a:rPr>
              <a:t>- После </a:t>
            </a:r>
            <a:r>
              <a:rPr lang="ru-RU" dirty="0">
                <a:latin typeface="Times New Roman" pitchFamily="18" charset="0"/>
                <a:cs typeface="Times New Roman" pitchFamily="18" charset="0"/>
              </a:rPr>
              <a:t>службы работал на заводе наладчиком боевых аппаратов. Был направлен на завод железобетонных изделий заместителем директора, затем исполнял обязанности директора. Был </a:t>
            </a:r>
            <a:r>
              <a:rPr lang="ru-RU" dirty="0" err="1">
                <a:latin typeface="Times New Roman" pitchFamily="18" charset="0"/>
                <a:cs typeface="Times New Roman" pitchFamily="18" charset="0"/>
              </a:rPr>
              <a:t>приглашен</a:t>
            </a:r>
            <a:r>
              <a:rPr lang="ru-RU" dirty="0">
                <a:latin typeface="Times New Roman" pitchFamily="18" charset="0"/>
                <a:cs typeface="Times New Roman" pitchFamily="18" charset="0"/>
              </a:rPr>
              <a:t> управляющим трестом «</a:t>
            </a:r>
            <a:r>
              <a:rPr lang="ru-RU" dirty="0" err="1">
                <a:latin typeface="Times New Roman" pitchFamily="18" charset="0"/>
                <a:cs typeface="Times New Roman" pitchFamily="18" charset="0"/>
              </a:rPr>
              <a:t>Агропрострой</a:t>
            </a:r>
            <a:r>
              <a:rPr lang="ru-RU" dirty="0">
                <a:latin typeface="Times New Roman" pitchFamily="18" charset="0"/>
                <a:cs typeface="Times New Roman" pitchFamily="18" charset="0"/>
              </a:rPr>
              <a:t>» в Ижевске. В 1993-2001 годах занимал пост министра агропромышленного строительства Удмуртской Республики. Заслуженный строитель Удмуртии. </a:t>
            </a:r>
          </a:p>
          <a:p>
            <a:pPr algn="just"/>
            <a:r>
              <a:rPr lang="ru-RU" dirty="0">
                <a:latin typeface="Times New Roman" pitchFamily="18" charset="0"/>
                <a:cs typeface="Times New Roman" pitchFamily="18" charset="0"/>
              </a:rPr>
              <a:t> </a:t>
            </a:r>
          </a:p>
          <a:p>
            <a:pPr algn="just"/>
            <a:r>
              <a:rPr lang="ru-RU" b="1" dirty="0" smtClean="0">
                <a:latin typeface="Times New Roman" pitchFamily="18" charset="0"/>
                <a:cs typeface="Times New Roman" pitchFamily="18" charset="0"/>
              </a:rPr>
              <a:t>18. Гареев </a:t>
            </a:r>
            <a:r>
              <a:rPr lang="ru-RU" b="1" dirty="0" err="1">
                <a:latin typeface="Times New Roman" pitchFamily="18" charset="0"/>
                <a:cs typeface="Times New Roman" pitchFamily="18" charset="0"/>
              </a:rPr>
              <a:t>Данис</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Фанисович</a:t>
            </a:r>
            <a:r>
              <a:rPr lang="ru-RU" b="1" dirty="0">
                <a:latin typeface="Times New Roman" pitchFamily="18" charset="0"/>
                <a:cs typeface="Times New Roman" pitchFamily="18" charset="0"/>
              </a:rPr>
              <a:t> </a:t>
            </a:r>
            <a:r>
              <a:rPr lang="ru-RU" dirty="0" smtClean="0">
                <a:latin typeface="Times New Roman" pitchFamily="18" charset="0"/>
                <a:cs typeface="Times New Roman" pitchFamily="18" charset="0"/>
              </a:rPr>
              <a:t>- Трудовую </a:t>
            </a:r>
            <a:r>
              <a:rPr lang="ru-RU" dirty="0">
                <a:latin typeface="Times New Roman" pitchFamily="18" charset="0"/>
                <a:cs typeface="Times New Roman" pitchFamily="18" charset="0"/>
              </a:rPr>
              <a:t>деятельность начал мастером в тресте «</a:t>
            </a:r>
            <a:r>
              <a:rPr lang="ru-RU" dirty="0" err="1">
                <a:latin typeface="Times New Roman" pitchFamily="18" charset="0"/>
                <a:cs typeface="Times New Roman" pitchFamily="18" charset="0"/>
              </a:rPr>
              <a:t>Жилстрой</a:t>
            </a:r>
            <a:r>
              <a:rPr lang="ru-RU" dirty="0">
                <a:latin typeface="Times New Roman" pitchFamily="18" charset="0"/>
                <a:cs typeface="Times New Roman" pitchFamily="18" charset="0"/>
              </a:rPr>
              <a:t> " в Нижнекамске. Через год вернулся в Актаныш и устроился мастером в ПМК № 6. В 1992-1993 годах работал главным инженером в </a:t>
            </a:r>
            <a:r>
              <a:rPr lang="ru-RU" dirty="0" err="1">
                <a:latin typeface="Times New Roman" pitchFamily="18" charset="0"/>
                <a:cs typeface="Times New Roman" pitchFamily="18" charset="0"/>
              </a:rPr>
              <a:t>Актанышской</a:t>
            </a:r>
            <a:r>
              <a:rPr lang="ru-RU" dirty="0">
                <a:latin typeface="Times New Roman" pitchFamily="18" charset="0"/>
                <a:cs typeface="Times New Roman" pitchFamily="18" charset="0"/>
              </a:rPr>
              <a:t> ПМК треста "</a:t>
            </a:r>
            <a:r>
              <a:rPr lang="ru-RU" dirty="0" err="1">
                <a:latin typeface="Times New Roman" pitchFamily="18" charset="0"/>
                <a:cs typeface="Times New Roman" pitchFamily="18" charset="0"/>
              </a:rPr>
              <a:t>Камагропромстрой</a:t>
            </a:r>
            <a:r>
              <a:rPr lang="ru-RU" dirty="0">
                <a:latin typeface="Times New Roman" pitchFamily="18" charset="0"/>
                <a:cs typeface="Times New Roman" pitchFamily="18" charset="0"/>
              </a:rPr>
              <a:t>", затем в ПМК № 9 (1993-1997). В 1997 году ему предложили возглавить ПМК-6, где он проработал долгие годы. Заслуженный строитель Республики Татарстан (18.11.2009).</a:t>
            </a:r>
          </a:p>
        </p:txBody>
      </p:sp>
    </p:spTree>
    <p:extLst>
      <p:ext uri="{BB962C8B-B14F-4D97-AF65-F5344CB8AC3E}">
        <p14:creationId xmlns:p14="http://schemas.microsoft.com/office/powerpoint/2010/main" val="622693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838884"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Спорт</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79512" y="1120135"/>
            <a:ext cx="8856983" cy="5909310"/>
          </a:xfrm>
          <a:prstGeom prst="rect">
            <a:avLst/>
          </a:prstGeom>
        </p:spPr>
        <p:txBody>
          <a:bodyPr wrap="square">
            <a:spAutoFit/>
          </a:bodyPr>
          <a:lstStyle/>
          <a:p>
            <a:pPr algn="just"/>
            <a:r>
              <a:rPr lang="ru-RU" b="1" dirty="0">
                <a:latin typeface="Times New Roman" pitchFamily="18" charset="0"/>
                <a:cs typeface="Times New Roman" pitchFamily="18" charset="0"/>
              </a:rPr>
              <a:t>1. Амирханов Мурат </a:t>
            </a:r>
            <a:r>
              <a:rPr lang="ru-RU" b="1" dirty="0" err="1">
                <a:latin typeface="Times New Roman" pitchFamily="18" charset="0"/>
                <a:cs typeface="Times New Roman" pitchFamily="18" charset="0"/>
              </a:rPr>
              <a:t>Мунирович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родился 11 августа 1984 года в селе Актаныш. Чемпион Республики Татарстан по борьбе, мастер спорта РФ.</a:t>
            </a:r>
          </a:p>
          <a:p>
            <a:pPr algn="just"/>
            <a:r>
              <a:rPr lang="ru-RU" b="1" dirty="0">
                <a:latin typeface="Times New Roman" pitchFamily="18" charset="0"/>
                <a:cs typeface="Times New Roman" pitchFamily="18" charset="0"/>
              </a:rPr>
              <a:t>2. </a:t>
            </a:r>
            <a:r>
              <a:rPr lang="ru-RU" b="1" dirty="0" err="1">
                <a:latin typeface="Times New Roman" pitchFamily="18" charset="0"/>
                <a:cs typeface="Times New Roman" pitchFamily="18" charset="0"/>
              </a:rPr>
              <a:t>Анваров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Айнур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Ильфатович</a:t>
            </a:r>
            <a:r>
              <a:rPr lang="ru-RU" dirty="0">
                <a:latin typeface="Times New Roman" pitchFamily="18" charset="0"/>
                <a:cs typeface="Times New Roman" pitchFamily="18" charset="0"/>
              </a:rPr>
              <a:t> родился 18 декабря 1980 года в селе Старое Алимово Актанышского района. Обладатель приза Мусы </a:t>
            </a:r>
            <a:r>
              <a:rPr lang="ru-RU" dirty="0" err="1">
                <a:latin typeface="Times New Roman" pitchFamily="18" charset="0"/>
                <a:cs typeface="Times New Roman" pitchFamily="18" charset="0"/>
              </a:rPr>
              <a:t>Джалиля</a:t>
            </a:r>
            <a:r>
              <a:rPr lang="ru-RU" dirty="0">
                <a:latin typeface="Times New Roman" pitchFamily="18" charset="0"/>
                <a:cs typeface="Times New Roman" pitchFamily="18" charset="0"/>
              </a:rPr>
              <a:t> в Чемпионате Татарстана, мастер спорта РТ и РФ</a:t>
            </a:r>
          </a:p>
          <a:p>
            <a:pPr algn="just"/>
            <a:r>
              <a:rPr lang="ru-RU" b="1" dirty="0">
                <a:latin typeface="Times New Roman" pitchFamily="18" charset="0"/>
                <a:cs typeface="Times New Roman" pitchFamily="18" charset="0"/>
              </a:rPr>
              <a:t>3. </a:t>
            </a:r>
            <a:r>
              <a:rPr lang="ru-RU" b="1" dirty="0" err="1">
                <a:latin typeface="Times New Roman" pitchFamily="18" charset="0"/>
                <a:cs typeface="Times New Roman" pitchFamily="18" charset="0"/>
              </a:rPr>
              <a:t>Анваров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Ильфат</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Закиевич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родился 18 ноября 1951 года в селе Старое Алимово Актанышского района. Чемпион РТ, мастер спорта по национальной борьбе.</a:t>
            </a:r>
          </a:p>
          <a:p>
            <a:pPr algn="just"/>
            <a:r>
              <a:rPr lang="ru-RU" b="1" dirty="0">
                <a:latin typeface="Times New Roman" pitchFamily="18" charset="0"/>
                <a:cs typeface="Times New Roman" pitchFamily="18" charset="0"/>
              </a:rPr>
              <a:t>4. </a:t>
            </a:r>
            <a:r>
              <a:rPr lang="ru-RU" b="1" dirty="0" err="1">
                <a:latin typeface="Times New Roman" pitchFamily="18" charset="0"/>
                <a:cs typeface="Times New Roman" pitchFamily="18" charset="0"/>
              </a:rPr>
              <a:t>Анваров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Ильфир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Ильфатович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родился 21 апреля 1974 года в селе Старое Алимово  Актанышского района. </a:t>
            </a:r>
            <a:r>
              <a:rPr lang="ru-RU" dirty="0" err="1">
                <a:latin typeface="Times New Roman" pitchFamily="18" charset="0"/>
                <a:cs typeface="Times New Roman" pitchFamily="18" charset="0"/>
              </a:rPr>
              <a:t>Трехкратный</a:t>
            </a:r>
            <a:r>
              <a:rPr lang="ru-RU" dirty="0">
                <a:latin typeface="Times New Roman" pitchFamily="18" charset="0"/>
                <a:cs typeface="Times New Roman" pitchFamily="18" charset="0"/>
              </a:rPr>
              <a:t> чемпион России по национальной борьбе, мастер спорта РФ.</a:t>
            </a:r>
          </a:p>
          <a:p>
            <a:pPr algn="just"/>
            <a:r>
              <a:rPr lang="ru-RU" b="1" dirty="0">
                <a:latin typeface="Times New Roman" pitchFamily="18" charset="0"/>
                <a:cs typeface="Times New Roman" pitchFamily="18" charset="0"/>
              </a:rPr>
              <a:t>5. </a:t>
            </a:r>
            <a:r>
              <a:rPr lang="ru-RU" b="1" dirty="0" err="1">
                <a:latin typeface="Times New Roman" pitchFamily="18" charset="0"/>
                <a:cs typeface="Times New Roman" pitchFamily="18" charset="0"/>
              </a:rPr>
              <a:t>Галиев</a:t>
            </a:r>
            <a:r>
              <a:rPr lang="ru-RU" b="1" dirty="0">
                <a:latin typeface="Times New Roman" pitchFamily="18" charset="0"/>
                <a:cs typeface="Times New Roman" pitchFamily="18" charset="0"/>
              </a:rPr>
              <a:t> Марат </a:t>
            </a:r>
            <a:r>
              <a:rPr lang="ru-RU" b="1" dirty="0" err="1">
                <a:latin typeface="Times New Roman" pitchFamily="18" charset="0"/>
                <a:cs typeface="Times New Roman" pitchFamily="18" charset="0"/>
              </a:rPr>
              <a:t>Тимербаевич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родился в селе </a:t>
            </a:r>
            <a:r>
              <a:rPr lang="ru-RU" dirty="0" err="1">
                <a:latin typeface="Times New Roman" pitchFamily="18" charset="0"/>
                <a:cs typeface="Times New Roman" pitchFamily="18" charset="0"/>
              </a:rPr>
              <a:t>Зубаирово</a:t>
            </a:r>
            <a:r>
              <a:rPr lang="ru-RU" dirty="0">
                <a:latin typeface="Times New Roman" pitchFamily="18" charset="0"/>
                <a:cs typeface="Times New Roman" pitchFamily="18" charset="0"/>
              </a:rPr>
              <a:t> Актанышского района. Мастер спорта РФ по национальной борьбе, двукратный чемпион РФ</a:t>
            </a:r>
          </a:p>
          <a:p>
            <a:pPr algn="just"/>
            <a:r>
              <a:rPr lang="ru-RU" b="1" dirty="0">
                <a:latin typeface="Times New Roman" pitchFamily="18" charset="0"/>
                <a:cs typeface="Times New Roman" pitchFamily="18" charset="0"/>
              </a:rPr>
              <a:t>6. </a:t>
            </a:r>
            <a:r>
              <a:rPr lang="ru-RU" b="1" dirty="0" err="1">
                <a:latin typeface="Times New Roman" pitchFamily="18" charset="0"/>
                <a:cs typeface="Times New Roman" pitchFamily="18" charset="0"/>
              </a:rPr>
              <a:t>Галимов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Фахим</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Галимович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родился 9 января 1954 года. Мастер ФИДЕ, шестикратный чемпион РТ</a:t>
            </a:r>
            <a:r>
              <a:rPr lang="ru-RU" dirty="0" smtClean="0">
                <a:latin typeface="Times New Roman" pitchFamily="18" charset="0"/>
                <a:cs typeface="Times New Roman" pitchFamily="18" charset="0"/>
              </a:rPr>
              <a:t>.</a:t>
            </a:r>
          </a:p>
          <a:p>
            <a:pPr algn="just"/>
            <a:r>
              <a:rPr lang="ru-RU" b="1" dirty="0">
                <a:latin typeface="Times New Roman" pitchFamily="18" charset="0"/>
                <a:cs typeface="Times New Roman" pitchFamily="18" charset="0"/>
              </a:rPr>
              <a:t>7. </a:t>
            </a:r>
            <a:r>
              <a:rPr lang="ru-RU" b="1" dirty="0" err="1">
                <a:latin typeface="Times New Roman" pitchFamily="18" charset="0"/>
                <a:cs typeface="Times New Roman" pitchFamily="18" charset="0"/>
              </a:rPr>
              <a:t>Галламова</a:t>
            </a:r>
            <a:r>
              <a:rPr lang="ru-RU" b="1" dirty="0">
                <a:latin typeface="Times New Roman" pitchFamily="18" charset="0"/>
                <a:cs typeface="Times New Roman" pitchFamily="18" charset="0"/>
              </a:rPr>
              <a:t> Алиса Михайловна</a:t>
            </a:r>
            <a:r>
              <a:rPr lang="ru-RU" dirty="0">
                <a:latin typeface="Times New Roman" pitchFamily="18" charset="0"/>
                <a:cs typeface="Times New Roman" pitchFamily="18" charset="0"/>
              </a:rPr>
              <a:t> родилась 18 января 1972 года в г. Казани. Детство проходит в селе Татарские </a:t>
            </a:r>
            <a:r>
              <a:rPr lang="ru-RU" dirty="0" err="1">
                <a:latin typeface="Times New Roman" pitchFamily="18" charset="0"/>
                <a:cs typeface="Times New Roman" pitchFamily="18" charset="0"/>
              </a:rPr>
              <a:t>Ямалы</a:t>
            </a:r>
            <a:r>
              <a:rPr lang="ru-RU" dirty="0">
                <a:latin typeface="Times New Roman" pitchFamily="18" charset="0"/>
                <a:cs typeface="Times New Roman" pitchFamily="18" charset="0"/>
              </a:rPr>
              <a:t> Актанышского района. </a:t>
            </a:r>
          </a:p>
          <a:p>
            <a:pPr algn="just"/>
            <a:r>
              <a:rPr lang="ru-RU" dirty="0">
                <a:latin typeface="Times New Roman" pitchFamily="18" charset="0"/>
                <a:cs typeface="Times New Roman" pitchFamily="18" charset="0"/>
              </a:rPr>
              <a:t>Советская, украинская и российская шахматистка, заслуженный мастер спорта международный гроссмейстер среди женщин, международный мастер, многократная чемпионка России. Победительница Шахматной Олимпиады 2010 года в составе команды России. Чемпион мира, обладатель Международного шахматного "Оскара".</a:t>
            </a:r>
          </a:p>
          <a:p>
            <a:pPr algn="just"/>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3814381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3509" y="1120135"/>
            <a:ext cx="8856984" cy="5632311"/>
          </a:xfrm>
          <a:prstGeom prst="rect">
            <a:avLst/>
          </a:prstGeom>
        </p:spPr>
        <p:txBody>
          <a:bodyPr wrap="square">
            <a:spAutoFit/>
          </a:bodyPr>
          <a:lstStyle/>
          <a:p>
            <a:pPr algn="just"/>
            <a:r>
              <a:rPr lang="ru-RU" dirty="0">
                <a:latin typeface="Times New Roman" pitchFamily="18" charset="0"/>
                <a:cs typeface="Times New Roman" pitchFamily="18" charset="0"/>
              </a:rPr>
              <a:t>Обучение начала в 10-й детско-юношеской спортивной школе, затем в Московском </a:t>
            </a:r>
            <a:r>
              <a:rPr lang="ru-RU" dirty="0" err="1">
                <a:latin typeface="Times New Roman" pitchFamily="18" charset="0"/>
                <a:cs typeface="Times New Roman" pitchFamily="18" charset="0"/>
              </a:rPr>
              <a:t>спортинтернате</a:t>
            </a:r>
            <a:r>
              <a:rPr lang="ru-RU"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Первый тренер-педагог — заслуженный тренер России Олег </a:t>
            </a:r>
            <a:r>
              <a:rPr lang="ru-RU" dirty="0" err="1">
                <a:latin typeface="Times New Roman" pitchFamily="18" charset="0"/>
                <a:cs typeface="Times New Roman" pitchFamily="18" charset="0"/>
              </a:rPr>
              <a:t>Ильясович</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Игламов</a:t>
            </a:r>
            <a:r>
              <a:rPr lang="ru-RU" dirty="0">
                <a:latin typeface="Times New Roman" pitchFamily="18" charset="0"/>
                <a:cs typeface="Times New Roman" pitchFamily="18" charset="0"/>
              </a:rPr>
              <a:t>. В дальнейшем тренером стал Александр Николаевич Панченко, международный гроссмейстер, заслуженный тренер России.</a:t>
            </a:r>
          </a:p>
          <a:p>
            <a:pPr algn="just"/>
            <a:r>
              <a:rPr lang="ru-RU" dirty="0">
                <a:latin typeface="Times New Roman" pitchFamily="18" charset="0"/>
                <a:cs typeface="Times New Roman" pitchFamily="18" charset="0"/>
              </a:rPr>
              <a:t>В 1982 году стала чемпионкой российского и Центрального советов ДСО «Трудовые резервы».</a:t>
            </a:r>
          </a:p>
          <a:p>
            <a:pPr algn="just"/>
            <a:r>
              <a:rPr lang="ru-RU" dirty="0">
                <a:latin typeface="Times New Roman" pitchFamily="18" charset="0"/>
                <a:cs typeface="Times New Roman" pitchFamily="18" charset="0"/>
              </a:rPr>
              <a:t>В 1983—1984 гг. дважды становилась серебряным призёром чемпионатов Татарстана среди женщин, а в 1985—1986 гг. завоевала титул чемпионки.</a:t>
            </a:r>
          </a:p>
          <a:p>
            <a:pPr algn="just"/>
            <a:r>
              <a:rPr lang="ru-RU" dirty="0">
                <a:latin typeface="Times New Roman" pitchFamily="18" charset="0"/>
                <a:cs typeface="Times New Roman" pitchFamily="18" charset="0"/>
              </a:rPr>
              <a:t>В 1987 году получила серебряную медаль на первенстве СССР среди девушек в возрасте до 16 лет (Челябинск).</a:t>
            </a:r>
          </a:p>
          <a:p>
            <a:pPr algn="just"/>
            <a:r>
              <a:rPr lang="ru-RU" dirty="0">
                <a:latin typeface="Times New Roman" pitchFamily="18" charset="0"/>
                <a:cs typeface="Times New Roman" pitchFamily="18" charset="0"/>
              </a:rPr>
              <a:t>В 1987 году также одержала победу на чемпионате мира среди девушек до 16 лет (Инсбрук).</a:t>
            </a:r>
          </a:p>
          <a:p>
            <a:pPr algn="just"/>
            <a:r>
              <a:rPr lang="ru-RU" dirty="0">
                <a:latin typeface="Times New Roman" pitchFamily="18" charset="0"/>
                <a:cs typeface="Times New Roman" pitchFamily="18" charset="0"/>
              </a:rPr>
              <a:t>В 1988 году повторила свой успех на чемпионате в Румынии (</a:t>
            </a:r>
            <a:r>
              <a:rPr lang="ru-RU" dirty="0" err="1">
                <a:latin typeface="Times New Roman" pitchFamily="18" charset="0"/>
                <a:cs typeface="Times New Roman" pitchFamily="18" charset="0"/>
              </a:rPr>
              <a:t>Тимишоара</a:t>
            </a:r>
            <a:r>
              <a:rPr lang="ru-RU" dirty="0">
                <a:latin typeface="Times New Roman" pitchFamily="18" charset="0"/>
                <a:cs typeface="Times New Roman" pitchFamily="18" charset="0"/>
              </a:rPr>
              <a:t>), а также стала чемпионкой в возрастной категории до 20 лет (Австралия, Аделаида</a:t>
            </a:r>
            <a:r>
              <a:rPr lang="ru-RU" dirty="0" smtClean="0">
                <a:latin typeface="Times New Roman" pitchFamily="18" charset="0"/>
                <a:cs typeface="Times New Roman" pitchFamily="18" charset="0"/>
              </a:rPr>
              <a:t>).</a:t>
            </a:r>
          </a:p>
          <a:p>
            <a:pPr algn="just"/>
            <a:r>
              <a:rPr lang="ru-RU" dirty="0">
                <a:latin typeface="Times New Roman" pitchFamily="18" charset="0"/>
                <a:cs typeface="Times New Roman" pitchFamily="18" charset="0"/>
              </a:rPr>
              <a:t>Алиса </a:t>
            </a:r>
            <a:r>
              <a:rPr lang="ru-RU" dirty="0" err="1">
                <a:latin typeface="Times New Roman" pitchFamily="18" charset="0"/>
                <a:cs typeface="Times New Roman" pitchFamily="18" charset="0"/>
              </a:rPr>
              <a:t>Галлямова</a:t>
            </a:r>
            <a:r>
              <a:rPr lang="ru-RU" dirty="0">
                <a:latin typeface="Times New Roman" pitchFamily="18" charset="0"/>
                <a:cs typeface="Times New Roman" pitchFamily="18" charset="0"/>
              </a:rPr>
              <a:t> принимала участие в пяти всемирных шахматных олимпиадах в составе сборных СССР (1990, Нови-Сад, 2-е место); Украины (1992, Манила, 2-е место); России (1996, Ереван, 3-е место; 2000, Стамбул, 3-е место; и 2010, Ханты-Мансийск, 1-е место).</a:t>
            </a:r>
          </a:p>
          <a:p>
            <a:pPr algn="just"/>
            <a:endParaRPr lang="ru-RU" dirty="0">
              <a:latin typeface="Times New Roman" pitchFamily="18" charset="0"/>
              <a:cs typeface="Times New Roman" pitchFamily="18" charset="0"/>
            </a:endParaRPr>
          </a:p>
        </p:txBody>
      </p:sp>
      <p:sp>
        <p:nvSpPr>
          <p:cNvPr id="3" name="Прямоугольник 2"/>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4" name="TextBox 3"/>
          <p:cNvSpPr txBox="1"/>
          <p:nvPr/>
        </p:nvSpPr>
        <p:spPr>
          <a:xfrm>
            <a:off x="-456" y="750803"/>
            <a:ext cx="838884"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Спорт</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184772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838884"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Спорт</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7504" y="1196752"/>
            <a:ext cx="8856984" cy="5355312"/>
          </a:xfrm>
          <a:prstGeom prst="rect">
            <a:avLst/>
          </a:prstGeom>
        </p:spPr>
        <p:txBody>
          <a:bodyPr wrap="square">
            <a:spAutoFit/>
          </a:bodyPr>
          <a:lstStyle/>
          <a:p>
            <a:pPr algn="just"/>
            <a:r>
              <a:rPr lang="ru-RU" dirty="0">
                <a:latin typeface="Times New Roman" pitchFamily="18" charset="0"/>
                <a:cs typeface="Times New Roman" pitchFamily="18" charset="0"/>
              </a:rPr>
              <a:t>В 1997 году стала чемпионкой России и победительницей турнира претендентов на мировую корону. В этом же году она стала обладательницей шахматного Оскара, присуждаемого Международной ассоциацией шахматной прессы лучшим шахматистам года.</a:t>
            </a:r>
          </a:p>
          <a:p>
            <a:pPr algn="just"/>
            <a:r>
              <a:rPr lang="ru-RU" dirty="0">
                <a:latin typeface="Times New Roman" pitchFamily="18" charset="0"/>
                <a:cs typeface="Times New Roman" pitchFamily="18" charset="0"/>
              </a:rPr>
              <a:t>Чемпионка России 2003 года в составе сборной Республики Татарстан.</a:t>
            </a:r>
          </a:p>
          <a:p>
            <a:pPr algn="just"/>
            <a:r>
              <a:rPr lang="ru-RU" dirty="0">
                <a:latin typeface="Times New Roman" pitchFamily="18" charset="0"/>
                <a:cs typeface="Times New Roman" pitchFamily="18" charset="0"/>
              </a:rPr>
              <a:t>В 1999 году в матче за звание чемпионки мира по шахматам ФИДЕ, проходившем в Казани, Алиса </a:t>
            </a:r>
            <a:r>
              <a:rPr lang="ru-RU" dirty="0" err="1">
                <a:latin typeface="Times New Roman" pitchFamily="18" charset="0"/>
                <a:cs typeface="Times New Roman" pitchFamily="18" charset="0"/>
              </a:rPr>
              <a:t>Галлямова</a:t>
            </a:r>
            <a:r>
              <a:rPr lang="ru-RU" dirty="0">
                <a:latin typeface="Times New Roman" pitchFamily="18" charset="0"/>
                <a:cs typeface="Times New Roman" pitchFamily="18" charset="0"/>
              </a:rPr>
              <a:t> проиграла китайской шахматистке Се </a:t>
            </a:r>
            <a:r>
              <a:rPr lang="ru-RU" dirty="0" err="1">
                <a:latin typeface="Times New Roman" pitchFamily="18" charset="0"/>
                <a:cs typeface="Times New Roman" pitchFamily="18" charset="0"/>
              </a:rPr>
              <a:t>Цзюнь</a:t>
            </a:r>
            <a:r>
              <a:rPr lang="ru-RU"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В финальном матче за звание чемпионки мира 2006 года Алиса </a:t>
            </a:r>
            <a:r>
              <a:rPr lang="ru-RU" dirty="0" err="1">
                <a:latin typeface="Times New Roman" pitchFamily="18" charset="0"/>
                <a:cs typeface="Times New Roman" pitchFamily="18" charset="0"/>
              </a:rPr>
              <a:t>Галлямова</a:t>
            </a:r>
            <a:r>
              <a:rPr lang="ru-RU" dirty="0">
                <a:latin typeface="Times New Roman" pitchFamily="18" charset="0"/>
                <a:cs typeface="Times New Roman" pitchFamily="18" charset="0"/>
              </a:rPr>
              <a:t> проиграла китаянке </a:t>
            </a:r>
            <a:r>
              <a:rPr lang="ru-RU" dirty="0" err="1">
                <a:latin typeface="Times New Roman" pitchFamily="18" charset="0"/>
                <a:cs typeface="Times New Roman" pitchFamily="18" charset="0"/>
              </a:rPr>
              <a:t>Сюй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Юхуа</a:t>
            </a:r>
            <a:r>
              <a:rPr lang="ru-RU"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В 2009 году стала чемпионкой России по шахматам (7,5 из 9). В 2010 году повторила свой успех, в упорной борьбе набрав 7 очков из 11.</a:t>
            </a:r>
          </a:p>
          <a:p>
            <a:pPr algn="just"/>
            <a:r>
              <a:rPr lang="ru-RU" dirty="0">
                <a:latin typeface="Times New Roman" pitchFamily="18" charset="0"/>
                <a:cs typeface="Times New Roman" pitchFamily="18" charset="0"/>
              </a:rPr>
              <a:t>В 2010 году в составе сборной России стала чемпионкой Всемирной шахматной олимпиады.</a:t>
            </a:r>
          </a:p>
          <a:p>
            <a:pPr algn="just"/>
            <a:r>
              <a:rPr lang="ru-RU" dirty="0">
                <a:latin typeface="Times New Roman" pitchFamily="18" charset="0"/>
                <a:cs typeface="Times New Roman" pitchFamily="18" charset="0"/>
              </a:rPr>
              <a:t>С 1991 года была замужем за украинским шахматистом Василием Иванчуком, у них есть общий сын Миша, через несколько лет брак распался.</a:t>
            </a:r>
          </a:p>
          <a:p>
            <a:pPr algn="just"/>
            <a:r>
              <a:rPr lang="ru-RU" dirty="0">
                <a:latin typeface="Times New Roman" pitchFamily="18" charset="0"/>
                <a:cs typeface="Times New Roman" pitchFamily="18" charset="0"/>
              </a:rPr>
              <a:t>Постоянно проживает в Казани, где основала собственную общественную шахматную школу, а также небольшой бизнес.</a:t>
            </a:r>
          </a:p>
          <a:p>
            <a:pPr algn="just"/>
            <a:r>
              <a:rPr lang="ru-RU" dirty="0">
                <a:latin typeface="Times New Roman" pitchFamily="18" charset="0"/>
                <a:cs typeface="Times New Roman" pitchFamily="18" charset="0"/>
              </a:rPr>
              <a:t>В апреле 2017 года в Риге завоевала бронзу на чемпионате Европы по шахматам среди женщин.</a:t>
            </a:r>
          </a:p>
        </p:txBody>
      </p:sp>
    </p:spTree>
    <p:extLst>
      <p:ext uri="{BB962C8B-B14F-4D97-AF65-F5344CB8AC3E}">
        <p14:creationId xmlns:p14="http://schemas.microsoft.com/office/powerpoint/2010/main" val="1541576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2160" y="1412776"/>
            <a:ext cx="8856984" cy="4247317"/>
          </a:xfrm>
          <a:prstGeom prst="rect">
            <a:avLst/>
          </a:prstGeom>
        </p:spPr>
        <p:txBody>
          <a:bodyPr wrap="square">
            <a:spAutoFit/>
          </a:bodyPr>
          <a:lstStyle/>
          <a:p>
            <a:pPr algn="just"/>
            <a:r>
              <a:rPr lang="ru-RU" b="1" dirty="0">
                <a:latin typeface="Times New Roman" pitchFamily="18" charset="0"/>
                <a:cs typeface="Times New Roman" pitchFamily="18" charset="0"/>
              </a:rPr>
              <a:t>8. Ганиев </a:t>
            </a:r>
            <a:r>
              <a:rPr lang="ru-RU" b="1" dirty="0" err="1">
                <a:latin typeface="Times New Roman" pitchFamily="18" charset="0"/>
                <a:cs typeface="Times New Roman" pitchFamily="18" charset="0"/>
              </a:rPr>
              <a:t>Рузиль</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Мунавирович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родился 18 марта 1984 года в селе Актаныш. Мастер спорта РФ по национальной борьбе, чемпион РТ и РФ (2003-2004), чемпион РФ по борьбе на поясах (2006).</a:t>
            </a:r>
          </a:p>
          <a:p>
            <a:pPr algn="just"/>
            <a:r>
              <a:rPr lang="ru-RU" b="1" dirty="0">
                <a:latin typeface="Times New Roman" pitchFamily="18" charset="0"/>
                <a:cs typeface="Times New Roman" pitchFamily="18" charset="0"/>
              </a:rPr>
              <a:t>9. Ганиев Фарид </a:t>
            </a:r>
            <a:r>
              <a:rPr lang="ru-RU" b="1" dirty="0" err="1">
                <a:latin typeface="Times New Roman" pitchFamily="18" charset="0"/>
                <a:cs typeface="Times New Roman" pitchFamily="18" charset="0"/>
              </a:rPr>
              <a:t>Мардасович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родился в селе Татарские </a:t>
            </a:r>
            <a:r>
              <a:rPr lang="ru-RU" dirty="0" err="1">
                <a:latin typeface="Times New Roman" pitchFamily="18" charset="0"/>
                <a:cs typeface="Times New Roman" pitchFamily="18" charset="0"/>
              </a:rPr>
              <a:t>Ямалы</a:t>
            </a:r>
            <a:r>
              <a:rPr lang="ru-RU" dirty="0">
                <a:latin typeface="Times New Roman" pitchFamily="18" charset="0"/>
                <a:cs typeface="Times New Roman" pitchFamily="18" charset="0"/>
              </a:rPr>
              <a:t> Актанышского района. Марафонец, двукратный чемпион Европы, мастер спорта международного класса, Заслуженный мастер спорта РФ.</a:t>
            </a:r>
          </a:p>
          <a:p>
            <a:pPr algn="just"/>
            <a:r>
              <a:rPr lang="ru-RU" b="1" dirty="0">
                <a:latin typeface="Times New Roman" pitchFamily="18" charset="0"/>
                <a:cs typeface="Times New Roman" pitchFamily="18" charset="0"/>
              </a:rPr>
              <a:t>10. Гафаров Марс </a:t>
            </a:r>
            <a:r>
              <a:rPr lang="ru-RU" b="1" dirty="0" err="1">
                <a:latin typeface="Times New Roman" pitchFamily="18" charset="0"/>
                <a:cs typeface="Times New Roman" pitchFamily="18" charset="0"/>
              </a:rPr>
              <a:t>Махиянович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родился 19 июля 1954 года в селе </a:t>
            </a:r>
            <a:r>
              <a:rPr lang="ru-RU" dirty="0" err="1">
                <a:latin typeface="Times New Roman" pitchFamily="18" charset="0"/>
                <a:cs typeface="Times New Roman" pitchFamily="18" charset="0"/>
              </a:rPr>
              <a:t>Буляк</a:t>
            </a:r>
            <a:r>
              <a:rPr lang="ru-RU" dirty="0">
                <a:latin typeface="Times New Roman" pitchFamily="18" charset="0"/>
                <a:cs typeface="Times New Roman" pitchFamily="18" charset="0"/>
              </a:rPr>
              <a:t> Актанышского района. Мастер спорта РФ (1999), чемпион Татарстана.</a:t>
            </a:r>
          </a:p>
          <a:p>
            <a:pPr algn="just"/>
            <a:r>
              <a:rPr lang="ru-RU" b="1" dirty="0">
                <a:latin typeface="Times New Roman" pitchFamily="18" charset="0"/>
                <a:cs typeface="Times New Roman" pitchFamily="18" charset="0"/>
              </a:rPr>
              <a:t>11. </a:t>
            </a:r>
            <a:r>
              <a:rPr lang="ru-RU" b="1" dirty="0" err="1">
                <a:latin typeface="Times New Roman" pitchFamily="18" charset="0"/>
                <a:cs typeface="Times New Roman" pitchFamily="18" charset="0"/>
              </a:rPr>
              <a:t>Гилаев</a:t>
            </a:r>
            <a:r>
              <a:rPr lang="ru-RU" b="1" dirty="0">
                <a:latin typeface="Times New Roman" pitchFamily="18" charset="0"/>
                <a:cs typeface="Times New Roman" pitchFamily="18" charset="0"/>
              </a:rPr>
              <a:t> Марсель </a:t>
            </a:r>
            <a:r>
              <a:rPr lang="ru-RU" b="1" dirty="0" err="1">
                <a:latin typeface="Times New Roman" pitchFamily="18" charset="0"/>
                <a:cs typeface="Times New Roman" pitchFamily="18" charset="0"/>
              </a:rPr>
              <a:t>Шакиржанович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родился 28 августа 1944 года. 2-й </a:t>
            </a:r>
            <a:r>
              <a:rPr lang="ru-RU" dirty="0" err="1">
                <a:latin typeface="Times New Roman" pitchFamily="18" charset="0"/>
                <a:cs typeface="Times New Roman" pitchFamily="18" charset="0"/>
              </a:rPr>
              <a:t>призер</a:t>
            </a:r>
            <a:r>
              <a:rPr lang="ru-RU" dirty="0">
                <a:latin typeface="Times New Roman" pitchFamily="18" charset="0"/>
                <a:cs typeface="Times New Roman" pitchFamily="18" charset="0"/>
              </a:rPr>
              <a:t> РФ по национальной борьбе, мастер спорта РСФСР по народным видам спорта (1973).</a:t>
            </a:r>
          </a:p>
          <a:p>
            <a:pPr algn="just"/>
            <a:r>
              <a:rPr lang="ru-RU" b="1" dirty="0">
                <a:latin typeface="Times New Roman" pitchFamily="18" charset="0"/>
                <a:cs typeface="Times New Roman" pitchFamily="18" charset="0"/>
              </a:rPr>
              <a:t>12. </a:t>
            </a:r>
            <a:r>
              <a:rPr lang="ru-RU" b="1" dirty="0" err="1">
                <a:latin typeface="Times New Roman" pitchFamily="18" charset="0"/>
                <a:cs typeface="Times New Roman" pitchFamily="18" charset="0"/>
              </a:rPr>
              <a:t>Зарипов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Фанави</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родился в селе </a:t>
            </a:r>
            <a:r>
              <a:rPr lang="ru-RU" dirty="0" err="1">
                <a:latin typeface="Times New Roman" pitchFamily="18" charset="0"/>
                <a:cs typeface="Times New Roman" pitchFamily="18" charset="0"/>
              </a:rPr>
              <a:t>Буляк</a:t>
            </a:r>
            <a:r>
              <a:rPr lang="ru-RU" dirty="0">
                <a:latin typeface="Times New Roman" pitchFamily="18" charset="0"/>
                <a:cs typeface="Times New Roman" pitchFamily="18" charset="0"/>
              </a:rPr>
              <a:t> Актанышского района. В 1960-1970 годах один из сильнейших лыжников Татарстана, чемпион республики по марафонскому бегу. Умер в 1980 году.</a:t>
            </a:r>
          </a:p>
          <a:p>
            <a:pPr algn="just"/>
            <a:r>
              <a:rPr lang="ru-RU" b="1" dirty="0">
                <a:latin typeface="Times New Roman" pitchFamily="18" charset="0"/>
                <a:cs typeface="Times New Roman" pitchFamily="18" charset="0"/>
              </a:rPr>
              <a:t>13. Имамов Ильдар </a:t>
            </a:r>
            <a:r>
              <a:rPr lang="ru-RU" b="1" dirty="0" err="1">
                <a:latin typeface="Times New Roman" pitchFamily="18" charset="0"/>
                <a:cs typeface="Times New Roman" pitchFamily="18" charset="0"/>
              </a:rPr>
              <a:t>Сардарович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родился 6 июня 1950 года в селе Актаныш. Мастер по шахматам, шестикратный чемпион РТ. Мастер ФИДЕ (2005</a:t>
            </a:r>
            <a:r>
              <a:rPr lang="ru-RU" dirty="0" smtClean="0">
                <a:latin typeface="Times New Roman" pitchFamily="18" charset="0"/>
                <a:cs typeface="Times New Roman" pitchFamily="18" charset="0"/>
              </a:rPr>
              <a:t>).</a:t>
            </a:r>
          </a:p>
        </p:txBody>
      </p:sp>
      <p:sp>
        <p:nvSpPr>
          <p:cNvPr id="3" name="Прямоугольник 2"/>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4" name="TextBox 3"/>
          <p:cNvSpPr txBox="1"/>
          <p:nvPr/>
        </p:nvSpPr>
        <p:spPr>
          <a:xfrm>
            <a:off x="-456" y="750803"/>
            <a:ext cx="838884"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Спорт</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945690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838884"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Спорт</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251520" y="1158602"/>
            <a:ext cx="8401486" cy="5355312"/>
          </a:xfrm>
          <a:prstGeom prst="rect">
            <a:avLst/>
          </a:prstGeom>
        </p:spPr>
        <p:txBody>
          <a:bodyPr wrap="square">
            <a:spAutoFit/>
          </a:bodyPr>
          <a:lstStyle/>
          <a:p>
            <a:pPr algn="just"/>
            <a:r>
              <a:rPr lang="ru-RU" b="1" dirty="0">
                <a:latin typeface="Times New Roman" pitchFamily="18" charset="0"/>
                <a:cs typeface="Times New Roman" pitchFamily="18" charset="0"/>
              </a:rPr>
              <a:t>14. </a:t>
            </a:r>
            <a:r>
              <a:rPr lang="ru-RU" b="1" dirty="0" err="1">
                <a:latin typeface="Times New Roman" pitchFamily="18" charset="0"/>
                <a:cs typeface="Times New Roman" pitchFamily="18" charset="0"/>
              </a:rPr>
              <a:t>Минхажев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Ильгиз</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Ахунович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родился в 1939 году в селе </a:t>
            </a:r>
            <a:r>
              <a:rPr lang="ru-RU" dirty="0" err="1">
                <a:latin typeface="Times New Roman" pitchFamily="18" charset="0"/>
                <a:cs typeface="Times New Roman" pitchFamily="18" charset="0"/>
              </a:rPr>
              <a:t>Бурсыково</a:t>
            </a:r>
            <a:r>
              <a:rPr lang="ru-RU" dirty="0">
                <a:latin typeface="Times New Roman" pitchFamily="18" charset="0"/>
                <a:cs typeface="Times New Roman" pitchFamily="18" charset="0"/>
              </a:rPr>
              <a:t> Актанышского района. В 1958 году начал заниматься классической борьбой. Чемпион города Казани и Республики. </a:t>
            </a:r>
            <a:r>
              <a:rPr lang="ru-RU" dirty="0" err="1">
                <a:latin typeface="Times New Roman" pitchFamily="18" charset="0"/>
                <a:cs typeface="Times New Roman" pitchFamily="18" charset="0"/>
              </a:rPr>
              <a:t>Трехкратный</a:t>
            </a:r>
            <a:r>
              <a:rPr lang="ru-RU" dirty="0">
                <a:latin typeface="Times New Roman" pitchFamily="18" charset="0"/>
                <a:cs typeface="Times New Roman" pitchFamily="18" charset="0"/>
              </a:rPr>
              <a:t> чемпион Российской Федерации, Заслуженный мастер спорта Республики Татарстан. С 1990 года в области проводятся гонки за его трофеем. В 2005 году он выиграл чемпионат мира среди ветеранов по борьбе на поясах, проходившем в Термезе (Узбекистан), и стал чемпионом.</a:t>
            </a:r>
          </a:p>
          <a:p>
            <a:pPr algn="just"/>
            <a:r>
              <a:rPr lang="ru-RU" b="1" dirty="0">
                <a:latin typeface="Times New Roman" pitchFamily="18" charset="0"/>
                <a:cs typeface="Times New Roman" pitchFamily="18" charset="0"/>
              </a:rPr>
              <a:t>15. </a:t>
            </a:r>
            <a:r>
              <a:rPr lang="ru-RU" b="1" dirty="0" err="1">
                <a:latin typeface="Times New Roman" pitchFamily="18" charset="0"/>
                <a:cs typeface="Times New Roman" pitchFamily="18" charset="0"/>
              </a:rPr>
              <a:t>Муртазин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Гадель</a:t>
            </a:r>
            <a:r>
              <a:rPr lang="ru-RU" b="1" dirty="0">
                <a:latin typeface="Times New Roman" pitchFamily="18" charset="0"/>
                <a:cs typeface="Times New Roman" pitchFamily="18" charset="0"/>
              </a:rPr>
              <a:t> Алмазович </a:t>
            </a:r>
            <a:r>
              <a:rPr lang="ru-RU" dirty="0">
                <a:latin typeface="Times New Roman" pitchFamily="18" charset="0"/>
                <a:cs typeface="Times New Roman" pitchFamily="18" charset="0"/>
              </a:rPr>
              <a:t>родился в 1991 году в селе Актаныш. </a:t>
            </a:r>
            <a:r>
              <a:rPr lang="ru-RU" dirty="0" err="1">
                <a:latin typeface="Times New Roman" pitchFamily="18" charset="0"/>
                <a:cs typeface="Times New Roman" pitchFamily="18" charset="0"/>
              </a:rPr>
              <a:t>Призер</a:t>
            </a:r>
            <a:r>
              <a:rPr lang="ru-RU" dirty="0">
                <a:latin typeface="Times New Roman" pitchFamily="18" charset="0"/>
                <a:cs typeface="Times New Roman" pitchFamily="18" charset="0"/>
              </a:rPr>
              <a:t> соревнований по биатлону Российской Федерации, победитель соревнований по лыжным гонкам (биатлону) (2009 г.)</a:t>
            </a:r>
          </a:p>
          <a:p>
            <a:pPr algn="just"/>
            <a:r>
              <a:rPr lang="ru-RU" b="1" dirty="0">
                <a:latin typeface="Times New Roman" pitchFamily="18" charset="0"/>
                <a:cs typeface="Times New Roman" pitchFamily="18" charset="0"/>
              </a:rPr>
              <a:t>16. Насыров </a:t>
            </a:r>
            <a:r>
              <a:rPr lang="ru-RU" b="1" dirty="0" err="1">
                <a:latin typeface="Times New Roman" pitchFamily="18" charset="0"/>
                <a:cs typeface="Times New Roman" pitchFamily="18" charset="0"/>
              </a:rPr>
              <a:t>Раушат</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Рафизович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родился в  селе Актаныш в 1977 году. Мастер спорта РФ, чемпион РТ по </a:t>
            </a:r>
            <a:r>
              <a:rPr lang="ru-RU" dirty="0" err="1">
                <a:latin typeface="Times New Roman" pitchFamily="18" charset="0"/>
                <a:cs typeface="Times New Roman" pitchFamily="18" charset="0"/>
              </a:rPr>
              <a:t>тяжелой</a:t>
            </a:r>
            <a:r>
              <a:rPr lang="ru-RU" dirty="0">
                <a:latin typeface="Times New Roman" pitchFamily="18" charset="0"/>
                <a:cs typeface="Times New Roman" pitchFamily="18" charset="0"/>
              </a:rPr>
              <a:t> атлетике, 3-кратный бронзовый </a:t>
            </a:r>
            <a:r>
              <a:rPr lang="ru-RU" dirty="0" err="1">
                <a:latin typeface="Times New Roman" pitchFamily="18" charset="0"/>
                <a:cs typeface="Times New Roman" pitchFamily="18" charset="0"/>
              </a:rPr>
              <a:t>призер</a:t>
            </a:r>
            <a:r>
              <a:rPr lang="ru-RU" dirty="0">
                <a:latin typeface="Times New Roman" pitchFamily="18" charset="0"/>
                <a:cs typeface="Times New Roman" pitchFamily="18" charset="0"/>
              </a:rPr>
              <a:t> командного первенства на чемпионатах мира.</a:t>
            </a:r>
          </a:p>
          <a:p>
            <a:pPr algn="just"/>
            <a:r>
              <a:rPr lang="ru-RU" b="1" dirty="0">
                <a:latin typeface="Times New Roman" pitchFamily="18" charset="0"/>
                <a:cs typeface="Times New Roman" pitchFamily="18" charset="0"/>
              </a:rPr>
              <a:t>17. Набиев </a:t>
            </a:r>
            <a:r>
              <a:rPr lang="ru-RU" b="1" dirty="0" err="1">
                <a:latin typeface="Times New Roman" pitchFamily="18" charset="0"/>
                <a:cs typeface="Times New Roman" pitchFamily="18" charset="0"/>
              </a:rPr>
              <a:t>Дильфат</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Зульфатович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родился в 1964 году в селе Актаныш Старое Алимово. Мастер </a:t>
            </a:r>
            <a:r>
              <a:rPr lang="ru-RU" dirty="0" err="1">
                <a:latin typeface="Times New Roman" pitchFamily="18" charset="0"/>
                <a:cs typeface="Times New Roman" pitchFamily="18" charset="0"/>
              </a:rPr>
              <a:t>тяжелой</a:t>
            </a:r>
            <a:r>
              <a:rPr lang="ru-RU" dirty="0">
                <a:latin typeface="Times New Roman" pitchFamily="18" charset="0"/>
                <a:cs typeface="Times New Roman" pitchFamily="18" charset="0"/>
              </a:rPr>
              <a:t> атлетики (1989).</a:t>
            </a:r>
          </a:p>
          <a:p>
            <a:pPr algn="just"/>
            <a:r>
              <a:rPr lang="ru-RU" b="1" dirty="0">
                <a:latin typeface="Times New Roman" pitchFamily="18" charset="0"/>
                <a:cs typeface="Times New Roman" pitchFamily="18" charset="0"/>
              </a:rPr>
              <a:t>18. Нургалиев Руслан Ришатович </a:t>
            </a:r>
            <a:r>
              <a:rPr lang="ru-RU" dirty="0">
                <a:latin typeface="Times New Roman" pitchFamily="18" charset="0"/>
                <a:cs typeface="Times New Roman" pitchFamily="18" charset="0"/>
              </a:rPr>
              <a:t>родился в 1988 году в селе Новое Алимово Актанышского района. </a:t>
            </a:r>
            <a:r>
              <a:rPr lang="ru-RU" dirty="0" err="1">
                <a:latin typeface="Times New Roman" pitchFamily="18" charset="0"/>
                <a:cs typeface="Times New Roman" pitchFamily="18" charset="0"/>
              </a:rPr>
              <a:t>Трехкратный</a:t>
            </a:r>
            <a:r>
              <a:rPr lang="ru-RU" dirty="0">
                <a:latin typeface="Times New Roman" pitchFamily="18" charset="0"/>
                <a:cs typeface="Times New Roman" pitchFamily="18" charset="0"/>
              </a:rPr>
              <a:t> чемпион Республики Татарстан и Российской Федерации по борьбе, мастер спорта Республики Татарстан признан «Борцом года» республики в 2007-2008 годах.</a:t>
            </a:r>
          </a:p>
        </p:txBody>
      </p:sp>
    </p:spTree>
    <p:extLst>
      <p:ext uri="{BB962C8B-B14F-4D97-AF65-F5344CB8AC3E}">
        <p14:creationId xmlns:p14="http://schemas.microsoft.com/office/powerpoint/2010/main" val="3238866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838884"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Спорт</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7504" y="1132162"/>
            <a:ext cx="8856984" cy="5355312"/>
          </a:xfrm>
          <a:prstGeom prst="rect">
            <a:avLst/>
          </a:prstGeom>
        </p:spPr>
        <p:txBody>
          <a:bodyPr wrap="square">
            <a:spAutoFit/>
          </a:bodyPr>
          <a:lstStyle/>
          <a:p>
            <a:pPr algn="just"/>
            <a:r>
              <a:rPr lang="ru-RU" b="1" dirty="0">
                <a:latin typeface="Times New Roman" pitchFamily="18" charset="0"/>
                <a:cs typeface="Times New Roman" pitchFamily="18" charset="0"/>
              </a:rPr>
              <a:t>19. </a:t>
            </a:r>
            <a:r>
              <a:rPr lang="ru-RU" b="1" dirty="0" err="1">
                <a:latin typeface="Times New Roman" pitchFamily="18" charset="0"/>
                <a:cs typeface="Times New Roman" pitchFamily="18" charset="0"/>
              </a:rPr>
              <a:t>Сибгатуллин</a:t>
            </a:r>
            <a:r>
              <a:rPr lang="ru-RU" b="1" dirty="0">
                <a:latin typeface="Times New Roman" pitchFamily="18" charset="0"/>
                <a:cs typeface="Times New Roman" pitchFamily="18" charset="0"/>
              </a:rPr>
              <a:t>  Ильшат </a:t>
            </a:r>
            <a:r>
              <a:rPr lang="ru-RU" b="1" dirty="0" err="1">
                <a:latin typeface="Times New Roman" pitchFamily="18" charset="0"/>
                <a:cs typeface="Times New Roman" pitchFamily="18" charset="0"/>
              </a:rPr>
              <a:t>Насимович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родился в 1980 году в селе </a:t>
            </a:r>
            <a:r>
              <a:rPr lang="ru-RU" dirty="0" err="1">
                <a:latin typeface="Times New Roman" pitchFamily="18" charset="0"/>
                <a:cs typeface="Times New Roman" pitchFamily="18" charset="0"/>
              </a:rPr>
              <a:t>Такталачуково</a:t>
            </a:r>
            <a:r>
              <a:rPr lang="ru-RU" dirty="0">
                <a:latin typeface="Times New Roman" pitchFamily="18" charset="0"/>
                <a:cs typeface="Times New Roman" pitchFamily="18" charset="0"/>
              </a:rPr>
              <a:t> Актанышского района. Чемпион мира по борьбе на поясах (2006), мастер спорта РФ (2007).</a:t>
            </a:r>
          </a:p>
          <a:p>
            <a:pPr algn="just"/>
            <a:r>
              <a:rPr lang="ru-RU" b="1" dirty="0">
                <a:latin typeface="Times New Roman" pitchFamily="18" charset="0"/>
                <a:cs typeface="Times New Roman" pitchFamily="18" charset="0"/>
              </a:rPr>
              <a:t>20. </a:t>
            </a:r>
            <a:r>
              <a:rPr lang="ru-RU" b="1" dirty="0" err="1">
                <a:latin typeface="Times New Roman" pitchFamily="18" charset="0"/>
                <a:cs typeface="Times New Roman" pitchFamily="18" charset="0"/>
              </a:rPr>
              <a:t>Сибгатуллин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Лерон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Ахмадуллович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родился в 1936 году в селе </a:t>
            </a:r>
            <a:r>
              <a:rPr lang="ru-RU" dirty="0" err="1">
                <a:latin typeface="Times New Roman" pitchFamily="18" charset="0"/>
                <a:cs typeface="Times New Roman" pitchFamily="18" charset="0"/>
              </a:rPr>
              <a:t>Такталачуково</a:t>
            </a:r>
            <a:r>
              <a:rPr lang="ru-RU" dirty="0">
                <a:latin typeface="Times New Roman" pitchFamily="18" charset="0"/>
                <a:cs typeface="Times New Roman" pitchFamily="18" charset="0"/>
              </a:rPr>
              <a:t> Актанышского района. Мастер спорта, марафонец, десятикратный чемпион России. Получил одну золотую и две серебряные медали на Всемирных Олимпийских играх в марафонском беге среди ветеранов.</a:t>
            </a:r>
          </a:p>
          <a:p>
            <a:pPr algn="just"/>
            <a:r>
              <a:rPr lang="ru-RU" b="1" dirty="0">
                <a:latin typeface="Times New Roman" pitchFamily="18" charset="0"/>
                <a:cs typeface="Times New Roman" pitchFamily="18" charset="0"/>
              </a:rPr>
              <a:t>21. Султанова-Жданова </a:t>
            </a:r>
            <a:r>
              <a:rPr lang="ru-RU" b="1" dirty="0" err="1">
                <a:latin typeface="Times New Roman" pitchFamily="18" charset="0"/>
                <a:cs typeface="Times New Roman" pitchFamily="18" charset="0"/>
              </a:rPr>
              <a:t>Фирая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Рифкатовна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родилась в 1961 году в селе </a:t>
            </a:r>
            <a:r>
              <a:rPr lang="ru-RU" dirty="0" err="1">
                <a:latin typeface="Times New Roman" pitchFamily="18" charset="0"/>
                <a:cs typeface="Times New Roman" pitchFamily="18" charset="0"/>
              </a:rPr>
              <a:t>Тюково</a:t>
            </a:r>
            <a:r>
              <a:rPr lang="ru-RU" dirty="0">
                <a:latin typeface="Times New Roman" pitchFamily="18" charset="0"/>
                <a:cs typeface="Times New Roman" pitchFamily="18" charset="0"/>
              </a:rPr>
              <a:t>. Учился в Альметьевском физкультурном техникуме (1979 г.), Волгоградском институте физкультуры (1983 г.). </a:t>
            </a:r>
          </a:p>
          <a:p>
            <a:pPr algn="just"/>
            <a:r>
              <a:rPr lang="ru-RU" dirty="0">
                <a:latin typeface="Times New Roman" pitchFamily="18" charset="0"/>
                <a:cs typeface="Times New Roman" pitchFamily="18" charset="0"/>
              </a:rPr>
              <a:t>Российская легкоатлетка, которая специализировалась на длинных дистанциях и марафоне. Участвовал в Олимпийских играх, проходивших в Атланте (1996). Чемпион России в марафонском беге (1992, 1993, 2001), чемпионатах мира (1993, 1999, 2001).</a:t>
            </a:r>
          </a:p>
          <a:p>
            <a:pPr algn="just"/>
            <a:r>
              <a:rPr lang="ru-RU" dirty="0">
                <a:latin typeface="Times New Roman" pitchFamily="18" charset="0"/>
                <a:cs typeface="Times New Roman" pitchFamily="18" charset="0"/>
              </a:rPr>
              <a:t>Заслуженный мастер спорта России. Почётный гражданин Набережных </a:t>
            </a:r>
            <a:r>
              <a:rPr lang="ru-RU" dirty="0" err="1">
                <a:latin typeface="Times New Roman" pitchFamily="18" charset="0"/>
                <a:cs typeface="Times New Roman" pitchFamily="18" charset="0"/>
              </a:rPr>
              <a:t>Челнов</a:t>
            </a:r>
            <a:r>
              <a:rPr lang="ru-RU" dirty="0">
                <a:latin typeface="Times New Roman" pitchFamily="18" charset="0"/>
                <a:cs typeface="Times New Roman" pitchFamily="18" charset="0"/>
              </a:rPr>
              <a:t>. В настоящее время проживает в Джексонвилле (штат Флорида).</a:t>
            </a:r>
          </a:p>
          <a:p>
            <a:pPr algn="just"/>
            <a:endParaRPr lang="ru-RU" dirty="0">
              <a:latin typeface="Times New Roman" pitchFamily="18" charset="0"/>
              <a:cs typeface="Times New Roman" pitchFamily="18" charset="0"/>
            </a:endParaRPr>
          </a:p>
          <a:p>
            <a:pPr algn="just"/>
            <a:r>
              <a:rPr lang="ru-RU" b="1" dirty="0">
                <a:latin typeface="Times New Roman" pitchFamily="18" charset="0"/>
                <a:cs typeface="Times New Roman" pitchFamily="18" charset="0"/>
              </a:rPr>
              <a:t>22. </a:t>
            </a:r>
            <a:r>
              <a:rPr lang="ru-RU" b="1" dirty="0" err="1">
                <a:latin typeface="Times New Roman" pitchFamily="18" charset="0"/>
                <a:cs typeface="Times New Roman" pitchFamily="18" charset="0"/>
              </a:rPr>
              <a:t>Хаков</a:t>
            </a:r>
            <a:r>
              <a:rPr lang="ru-RU" b="1" dirty="0">
                <a:latin typeface="Times New Roman" pitchFamily="18" charset="0"/>
                <a:cs typeface="Times New Roman" pitchFamily="18" charset="0"/>
              </a:rPr>
              <a:t> Наиль </a:t>
            </a:r>
            <a:r>
              <a:rPr lang="ru-RU" b="1" dirty="0" err="1">
                <a:latin typeface="Times New Roman" pitchFamily="18" charset="0"/>
                <a:cs typeface="Times New Roman" pitchFamily="18" charset="0"/>
              </a:rPr>
              <a:t>Габдельхакович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родился в 1945 году в селе Усы Актанышского района, двукратный чемпион РФ по национальной борьбе (1971-1972). Мастер спорта РФ (1973).</a:t>
            </a:r>
          </a:p>
        </p:txBody>
      </p:sp>
    </p:spTree>
    <p:extLst>
      <p:ext uri="{BB962C8B-B14F-4D97-AF65-F5344CB8AC3E}">
        <p14:creationId xmlns:p14="http://schemas.microsoft.com/office/powerpoint/2010/main" val="3207435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838884"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Спорт</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7504" y="1268760"/>
            <a:ext cx="8784976" cy="5078313"/>
          </a:xfrm>
          <a:prstGeom prst="rect">
            <a:avLst/>
          </a:prstGeom>
        </p:spPr>
        <p:txBody>
          <a:bodyPr wrap="square">
            <a:spAutoFit/>
          </a:bodyPr>
          <a:lstStyle/>
          <a:p>
            <a:pPr algn="just"/>
            <a:r>
              <a:rPr lang="ru-RU" b="1" dirty="0">
                <a:latin typeface="Times New Roman" pitchFamily="18" charset="0"/>
                <a:cs typeface="Times New Roman" pitchFamily="18" charset="0"/>
              </a:rPr>
              <a:t>23. </a:t>
            </a:r>
            <a:r>
              <a:rPr lang="ru-RU" b="1" dirty="0" err="1">
                <a:latin typeface="Times New Roman" pitchFamily="18" charset="0"/>
                <a:cs typeface="Times New Roman" pitchFamily="18" charset="0"/>
              </a:rPr>
              <a:t>Хаирова</a:t>
            </a:r>
            <a:r>
              <a:rPr lang="ru-RU" b="1" dirty="0">
                <a:latin typeface="Times New Roman" pitchFamily="18" charset="0"/>
                <a:cs typeface="Times New Roman" pitchFamily="18" charset="0"/>
              </a:rPr>
              <a:t> Зульфия </a:t>
            </a:r>
            <a:r>
              <a:rPr lang="ru-RU" b="1" dirty="0" err="1">
                <a:latin typeface="Times New Roman" pitchFamily="18" charset="0"/>
                <a:cs typeface="Times New Roman" pitchFamily="18" charset="0"/>
              </a:rPr>
              <a:t>Искандеровна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родилась в 1973 году в селе </a:t>
            </a:r>
            <a:r>
              <a:rPr lang="ru-RU" dirty="0" err="1">
                <a:latin typeface="Times New Roman" pitchFamily="18" charset="0"/>
                <a:cs typeface="Times New Roman" pitchFamily="18" charset="0"/>
              </a:rPr>
              <a:t>Миннярово</a:t>
            </a:r>
            <a:r>
              <a:rPr lang="ru-RU" dirty="0">
                <a:latin typeface="Times New Roman" pitchFamily="18" charset="0"/>
                <a:cs typeface="Times New Roman" pitchFamily="18" charset="0"/>
              </a:rPr>
              <a:t> Актанышского района. </a:t>
            </a:r>
            <a:r>
              <a:rPr lang="ru-RU" dirty="0" err="1">
                <a:latin typeface="Times New Roman" pitchFamily="18" charset="0"/>
                <a:cs typeface="Times New Roman" pitchFamily="18" charset="0"/>
              </a:rPr>
              <a:t>Трехкратная</a:t>
            </a:r>
            <a:r>
              <a:rPr lang="ru-RU" dirty="0">
                <a:latin typeface="Times New Roman" pitchFamily="18" charset="0"/>
                <a:cs typeface="Times New Roman" pitchFamily="18" charset="0"/>
              </a:rPr>
              <a:t> чемпионка Узбекистана по спортивной гимнастике (1985, 1988, 1989). Мастер спорта международного класса.</a:t>
            </a:r>
          </a:p>
          <a:p>
            <a:pPr algn="just"/>
            <a:r>
              <a:rPr lang="ru-RU" b="1" dirty="0">
                <a:latin typeface="Times New Roman" pitchFamily="18" charset="0"/>
                <a:cs typeface="Times New Roman" pitchFamily="18" charset="0"/>
              </a:rPr>
              <a:t>24. </a:t>
            </a:r>
            <a:r>
              <a:rPr lang="ru-RU" b="1" dirty="0" err="1">
                <a:latin typeface="Times New Roman" pitchFamily="18" charset="0"/>
                <a:cs typeface="Times New Roman" pitchFamily="18" charset="0"/>
              </a:rPr>
              <a:t>Шаемов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Фирдавис</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Шаемович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родился 6 октября 1944 года в селе </a:t>
            </a:r>
            <a:r>
              <a:rPr lang="ru-RU" dirty="0" err="1">
                <a:latin typeface="Times New Roman" pitchFamily="18" charset="0"/>
                <a:cs typeface="Times New Roman" pitchFamily="18" charset="0"/>
              </a:rPr>
              <a:t>Аишево</a:t>
            </a:r>
            <a:r>
              <a:rPr lang="ru-RU" dirty="0">
                <a:latin typeface="Times New Roman" pitchFamily="18" charset="0"/>
                <a:cs typeface="Times New Roman" pitchFamily="18" charset="0"/>
              </a:rPr>
              <a:t> Актанышского района. Мастер спорта СССР по </a:t>
            </a:r>
            <a:r>
              <a:rPr lang="ru-RU" dirty="0" err="1">
                <a:latin typeface="Times New Roman" pitchFamily="18" charset="0"/>
                <a:cs typeface="Times New Roman" pitchFamily="18" charset="0"/>
              </a:rPr>
              <a:t>легкой</a:t>
            </a:r>
            <a:r>
              <a:rPr lang="ru-RU" dirty="0">
                <a:latin typeface="Times New Roman" pitchFamily="18" charset="0"/>
                <a:cs typeface="Times New Roman" pitchFamily="18" charset="0"/>
              </a:rPr>
              <a:t> атлетике. Стал чемпионом IV летней Спартакиады РСФСР (1975).</a:t>
            </a:r>
          </a:p>
          <a:p>
            <a:pPr algn="just"/>
            <a:r>
              <a:rPr lang="ru-RU" b="1" dirty="0">
                <a:latin typeface="Times New Roman" pitchFamily="18" charset="0"/>
                <a:cs typeface="Times New Roman" pitchFamily="18" charset="0"/>
              </a:rPr>
              <a:t>25. </a:t>
            </a:r>
            <a:r>
              <a:rPr lang="ru-RU" b="1" dirty="0" err="1">
                <a:latin typeface="Times New Roman" pitchFamily="18" charset="0"/>
                <a:cs typeface="Times New Roman" pitchFamily="18" charset="0"/>
              </a:rPr>
              <a:t>Шайхутдинов</a:t>
            </a:r>
            <a:r>
              <a:rPr lang="ru-RU" b="1" dirty="0">
                <a:latin typeface="Times New Roman" pitchFamily="18" charset="0"/>
                <a:cs typeface="Times New Roman" pitchFamily="18" charset="0"/>
              </a:rPr>
              <a:t> Радик </a:t>
            </a:r>
            <a:r>
              <a:rPr lang="ru-RU" b="1" dirty="0" err="1">
                <a:latin typeface="Times New Roman" pitchFamily="18" charset="0"/>
                <a:cs typeface="Times New Roman" pitchFamily="18" charset="0"/>
              </a:rPr>
              <a:t>Расимович</a:t>
            </a:r>
            <a:r>
              <a:rPr lang="ru-RU" dirty="0">
                <a:latin typeface="Times New Roman" pitchFamily="18" charset="0"/>
                <a:cs typeface="Times New Roman" pitchFamily="18" charset="0"/>
              </a:rPr>
              <a:t> родился 6 июля 1978 года в селе Актаныш. </a:t>
            </a:r>
            <a:r>
              <a:rPr lang="ru-RU" dirty="0" err="1">
                <a:latin typeface="Times New Roman" pitchFamily="18" charset="0"/>
                <a:cs typeface="Times New Roman" pitchFamily="18" charset="0"/>
              </a:rPr>
              <a:t>Легкая</a:t>
            </a:r>
            <a:r>
              <a:rPr lang="ru-RU" dirty="0">
                <a:latin typeface="Times New Roman" pitchFamily="18" charset="0"/>
                <a:cs typeface="Times New Roman" pitchFamily="18" charset="0"/>
              </a:rPr>
              <a:t> атлетика (2002). 1998-2006 Чемпион РТ по бегу</a:t>
            </a:r>
          </a:p>
          <a:p>
            <a:pPr algn="just"/>
            <a:r>
              <a:rPr lang="ru-RU" b="1" dirty="0" smtClean="0">
                <a:latin typeface="Times New Roman" pitchFamily="18" charset="0"/>
                <a:cs typeface="Times New Roman" pitchFamily="18" charset="0"/>
              </a:rPr>
              <a:t>26. </a:t>
            </a:r>
            <a:r>
              <a:rPr lang="ru-RU" b="1" dirty="0" err="1" smtClean="0">
                <a:latin typeface="Times New Roman" pitchFamily="18" charset="0"/>
                <a:cs typeface="Times New Roman" pitchFamily="18" charset="0"/>
              </a:rPr>
              <a:t>Ганеева</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Лиана Альбертовна </a:t>
            </a:r>
            <a:r>
              <a:rPr lang="ru-RU" dirty="0">
                <a:latin typeface="Times New Roman" pitchFamily="18" charset="0"/>
                <a:cs typeface="Times New Roman" pitchFamily="18" charset="0"/>
              </a:rPr>
              <a:t>- российская хоккеистка родилась 20 декабря 1997, с. </a:t>
            </a:r>
            <a:r>
              <a:rPr lang="ru-RU" dirty="0" err="1">
                <a:latin typeface="Times New Roman" pitchFamily="18" charset="0"/>
                <a:cs typeface="Times New Roman" pitchFamily="18" charset="0"/>
              </a:rPr>
              <a:t>Байсарово</a:t>
            </a:r>
            <a:r>
              <a:rPr lang="ru-RU" dirty="0">
                <a:latin typeface="Times New Roman" pitchFamily="18" charset="0"/>
                <a:cs typeface="Times New Roman" pitchFamily="18" charset="0"/>
              </a:rPr>
              <a:t>, Актанышский район, Республика Татарстан, Россия. Играет в качестве защитника. Параметры: рост – 165 см, вес – 63 кг. Входит в состав сборной России по хоккею с шайбой. Будучи капитаном команды «Арктик-Университет» Ухта, совершила дебют в чемпионате России по хоккею с шайбой за команду. Состояла в юниорской сборной России на чемпионатах мира по хоккею с шайбой. Бронзовая медалистка 2015 года. Выступала в Зимней универсиаде и стала золотой медалисткой</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pPr algn="just"/>
            <a:r>
              <a:rPr lang="ru-RU" b="1" dirty="0">
                <a:latin typeface="Times New Roman" pitchFamily="18" charset="0"/>
                <a:cs typeface="Times New Roman" pitchFamily="18" charset="0"/>
              </a:rPr>
              <a:t>27</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Раббани</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Ришатович Нургалиев </a:t>
            </a:r>
            <a:r>
              <a:rPr lang="ru-RU" dirty="0">
                <a:latin typeface="Times New Roman" pitchFamily="18" charset="0"/>
                <a:cs typeface="Times New Roman" pitchFamily="18" charset="0"/>
              </a:rPr>
              <a:t>дважды становился чемпионом мира (2020, 2021) в соревнованиях по борьбе </a:t>
            </a:r>
            <a:r>
              <a:rPr lang="ru-RU" dirty="0" err="1">
                <a:latin typeface="Times New Roman" pitchFamily="18" charset="0"/>
                <a:cs typeface="Times New Roman" pitchFamily="18" charset="0"/>
              </a:rPr>
              <a:t>корэш</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pPr algn="just"/>
            <a:r>
              <a:rPr lang="ru-RU" b="1" dirty="0">
                <a:latin typeface="Times New Roman" pitchFamily="18" charset="0"/>
                <a:cs typeface="Times New Roman" pitchFamily="18" charset="0"/>
              </a:rPr>
              <a:t>28</a:t>
            </a:r>
            <a:r>
              <a:rPr lang="ru-RU" b="1" dirty="0" smtClean="0">
                <a:latin typeface="Times New Roman" pitchFamily="18" charset="0"/>
                <a:cs typeface="Times New Roman" pitchFamily="18" charset="0"/>
              </a:rPr>
              <a:t>. Истомин </a:t>
            </a:r>
            <a:r>
              <a:rPr lang="ru-RU" b="1" dirty="0" err="1">
                <a:latin typeface="Times New Roman" pitchFamily="18" charset="0"/>
                <a:cs typeface="Times New Roman" pitchFamily="18" charset="0"/>
              </a:rPr>
              <a:t>Дианиэл</a:t>
            </a:r>
            <a:r>
              <a:rPr lang="ru-RU" b="1" dirty="0">
                <a:latin typeface="Times New Roman" pitchFamily="18" charset="0"/>
                <a:cs typeface="Times New Roman" pitchFamily="18" charset="0"/>
              </a:rPr>
              <a:t> Леонидович </a:t>
            </a:r>
            <a:r>
              <a:rPr lang="ru-RU" dirty="0">
                <a:latin typeface="Times New Roman" pitchFamily="18" charset="0"/>
                <a:cs typeface="Times New Roman" pitchFamily="18" charset="0"/>
              </a:rPr>
              <a:t>Чемпион РФ по гребле</a:t>
            </a:r>
          </a:p>
        </p:txBody>
      </p:sp>
    </p:spTree>
    <p:extLst>
      <p:ext uri="{BB962C8B-B14F-4D97-AF65-F5344CB8AC3E}">
        <p14:creationId xmlns:p14="http://schemas.microsoft.com/office/powerpoint/2010/main" val="4021613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t-RU" b="1" dirty="0" smtClean="0">
                <a:latin typeface="Times New Roman" pitchFamily="18" charset="0"/>
                <a:cs typeface="Times New Roman" pitchFamily="18" charset="0"/>
              </a:rPr>
              <a:t>О</a:t>
            </a:r>
            <a:r>
              <a:rPr lang="ru-RU" b="1" dirty="0" smtClean="0">
                <a:latin typeface="Times New Roman" pitchFamily="18" charset="0"/>
                <a:cs typeface="Times New Roman" pitchFamily="18" charset="0"/>
              </a:rPr>
              <a:t>БЩАЯ ХАРАКТЕРИСТИКА ТЕРРИТОРИИ</a:t>
            </a:r>
            <a:endParaRPr lang="ru-RU" b="1" dirty="0">
              <a:latin typeface="Times New Roman" pitchFamily="18" charset="0"/>
              <a:cs typeface="Times New Roman" pitchFamily="18" charset="0"/>
            </a:endParaRPr>
          </a:p>
        </p:txBody>
      </p:sp>
      <p:sp>
        <p:nvSpPr>
          <p:cNvPr id="5" name="Прямоугольник 4"/>
          <p:cNvSpPr/>
          <p:nvPr/>
        </p:nvSpPr>
        <p:spPr>
          <a:xfrm>
            <a:off x="395536" y="1124744"/>
            <a:ext cx="8568952" cy="4247317"/>
          </a:xfrm>
          <a:prstGeom prst="rect">
            <a:avLst/>
          </a:prstGeom>
        </p:spPr>
        <p:txBody>
          <a:bodyPr wrap="square">
            <a:spAutoFit/>
          </a:bodyPr>
          <a:lstStyle/>
          <a:p>
            <a:pPr algn="ctr"/>
            <a:r>
              <a:rPr lang="ru-RU" b="1" dirty="0">
                <a:latin typeface="Times New Roman" pitchFamily="18" charset="0"/>
                <a:cs typeface="Times New Roman" pitchFamily="18" charset="0"/>
              </a:rPr>
              <a:t>Промышленное производство района представлено отраслями:</a:t>
            </a:r>
          </a:p>
          <a:p>
            <a:pPr algn="just"/>
            <a:r>
              <a:rPr lang="ru-RU" dirty="0">
                <a:latin typeface="Times New Roman" pitchFamily="18" charset="0"/>
                <a:cs typeface="Times New Roman" pitchFamily="18" charset="0"/>
              </a:rPr>
              <a:t>- производство частей и принадлежностей автомобилей и их двигателей (ЗАО «Актанышский агрегатный завод»);</a:t>
            </a:r>
          </a:p>
          <a:p>
            <a:pPr algn="just"/>
            <a:r>
              <a:rPr lang="ru-RU" dirty="0">
                <a:latin typeface="Times New Roman" pitchFamily="18" charset="0"/>
                <a:cs typeface="Times New Roman" pitchFamily="18" charset="0"/>
              </a:rPr>
              <a:t>- производство хлеба и мучных кондитерских изделий недлительного хранения (ПО «Актанышский </a:t>
            </a:r>
            <a:r>
              <a:rPr lang="ru-RU" dirty="0" err="1">
                <a:latin typeface="Times New Roman" pitchFamily="18" charset="0"/>
                <a:cs typeface="Times New Roman" pitchFamily="18" charset="0"/>
              </a:rPr>
              <a:t>хлебокомбинат</a:t>
            </a:r>
            <a:r>
              <a:rPr lang="ru-RU"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прием</a:t>
            </a:r>
            <a:r>
              <a:rPr lang="ru-RU" dirty="0">
                <a:latin typeface="Times New Roman" pitchFamily="18" charset="0"/>
                <a:cs typeface="Times New Roman" pitchFamily="18" charset="0"/>
              </a:rPr>
              <a:t>, хранение, сушка и переработка зерновых культур (ОАО «</a:t>
            </a:r>
            <a:r>
              <a:rPr lang="ru-RU" dirty="0" err="1">
                <a:latin typeface="Times New Roman" pitchFamily="18" charset="0"/>
                <a:cs typeface="Times New Roman" pitchFamily="18" charset="0"/>
              </a:rPr>
              <a:t>Актанышское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хлебоприемное</a:t>
            </a:r>
            <a:r>
              <a:rPr lang="ru-RU" dirty="0">
                <a:latin typeface="Times New Roman" pitchFamily="18" charset="0"/>
                <a:cs typeface="Times New Roman" pitchFamily="18" charset="0"/>
              </a:rPr>
              <a:t> предприятие»);</a:t>
            </a:r>
          </a:p>
          <a:p>
            <a:pPr algn="just"/>
            <a:r>
              <a:rPr lang="ru-RU" dirty="0">
                <a:latin typeface="Times New Roman" pitchFamily="18" charset="0"/>
                <a:cs typeface="Times New Roman" pitchFamily="18" charset="0"/>
              </a:rPr>
              <a:t>- сбор молока (ООО "Молочный завод </a:t>
            </a:r>
            <a:r>
              <a:rPr lang="ru-RU" dirty="0" err="1">
                <a:latin typeface="Times New Roman" pitchFamily="18" charset="0"/>
                <a:cs typeface="Times New Roman" pitchFamily="18" charset="0"/>
              </a:rPr>
              <a:t>Касымовский</a:t>
            </a:r>
            <a:r>
              <a:rPr lang="ru-RU" dirty="0">
                <a:latin typeface="Times New Roman" pitchFamily="18" charset="0"/>
                <a:cs typeface="Times New Roman" pitchFamily="18" charset="0"/>
              </a:rPr>
              <a:t>",ООО СП «</a:t>
            </a:r>
            <a:r>
              <a:rPr lang="ru-RU" dirty="0" err="1">
                <a:latin typeface="Times New Roman" pitchFamily="18" charset="0"/>
                <a:cs typeface="Times New Roman" pitchFamily="18" charset="0"/>
              </a:rPr>
              <a:t>МолИнвест</a:t>
            </a:r>
            <a:r>
              <a:rPr lang="ru-RU" dirty="0">
                <a:latin typeface="Times New Roman" pitchFamily="18" charset="0"/>
                <a:cs typeface="Times New Roman" pitchFamily="18" charset="0"/>
              </a:rPr>
              <a:t>-Т», ООО «Актанышский молочный комбинат»).</a:t>
            </a:r>
          </a:p>
          <a:p>
            <a:pPr algn="just"/>
            <a:r>
              <a:rPr lang="ru-RU" dirty="0">
                <a:latin typeface="Times New Roman" pitchFamily="18" charset="0"/>
                <a:cs typeface="Times New Roman" pitchFamily="18" charset="0"/>
              </a:rPr>
              <a:t>    Сельское хозяйство ориентировано на отраслях </a:t>
            </a:r>
            <a:r>
              <a:rPr lang="ru-RU" dirty="0" err="1">
                <a:latin typeface="Times New Roman" pitchFamily="18" charset="0"/>
                <a:cs typeface="Times New Roman" pitchFamily="18" charset="0"/>
              </a:rPr>
              <a:t>зерноводства</a:t>
            </a:r>
            <a:r>
              <a:rPr lang="ru-RU" dirty="0">
                <a:latin typeface="Times New Roman" pitchFamily="18" charset="0"/>
                <a:cs typeface="Times New Roman" pitchFamily="18" charset="0"/>
              </a:rPr>
              <a:t> и животноводства. Возделываются яровая пшеница, озимая рожь, ячмень, </a:t>
            </a:r>
            <a:r>
              <a:rPr lang="ru-RU" dirty="0" err="1">
                <a:latin typeface="Times New Roman" pitchFamily="18" charset="0"/>
                <a:cs typeface="Times New Roman" pitchFamily="18" charset="0"/>
              </a:rPr>
              <a:t>овес</a:t>
            </a:r>
            <a:r>
              <a:rPr lang="ru-RU" dirty="0">
                <a:latin typeface="Times New Roman" pitchFamily="18" charset="0"/>
                <a:cs typeface="Times New Roman" pitchFamily="18" charset="0"/>
              </a:rPr>
              <a:t>, горох, рапс. Основная отрасль животноводства - мясо-молочное скотоводство. </a:t>
            </a:r>
          </a:p>
          <a:p>
            <a:pPr algn="just"/>
            <a:r>
              <a:rPr lang="ru-RU" dirty="0">
                <a:latin typeface="Times New Roman" pitchFamily="18" charset="0"/>
                <a:cs typeface="Times New Roman" pitchFamily="18" charset="0"/>
              </a:rPr>
              <a:t>        Актанышский муниципальный район  осуществляет  </a:t>
            </a:r>
            <a:r>
              <a:rPr lang="ru-RU" dirty="0" err="1">
                <a:latin typeface="Times New Roman" pitchFamily="18" charset="0"/>
                <a:cs typeface="Times New Roman" pitchFamily="18" charset="0"/>
              </a:rPr>
              <a:t>партнерскую</a:t>
            </a:r>
            <a:r>
              <a:rPr lang="ru-RU" dirty="0">
                <a:latin typeface="Times New Roman" pitchFamily="18" charset="0"/>
                <a:cs typeface="Times New Roman" pitchFamily="18" charset="0"/>
              </a:rPr>
              <a:t> и побратимскую связь с </a:t>
            </a:r>
            <a:r>
              <a:rPr lang="ru-RU" dirty="0" err="1">
                <a:latin typeface="Times New Roman" pitchFamily="18" charset="0"/>
                <a:cs typeface="Times New Roman" pitchFamily="18" charset="0"/>
              </a:rPr>
              <a:t>Таскалинским</a:t>
            </a:r>
            <a:r>
              <a:rPr lang="ru-RU" dirty="0">
                <a:latin typeface="Times New Roman" pitchFamily="18" charset="0"/>
                <a:cs typeface="Times New Roman" pitchFamily="18" charset="0"/>
              </a:rPr>
              <a:t> районом Западно-Казахстанской области, </a:t>
            </a:r>
            <a:r>
              <a:rPr lang="ru-RU" dirty="0" err="1">
                <a:latin typeface="Times New Roman" pitchFamily="18" charset="0"/>
                <a:cs typeface="Times New Roman" pitchFamily="18" charset="0"/>
              </a:rPr>
              <a:t>г.Чайджума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Зонгулдакской</a:t>
            </a:r>
            <a:r>
              <a:rPr lang="ru-RU" dirty="0">
                <a:latin typeface="Times New Roman" pitchFamily="18" charset="0"/>
                <a:cs typeface="Times New Roman" pitchFamily="18" charset="0"/>
              </a:rPr>
              <a:t> области (Турция).</a:t>
            </a:r>
          </a:p>
        </p:txBody>
      </p:sp>
    </p:spTree>
    <p:extLst>
      <p:ext uri="{BB962C8B-B14F-4D97-AF65-F5344CB8AC3E}">
        <p14:creationId xmlns:p14="http://schemas.microsoft.com/office/powerpoint/2010/main" val="40856198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119141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Писатели</a:t>
            </a:r>
            <a:endParaRPr lang="ru-RU" b="1" dirty="0">
              <a:solidFill>
                <a:schemeClr val="bg1"/>
              </a:solidFill>
              <a:latin typeface="Times New Roman" pitchFamily="18" charset="0"/>
              <a:cs typeface="Times New Roman" pitchFamily="18" charset="0"/>
            </a:endParaRPr>
          </a:p>
        </p:txBody>
      </p:sp>
      <p:sp>
        <p:nvSpPr>
          <p:cNvPr id="5" name="Прямоугольник 4"/>
          <p:cNvSpPr/>
          <p:nvPr/>
        </p:nvSpPr>
        <p:spPr>
          <a:xfrm>
            <a:off x="251521" y="1196752"/>
            <a:ext cx="8640960" cy="5632311"/>
          </a:xfrm>
          <a:prstGeom prst="rect">
            <a:avLst/>
          </a:prstGeom>
        </p:spPr>
        <p:txBody>
          <a:bodyPr wrap="square">
            <a:spAutoFit/>
          </a:bodyPr>
          <a:lstStyle/>
          <a:p>
            <a:pPr marL="342900" indent="-342900" algn="just">
              <a:buAutoNum type="arabicPeriod"/>
            </a:pPr>
            <a:r>
              <a:rPr lang="ru-RU" b="1" dirty="0" smtClean="0">
                <a:latin typeface="Times New Roman" pitchFamily="18" charset="0"/>
                <a:cs typeface="Times New Roman" pitchFamily="18" charset="0"/>
              </a:rPr>
              <a:t>Амирханов </a:t>
            </a:r>
            <a:r>
              <a:rPr lang="ru-RU" b="1" dirty="0">
                <a:latin typeface="Times New Roman" pitchFamily="18" charset="0"/>
                <a:cs typeface="Times New Roman" pitchFamily="18" charset="0"/>
              </a:rPr>
              <a:t>Марат </a:t>
            </a:r>
            <a:r>
              <a:rPr lang="ru-RU" b="1" dirty="0" err="1">
                <a:latin typeface="Times New Roman" pitchFamily="18" charset="0"/>
                <a:cs typeface="Times New Roman" pitchFamily="18" charset="0"/>
              </a:rPr>
              <a:t>Амирханович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(Марат </a:t>
            </a:r>
            <a:r>
              <a:rPr lang="ru-RU" dirty="0" err="1">
                <a:latin typeface="Times New Roman" pitchFamily="18" charset="0"/>
                <a:cs typeface="Times New Roman" pitchFamily="18" charset="0"/>
              </a:rPr>
              <a:t>Амирхан</a:t>
            </a:r>
            <a:r>
              <a:rPr lang="ru-RU" dirty="0">
                <a:latin typeface="Times New Roman" pitchFamily="18" charset="0"/>
                <a:cs typeface="Times New Roman" pitchFamily="18" charset="0"/>
              </a:rPr>
              <a:t>) – родился 22 апреля 1933 году в деревне </a:t>
            </a:r>
            <a:r>
              <a:rPr lang="ru-RU" dirty="0" err="1">
                <a:latin typeface="Times New Roman" pitchFamily="18" charset="0"/>
                <a:cs typeface="Times New Roman" pitchFamily="18" charset="0"/>
              </a:rPr>
              <a:t>Казкеево</a:t>
            </a:r>
            <a:r>
              <a:rPr lang="ru-RU" dirty="0">
                <a:latin typeface="Times New Roman" pitchFamily="18" charset="0"/>
                <a:cs typeface="Times New Roman" pitchFamily="18" charset="0"/>
              </a:rPr>
              <a:t>. Татарский писатель, журналист, публицист, заслуженный работник культуры Татарстана (1987). Лауреат премии журналистов Татарстана имени Х. Ямашева, Отличник народного просвещения </a:t>
            </a:r>
            <a:r>
              <a:rPr lang="ru-RU" dirty="0" smtClean="0">
                <a:latin typeface="Times New Roman" pitchFamily="18" charset="0"/>
                <a:cs typeface="Times New Roman" pitchFamily="18" charset="0"/>
              </a:rPr>
              <a:t>РСФСР.</a:t>
            </a:r>
          </a:p>
          <a:p>
            <a:pPr marL="342900" indent="-342900" algn="just">
              <a:buAutoNum type="arabicPeriod"/>
            </a:pPr>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2. </a:t>
            </a:r>
            <a:r>
              <a:rPr lang="ru-RU" b="1" dirty="0" err="1" smtClean="0">
                <a:latin typeface="Times New Roman" pitchFamily="18" charset="0"/>
                <a:cs typeface="Times New Roman" pitchFamily="18" charset="0"/>
              </a:rPr>
              <a:t>Сирматов</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Индус </a:t>
            </a:r>
            <a:r>
              <a:rPr lang="ru-RU" b="1" dirty="0" err="1">
                <a:latin typeface="Times New Roman" pitchFamily="18" charset="0"/>
                <a:cs typeface="Times New Roman" pitchFamily="18" charset="0"/>
              </a:rPr>
              <a:t>Фатихович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 родился 11 марта 1937 года в деревне </a:t>
            </a:r>
            <a:r>
              <a:rPr lang="ru-RU" dirty="0" err="1">
                <a:latin typeface="Times New Roman" pitchFamily="18" charset="0"/>
                <a:cs typeface="Times New Roman" pitchFamily="18" charset="0"/>
              </a:rPr>
              <a:t>Чиялеково.Заслуженный</a:t>
            </a:r>
            <a:r>
              <a:rPr lang="ru-RU" dirty="0">
                <a:latin typeface="Times New Roman" pitchFamily="18" charset="0"/>
                <a:cs typeface="Times New Roman" pitchFamily="18" charset="0"/>
              </a:rPr>
              <a:t> работник культуры Республики Татарстан, обладатель премии журналистов Татарстана имени Х. Ямашева. И. </a:t>
            </a:r>
            <a:r>
              <a:rPr lang="ru-RU" dirty="0" err="1">
                <a:latin typeface="Times New Roman" pitchFamily="18" charset="0"/>
                <a:cs typeface="Times New Roman" pitchFamily="18" charset="0"/>
              </a:rPr>
              <a:t>Сирматов</a:t>
            </a:r>
            <a:r>
              <a:rPr lang="ru-RU" dirty="0">
                <a:latin typeface="Times New Roman" pitchFamily="18" charset="0"/>
                <a:cs typeface="Times New Roman" pitchFamily="18" charset="0"/>
              </a:rPr>
              <a:t>-член Союза писателей Татарстана с 1993 года</a:t>
            </a:r>
            <a:r>
              <a:rPr lang="ru-RU" dirty="0" smtClean="0">
                <a:latin typeface="Times New Roman" pitchFamily="18" charset="0"/>
                <a:cs typeface="Times New Roman" pitchFamily="18" charset="0"/>
              </a:rPr>
              <a:t>.</a:t>
            </a:r>
          </a:p>
          <a:p>
            <a:pPr algn="just"/>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3. </a:t>
            </a:r>
            <a:r>
              <a:rPr lang="ru-RU" b="1" dirty="0" err="1" smtClean="0">
                <a:latin typeface="Times New Roman" pitchFamily="18" charset="0"/>
                <a:cs typeface="Times New Roman" pitchFamily="18" charset="0"/>
              </a:rPr>
              <a:t>Зиязетдинов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Фарсель</a:t>
            </a:r>
            <a:r>
              <a:rPr lang="ru-RU" b="1" dirty="0">
                <a:latin typeface="Times New Roman" pitchFamily="18" charset="0"/>
                <a:cs typeface="Times New Roman" pitchFamily="18" charset="0"/>
              </a:rPr>
              <a:t> </a:t>
            </a:r>
            <a:r>
              <a:rPr lang="ru-RU" b="1" dirty="0" err="1" smtClean="0">
                <a:latin typeface="Times New Roman" pitchFamily="18" charset="0"/>
                <a:cs typeface="Times New Roman" pitchFamily="18" charset="0"/>
              </a:rPr>
              <a:t>Сахапович</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a:t>
            </a:r>
            <a:r>
              <a:rPr lang="ru-RU" dirty="0">
                <a:latin typeface="Times New Roman" pitchFamily="18" charset="0"/>
                <a:cs typeface="Times New Roman" pitchFamily="18" charset="0"/>
              </a:rPr>
              <a:t>родился 1 июня 1937 года в деревне </a:t>
            </a:r>
            <a:r>
              <a:rPr lang="ru-RU" dirty="0" err="1">
                <a:latin typeface="Times New Roman" pitchFamily="18" charset="0"/>
                <a:cs typeface="Times New Roman" pitchFamily="18" charset="0"/>
              </a:rPr>
              <a:t>Качкиново.Писатель</a:t>
            </a:r>
            <a:r>
              <a:rPr lang="ru-RU" dirty="0">
                <a:latin typeface="Times New Roman" pitchFamily="18" charset="0"/>
                <a:cs typeface="Times New Roman" pitchFamily="18" charset="0"/>
              </a:rPr>
              <a:t>, экономист, доктор экономических наук (2002), заслуженный работник культуры РТ (1992), садовод. Умер в 2021 году</a:t>
            </a:r>
            <a:r>
              <a:rPr lang="ru-RU" dirty="0" smtClean="0">
                <a:latin typeface="Times New Roman" pitchFamily="18" charset="0"/>
                <a:cs typeface="Times New Roman" pitchFamily="18" charset="0"/>
              </a:rPr>
              <a:t>.</a:t>
            </a:r>
          </a:p>
          <a:p>
            <a:pPr algn="just"/>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4. </a:t>
            </a:r>
            <a:r>
              <a:rPr lang="ru-RU" b="1" dirty="0" err="1" smtClean="0">
                <a:latin typeface="Times New Roman" pitchFamily="18" charset="0"/>
                <a:cs typeface="Times New Roman" pitchFamily="18" charset="0"/>
              </a:rPr>
              <a:t>Гадельшин</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Альберт </a:t>
            </a:r>
            <a:r>
              <a:rPr lang="ru-RU" b="1" dirty="0" err="1">
                <a:latin typeface="Times New Roman" pitchFamily="18" charset="0"/>
                <a:cs typeface="Times New Roman" pitchFamily="18" charset="0"/>
              </a:rPr>
              <a:t>Сөнгат</a:t>
            </a:r>
            <a:r>
              <a:rPr lang="ru-RU" b="1" dirty="0">
                <a:latin typeface="Times New Roman" pitchFamily="18" charset="0"/>
                <a:cs typeface="Times New Roman" pitchFamily="18" charset="0"/>
              </a:rPr>
              <a:t> </a:t>
            </a:r>
            <a:r>
              <a:rPr lang="ru-RU" b="1" dirty="0" err="1" smtClean="0">
                <a:latin typeface="Times New Roman" pitchFamily="18" charset="0"/>
                <a:cs typeface="Times New Roman" pitchFamily="18" charset="0"/>
              </a:rPr>
              <a:t>улы</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a:t>
            </a:r>
            <a:r>
              <a:rPr lang="ru-RU" dirty="0">
                <a:latin typeface="Times New Roman" pitchFamily="18" charset="0"/>
                <a:cs typeface="Times New Roman" pitchFamily="18" charset="0"/>
              </a:rPr>
              <a:t>Альберт </a:t>
            </a:r>
            <a:r>
              <a:rPr lang="ru-RU" dirty="0" err="1">
                <a:latin typeface="Times New Roman" pitchFamily="18" charset="0"/>
                <a:cs typeface="Times New Roman" pitchFamily="18" charset="0"/>
              </a:rPr>
              <a:t>Гадел</a:t>
            </a:r>
            <a:r>
              <a:rPr lang="ru-RU" dirty="0" smtClean="0">
                <a:latin typeface="Times New Roman" pitchFamily="18" charset="0"/>
                <a:cs typeface="Times New Roman" pitchFamily="18" charset="0"/>
              </a:rPr>
              <a:t>)</a:t>
            </a:r>
          </a:p>
          <a:p>
            <a:pPr algn="just"/>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5. </a:t>
            </a:r>
            <a:r>
              <a:rPr lang="ru-RU" b="1" dirty="0" err="1" smtClean="0">
                <a:latin typeface="Times New Roman" pitchFamily="18" charset="0"/>
                <a:cs typeface="Times New Roman" pitchFamily="18" charset="0"/>
              </a:rPr>
              <a:t>Саубанова</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Самига</a:t>
            </a:r>
            <a:r>
              <a:rPr lang="ru-RU" b="1" dirty="0">
                <a:latin typeface="Times New Roman" pitchFamily="18" charset="0"/>
                <a:cs typeface="Times New Roman" pitchFamily="18" charset="0"/>
              </a:rPr>
              <a:t> </a:t>
            </a:r>
            <a:r>
              <a:rPr lang="ru-RU" b="1" dirty="0" err="1" smtClean="0">
                <a:latin typeface="Times New Roman" pitchFamily="18" charset="0"/>
                <a:cs typeface="Times New Roman" pitchFamily="18" charset="0"/>
              </a:rPr>
              <a:t>Аглетдиновна</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a:t>
            </a:r>
            <a:r>
              <a:rPr lang="ru-RU" dirty="0">
                <a:latin typeface="Times New Roman" pitchFamily="18" charset="0"/>
                <a:cs typeface="Times New Roman" pitchFamily="18" charset="0"/>
              </a:rPr>
              <a:t>родилась 20 мая 1946 года в селе Верхнее </a:t>
            </a:r>
            <a:r>
              <a:rPr lang="ru-RU" dirty="0" err="1">
                <a:latin typeface="Times New Roman" pitchFamily="18" charset="0"/>
                <a:cs typeface="Times New Roman" pitchFamily="18" charset="0"/>
              </a:rPr>
              <a:t>Яхшеево</a:t>
            </a:r>
            <a:r>
              <a:rPr lang="ru-RU" dirty="0">
                <a:latin typeface="Times New Roman" pitchFamily="18" charset="0"/>
                <a:cs typeface="Times New Roman" pitchFamily="18" charset="0"/>
              </a:rPr>
              <a:t>. За плодотворную работу в области печати и культуры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почетными</a:t>
            </a:r>
            <a:r>
              <a:rPr lang="ru-RU" dirty="0">
                <a:latin typeface="Times New Roman" pitchFamily="18" charset="0"/>
                <a:cs typeface="Times New Roman" pitchFamily="18" charset="0"/>
              </a:rPr>
              <a:t> грамотами Республики Татарстан. Член Союза писателей Татарстана с 2000 года.</a:t>
            </a:r>
          </a:p>
          <a:p>
            <a:pPr algn="just"/>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189041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119141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Писатели</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79512" y="1260946"/>
            <a:ext cx="8784976" cy="5632311"/>
          </a:xfrm>
          <a:prstGeom prst="rect">
            <a:avLst/>
          </a:prstGeom>
        </p:spPr>
        <p:txBody>
          <a:bodyPr wrap="square">
            <a:spAutoFit/>
          </a:bodyPr>
          <a:lstStyle/>
          <a:p>
            <a:pPr algn="just"/>
            <a:r>
              <a:rPr lang="ru-RU" b="1" dirty="0" smtClean="0">
                <a:latin typeface="Times New Roman" pitchFamily="18" charset="0"/>
                <a:cs typeface="Times New Roman" pitchFamily="18" charset="0"/>
              </a:rPr>
              <a:t>6. </a:t>
            </a:r>
            <a:r>
              <a:rPr lang="ru-RU" b="1" dirty="0" err="1" smtClean="0">
                <a:latin typeface="Times New Roman" pitchFamily="18" charset="0"/>
                <a:cs typeface="Times New Roman" pitchFamily="18" charset="0"/>
              </a:rPr>
              <a:t>Шарифуллина</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Эльмира </a:t>
            </a:r>
            <a:r>
              <a:rPr lang="ru-RU" b="1" dirty="0" err="1" smtClean="0">
                <a:latin typeface="Times New Roman" pitchFamily="18" charset="0"/>
                <a:cs typeface="Times New Roman" pitchFamily="18" charset="0"/>
              </a:rPr>
              <a:t>Мухаметовна</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a:t>
            </a:r>
            <a:r>
              <a:rPr lang="ru-RU" dirty="0">
                <a:latin typeface="Times New Roman" pitchFamily="18" charset="0"/>
                <a:cs typeface="Times New Roman" pitchFamily="18" charset="0"/>
              </a:rPr>
              <a:t>родилась 4 июня 1947 года в деревне </a:t>
            </a:r>
            <a:r>
              <a:rPr lang="ru-RU" dirty="0" err="1">
                <a:latin typeface="Times New Roman" pitchFamily="18" charset="0"/>
                <a:cs typeface="Times New Roman" pitchFamily="18" charset="0"/>
              </a:rPr>
              <a:t>Зубаирово</a:t>
            </a:r>
            <a:r>
              <a:rPr lang="ru-RU" dirty="0">
                <a:latin typeface="Times New Roman" pitchFamily="18" charset="0"/>
                <a:cs typeface="Times New Roman" pitchFamily="18" charset="0"/>
              </a:rPr>
              <a:t>. Выдающаяся татарская поэтесса. Заслуженный деятель искусств Республики Татарстан (1993), лауреат премий имени </a:t>
            </a:r>
            <a:r>
              <a:rPr lang="ru-RU" dirty="0" err="1">
                <a:latin typeface="Times New Roman" pitchFamily="18" charset="0"/>
                <a:cs typeface="Times New Roman" pitchFamily="18" charset="0"/>
              </a:rPr>
              <a:t>Сажиды</a:t>
            </a:r>
            <a:r>
              <a:rPr lang="ru-RU" dirty="0">
                <a:latin typeface="Times New Roman" pitchFamily="18" charset="0"/>
                <a:cs typeface="Times New Roman" pitchFamily="18" charset="0"/>
              </a:rPr>
              <a:t> Сулеймановой (2014), Абдуллы </a:t>
            </a:r>
            <a:r>
              <a:rPr lang="ru-RU" dirty="0" err="1">
                <a:latin typeface="Times New Roman" pitchFamily="18" charset="0"/>
                <a:cs typeface="Times New Roman" pitchFamily="18" charset="0"/>
              </a:rPr>
              <a:t>Алиша</a:t>
            </a:r>
            <a:r>
              <a:rPr lang="ru-RU" dirty="0">
                <a:latin typeface="Times New Roman" pitchFamily="18" charset="0"/>
                <a:cs typeface="Times New Roman" pitchFamily="18" charset="0"/>
              </a:rPr>
              <a:t> (2021), </a:t>
            </a:r>
            <a:r>
              <a:rPr lang="ru-RU" dirty="0" err="1">
                <a:latin typeface="Times New Roman" pitchFamily="18" charset="0"/>
                <a:cs typeface="Times New Roman" pitchFamily="18" charset="0"/>
              </a:rPr>
              <a:t>Каюма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Насыри</a:t>
            </a:r>
            <a:r>
              <a:rPr lang="ru-RU" dirty="0">
                <a:latin typeface="Times New Roman" pitchFamily="18" charset="0"/>
                <a:cs typeface="Times New Roman" pitchFamily="18" charset="0"/>
              </a:rPr>
              <a:t> (2022). Член Союза писателей СССР и Татарстана с 1985 года</a:t>
            </a:r>
            <a:r>
              <a:rPr lang="ru-RU" dirty="0" smtClean="0">
                <a:latin typeface="Times New Roman" pitchFamily="18" charset="0"/>
                <a:cs typeface="Times New Roman" pitchFamily="18" charset="0"/>
              </a:rPr>
              <a:t>.</a:t>
            </a:r>
          </a:p>
          <a:p>
            <a:pPr algn="just"/>
            <a:r>
              <a:rPr lang="ru-RU" b="1" dirty="0" smtClean="0">
                <a:latin typeface="Times New Roman" pitchFamily="18" charset="0"/>
                <a:cs typeface="Times New Roman" pitchFamily="18" charset="0"/>
              </a:rPr>
              <a:t>7. Арсланов </a:t>
            </a:r>
            <a:r>
              <a:rPr lang="ru-RU" b="1" dirty="0" err="1">
                <a:latin typeface="Times New Roman" pitchFamily="18" charset="0"/>
                <a:cs typeface="Times New Roman" pitchFamily="18" charset="0"/>
              </a:rPr>
              <a:t>Мухаметгали</a:t>
            </a:r>
            <a:r>
              <a:rPr lang="ru-RU" b="1" dirty="0">
                <a:latin typeface="Times New Roman" pitchFamily="18" charset="0"/>
                <a:cs typeface="Times New Roman" pitchFamily="18" charset="0"/>
              </a:rPr>
              <a:t> </a:t>
            </a:r>
            <a:r>
              <a:rPr lang="ru-RU" b="1" dirty="0" err="1" smtClean="0">
                <a:latin typeface="Times New Roman" pitchFamily="18" charset="0"/>
                <a:cs typeface="Times New Roman" pitchFamily="18" charset="0"/>
              </a:rPr>
              <a:t>Гильмегалиевич</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a:t>
            </a:r>
            <a:r>
              <a:rPr lang="ru-RU" dirty="0">
                <a:latin typeface="Times New Roman" pitchFamily="18" charset="0"/>
                <a:cs typeface="Times New Roman" pitchFamily="18" charset="0"/>
              </a:rPr>
              <a:t>Гали Арсланов)родился 6 октября 1947 года в деревне </a:t>
            </a:r>
            <a:r>
              <a:rPr lang="ru-RU" dirty="0" err="1">
                <a:latin typeface="Times New Roman" pitchFamily="18" charset="0"/>
                <a:cs typeface="Times New Roman" pitchFamily="18" charset="0"/>
              </a:rPr>
              <a:t>Таймурзино</a:t>
            </a:r>
            <a:r>
              <a:rPr lang="ru-RU" dirty="0">
                <a:latin typeface="Times New Roman" pitchFamily="18" charset="0"/>
                <a:cs typeface="Times New Roman" pitchFamily="18" charset="0"/>
              </a:rPr>
              <a:t>. Татарский </a:t>
            </a:r>
            <a:r>
              <a:rPr lang="ru-RU" dirty="0" err="1">
                <a:latin typeface="Times New Roman" pitchFamily="18" charset="0"/>
                <a:cs typeface="Times New Roman" pitchFamily="18" charset="0"/>
              </a:rPr>
              <a:t>ученый</a:t>
            </a:r>
            <a:r>
              <a:rPr lang="ru-RU" dirty="0">
                <a:latin typeface="Times New Roman" pitchFamily="18" charset="0"/>
                <a:cs typeface="Times New Roman" pitchFamily="18" charset="0"/>
              </a:rPr>
              <a:t>, работник культуры, доктор искусствоведения (1993), профессор, заслуженный деятель науки Татарстана (1997), член-корреспондент Академии наук Татарстана, академик Международной Тюркской академии, член Союза писателей Татарстана (с 2007), Союза театральных деятелей Татарстана, заведующий отделом театра и музыки Института языка, литературы и искусства им. Г. Ибрагимова</a:t>
            </a:r>
            <a:r>
              <a:rPr lang="ru-RU" dirty="0" smtClean="0">
                <a:latin typeface="Times New Roman" pitchFamily="18" charset="0"/>
                <a:cs typeface="Times New Roman" pitchFamily="18" charset="0"/>
              </a:rPr>
              <a:t>.</a:t>
            </a:r>
          </a:p>
          <a:p>
            <a:pPr algn="just"/>
            <a:r>
              <a:rPr lang="ru-RU" b="1" dirty="0" smtClean="0">
                <a:latin typeface="Times New Roman" pitchFamily="18" charset="0"/>
                <a:cs typeface="Times New Roman" pitchFamily="18" charset="0"/>
              </a:rPr>
              <a:t>8. Ибрагимов </a:t>
            </a:r>
            <a:r>
              <a:rPr lang="ru-RU" b="1" dirty="0" err="1">
                <a:latin typeface="Times New Roman" pitchFamily="18" charset="0"/>
                <a:cs typeface="Times New Roman" pitchFamily="18" charset="0"/>
              </a:rPr>
              <a:t>Ильфак</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Мирзамухаметович</a:t>
            </a:r>
            <a:r>
              <a:rPr lang="ru-RU" dirty="0">
                <a:latin typeface="Times New Roman" pitchFamily="18" charset="0"/>
                <a:cs typeface="Times New Roman" pitchFamily="18" charset="0"/>
              </a:rPr>
              <a:t> (Мухаммад Мирза) . Родился 3 марта 1953 года в селе </a:t>
            </a:r>
            <a:r>
              <a:rPr lang="ru-RU" dirty="0" err="1" smtClean="0">
                <a:latin typeface="Times New Roman" pitchFamily="18" charset="0"/>
                <a:cs typeface="Times New Roman" pitchFamily="18" charset="0"/>
              </a:rPr>
              <a:t>Чалманарат</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Писатель, лауреат Государственной премии имени </a:t>
            </a:r>
            <a:r>
              <a:rPr lang="ru-RU" dirty="0" err="1">
                <a:latin typeface="Times New Roman" pitchFamily="18" charset="0"/>
                <a:cs typeface="Times New Roman" pitchFamily="18" charset="0"/>
              </a:rPr>
              <a:t>Габдуллы</a:t>
            </a:r>
            <a:r>
              <a:rPr lang="ru-RU" dirty="0">
                <a:latin typeface="Times New Roman" pitchFamily="18" charset="0"/>
                <a:cs typeface="Times New Roman" pitchFamily="18" charset="0"/>
              </a:rPr>
              <a:t> Тукая, Заслуженный деятель искусств Республики Татарстан, член Союза писателей Республики Татарстан. Работал начальником Актанышского районного отдела культуры (1998—2001), заместителем министра культуры Республики Татарстан (2001—2005), председателем Союза писателей Республики Татарстан (2005—2012), главным редактором журналов «</a:t>
            </a:r>
            <a:r>
              <a:rPr lang="ru-RU" dirty="0" err="1">
                <a:latin typeface="Times New Roman" pitchFamily="18" charset="0"/>
                <a:cs typeface="Times New Roman" pitchFamily="18" charset="0"/>
              </a:rPr>
              <a:t>Чын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мирас</a:t>
            </a:r>
            <a:r>
              <a:rPr lang="ru-RU" dirty="0">
                <a:latin typeface="Times New Roman" pitchFamily="18" charset="0"/>
                <a:cs typeface="Times New Roman" pitchFamily="18" charset="0"/>
              </a:rPr>
              <a:t>» (2012—2013) и «Казан </a:t>
            </a:r>
            <a:r>
              <a:rPr lang="ru-RU" dirty="0" err="1">
                <a:latin typeface="Times New Roman" pitchFamily="18" charset="0"/>
                <a:cs typeface="Times New Roman" pitchFamily="18" charset="0"/>
              </a:rPr>
              <a:t>утлары</a:t>
            </a:r>
            <a:r>
              <a:rPr lang="ru-RU" dirty="0">
                <a:latin typeface="Times New Roman" pitchFamily="18" charset="0"/>
                <a:cs typeface="Times New Roman" pitchFamily="18" charset="0"/>
              </a:rPr>
              <a:t>» (2013—2018).</a:t>
            </a:r>
          </a:p>
        </p:txBody>
      </p:sp>
    </p:spTree>
    <p:extLst>
      <p:ext uri="{BB962C8B-B14F-4D97-AF65-F5344CB8AC3E}">
        <p14:creationId xmlns:p14="http://schemas.microsoft.com/office/powerpoint/2010/main" val="165373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119141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Писатели</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7504" y="1225689"/>
            <a:ext cx="8820981" cy="5632311"/>
          </a:xfrm>
          <a:prstGeom prst="rect">
            <a:avLst/>
          </a:prstGeom>
        </p:spPr>
        <p:txBody>
          <a:bodyPr wrap="square">
            <a:spAutoFit/>
          </a:bodyPr>
          <a:lstStyle/>
          <a:p>
            <a:pPr algn="just"/>
            <a:r>
              <a:rPr lang="ru-RU" b="1" dirty="0" smtClean="0">
                <a:latin typeface="Times New Roman" pitchFamily="18" charset="0"/>
                <a:cs typeface="Times New Roman" pitchFamily="18" charset="0"/>
              </a:rPr>
              <a:t>9. Имамов </a:t>
            </a:r>
            <a:r>
              <a:rPr lang="ru-RU" b="1" dirty="0" err="1">
                <a:latin typeface="Times New Roman" pitchFamily="18" charset="0"/>
                <a:cs typeface="Times New Roman" pitchFamily="18" charset="0"/>
              </a:rPr>
              <a:t>Вахит</a:t>
            </a:r>
            <a:r>
              <a:rPr lang="ru-RU" b="1" dirty="0">
                <a:latin typeface="Times New Roman" pitchFamily="18" charset="0"/>
                <a:cs typeface="Times New Roman" pitchFamily="18" charset="0"/>
              </a:rPr>
              <a:t> </a:t>
            </a:r>
            <a:r>
              <a:rPr lang="ru-RU" b="1" dirty="0" err="1" smtClean="0">
                <a:latin typeface="Times New Roman" pitchFamily="18" charset="0"/>
                <a:cs typeface="Times New Roman" pitchFamily="18" charset="0"/>
              </a:rPr>
              <a:t>Шайхенурович</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a:t>
            </a:r>
            <a:r>
              <a:rPr lang="ru-RU" dirty="0" err="1">
                <a:latin typeface="Times New Roman" pitchFamily="18" charset="0"/>
                <a:cs typeface="Times New Roman" pitchFamily="18" charset="0"/>
              </a:rPr>
              <a:t>Вахит</a:t>
            </a:r>
            <a:r>
              <a:rPr lang="ru-RU" dirty="0">
                <a:latin typeface="Times New Roman" pitchFamily="18" charset="0"/>
                <a:cs typeface="Times New Roman" pitchFamily="18" charset="0"/>
              </a:rPr>
              <a:t> Имамов) - родился 18 марта 1954 года в селе Старое </a:t>
            </a:r>
            <a:r>
              <a:rPr lang="ru-RU" dirty="0" err="1">
                <a:latin typeface="Times New Roman" pitchFamily="18" charset="0"/>
                <a:cs typeface="Times New Roman" pitchFamily="18" charset="0"/>
              </a:rPr>
              <a:t>Байсарово</a:t>
            </a:r>
            <a:r>
              <a:rPr lang="ru-RU" dirty="0">
                <a:latin typeface="Times New Roman" pitchFamily="18" charset="0"/>
                <a:cs typeface="Times New Roman" pitchFamily="18" charset="0"/>
              </a:rPr>
              <a:t>. Писатель, прозаик, заслуженный работник культуры Республики Татарстан, лауреат Государственной премии имени </a:t>
            </a:r>
            <a:r>
              <a:rPr lang="ru-RU" dirty="0" err="1">
                <a:latin typeface="Times New Roman" pitchFamily="18" charset="0"/>
                <a:cs typeface="Times New Roman" pitchFamily="18" charset="0"/>
              </a:rPr>
              <a:t>Габдуллы</a:t>
            </a:r>
            <a:r>
              <a:rPr lang="ru-RU" dirty="0">
                <a:latin typeface="Times New Roman" pitchFamily="18" charset="0"/>
                <a:cs typeface="Times New Roman" pitchFamily="18" charset="0"/>
              </a:rPr>
              <a:t> Тукая, член Союза писателей Республики Татарстан</a:t>
            </a:r>
            <a:r>
              <a:rPr lang="ru-RU" dirty="0" smtClean="0">
                <a:latin typeface="Times New Roman" pitchFamily="18" charset="0"/>
                <a:cs typeface="Times New Roman" pitchFamily="18" charset="0"/>
              </a:rPr>
              <a:t>.</a:t>
            </a:r>
          </a:p>
          <a:p>
            <a:pPr algn="just"/>
            <a:r>
              <a:rPr lang="ru-RU" b="1" dirty="0" smtClean="0">
                <a:latin typeface="Times New Roman" pitchFamily="18" charset="0"/>
                <a:cs typeface="Times New Roman" pitchFamily="18" charset="0"/>
              </a:rPr>
              <a:t>10. </a:t>
            </a:r>
            <a:r>
              <a:rPr lang="ru-RU" b="1" dirty="0" err="1" smtClean="0">
                <a:latin typeface="Times New Roman" pitchFamily="18" charset="0"/>
                <a:cs typeface="Times New Roman" pitchFamily="18" charset="0"/>
              </a:rPr>
              <a:t>Муслимова</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Фируза</a:t>
            </a:r>
            <a:r>
              <a:rPr lang="ru-RU" b="1" dirty="0">
                <a:latin typeface="Times New Roman" pitchFamily="18" charset="0"/>
                <a:cs typeface="Times New Roman" pitchFamily="18" charset="0"/>
              </a:rPr>
              <a:t> </a:t>
            </a:r>
            <a:r>
              <a:rPr lang="ru-RU" b="1" dirty="0" err="1" smtClean="0">
                <a:latin typeface="Times New Roman" pitchFamily="18" charset="0"/>
                <a:cs typeface="Times New Roman" pitchFamily="18" charset="0"/>
              </a:rPr>
              <a:t>Асгатовна</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родилась 9 июля 1954 года в селе Старое </a:t>
            </a:r>
            <a:r>
              <a:rPr lang="ru-RU" dirty="0" err="1">
                <a:latin typeface="Times New Roman" pitchFamily="18" charset="0"/>
                <a:cs typeface="Times New Roman" pitchFamily="18" charset="0"/>
              </a:rPr>
              <a:t>Балтачево</a:t>
            </a:r>
            <a:r>
              <a:rPr lang="ru-RU" dirty="0">
                <a:latin typeface="Times New Roman" pitchFamily="18" charset="0"/>
                <a:cs typeface="Times New Roman" pitchFamily="18" charset="0"/>
              </a:rPr>
              <a:t>. Писатель, Заслуженный деятель искусств Республики Татарстан, лауреат литературных премий имени Абдуллы </a:t>
            </a:r>
            <a:r>
              <a:rPr lang="ru-RU" dirty="0" err="1">
                <a:latin typeface="Times New Roman" pitchFamily="18" charset="0"/>
                <a:cs typeface="Times New Roman" pitchFamily="18" charset="0"/>
              </a:rPr>
              <a:t>Алиша</a:t>
            </a:r>
            <a:r>
              <a:rPr lang="ru-RU" dirty="0">
                <a:latin typeface="Times New Roman" pitchFamily="18" charset="0"/>
                <a:cs typeface="Times New Roman" pitchFamily="18" charset="0"/>
              </a:rPr>
              <a:t> и </a:t>
            </a:r>
            <a:r>
              <a:rPr lang="ru-RU" dirty="0" err="1">
                <a:latin typeface="Times New Roman" pitchFamily="18" charset="0"/>
                <a:cs typeface="Times New Roman" pitchFamily="18" charset="0"/>
              </a:rPr>
              <a:t>Сажиды</a:t>
            </a:r>
            <a:r>
              <a:rPr lang="ru-RU" dirty="0">
                <a:latin typeface="Times New Roman" pitchFamily="18" charset="0"/>
                <a:cs typeface="Times New Roman" pitchFamily="18" charset="0"/>
              </a:rPr>
              <a:t> Сулеймановой, член Союза писателей Республики </a:t>
            </a:r>
            <a:r>
              <a:rPr lang="ru-RU" dirty="0" err="1">
                <a:latin typeface="Times New Roman" pitchFamily="18" charset="0"/>
                <a:cs typeface="Times New Roman" pitchFamily="18" charset="0"/>
              </a:rPr>
              <a:t>Татарстан.Умер</a:t>
            </a:r>
            <a:r>
              <a:rPr lang="ru-RU" dirty="0">
                <a:latin typeface="Times New Roman" pitchFamily="18" charset="0"/>
                <a:cs typeface="Times New Roman" pitchFamily="18" charset="0"/>
              </a:rPr>
              <a:t> в 2021 году</a:t>
            </a:r>
            <a:r>
              <a:rPr lang="ru-RU" dirty="0" smtClean="0">
                <a:latin typeface="Times New Roman" pitchFamily="18" charset="0"/>
                <a:cs typeface="Times New Roman" pitchFamily="18" charset="0"/>
              </a:rPr>
              <a:t>.</a:t>
            </a:r>
          </a:p>
          <a:p>
            <a:pPr algn="just"/>
            <a:r>
              <a:rPr lang="ru-RU" b="1" dirty="0" smtClean="0">
                <a:latin typeface="Times New Roman" pitchFamily="18" charset="0"/>
                <a:cs typeface="Times New Roman" pitchFamily="18" charset="0"/>
              </a:rPr>
              <a:t>11. Салихов </a:t>
            </a:r>
            <a:r>
              <a:rPr lang="ru-RU" b="1" dirty="0">
                <a:latin typeface="Times New Roman" pitchFamily="18" charset="0"/>
                <a:cs typeface="Times New Roman" pitchFamily="18" charset="0"/>
              </a:rPr>
              <a:t>Данил </a:t>
            </a:r>
            <a:r>
              <a:rPr lang="ru-RU" b="1" dirty="0" err="1" smtClean="0">
                <a:latin typeface="Times New Roman" pitchFamily="18" charset="0"/>
                <a:cs typeface="Times New Roman" pitchFamily="18" charset="0"/>
              </a:rPr>
              <a:t>Хабибрахманович</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a:t>
            </a:r>
            <a:r>
              <a:rPr lang="ru-RU" dirty="0">
                <a:latin typeface="Times New Roman" pitchFamily="18" charset="0"/>
                <a:cs typeface="Times New Roman" pitchFamily="18" charset="0"/>
              </a:rPr>
              <a:t>родился 7 октября 1958 года в совхозе имени </a:t>
            </a:r>
            <a:r>
              <a:rPr lang="ru-RU" dirty="0" err="1">
                <a:latin typeface="Times New Roman" pitchFamily="18" charset="0"/>
                <a:cs typeface="Times New Roman" pitchFamily="18" charset="0"/>
              </a:rPr>
              <a:t>Кирова.Татарский</a:t>
            </a:r>
            <a:r>
              <a:rPr lang="ru-RU" dirty="0">
                <a:latin typeface="Times New Roman" pitchFamily="18" charset="0"/>
                <a:cs typeface="Times New Roman" pitchFamily="18" charset="0"/>
              </a:rPr>
              <a:t> драматург, заслуженный деятель искусств РТ (2000), лауреат премий Союза писателей Татарстана имени Г. </a:t>
            </a:r>
            <a:r>
              <a:rPr lang="ru-RU" dirty="0" err="1">
                <a:latin typeface="Times New Roman" pitchFamily="18" charset="0"/>
                <a:cs typeface="Times New Roman" pitchFamily="18" charset="0"/>
              </a:rPr>
              <a:t>Исхаки</a:t>
            </a:r>
            <a:r>
              <a:rPr lang="ru-RU" dirty="0">
                <a:latin typeface="Times New Roman" pitchFamily="18" charset="0"/>
                <a:cs typeface="Times New Roman" pitchFamily="18" charset="0"/>
              </a:rPr>
              <a:t> (2005), С. Сулеймановой (2014), Г. </a:t>
            </a:r>
            <a:r>
              <a:rPr lang="ru-RU" dirty="0" err="1">
                <a:latin typeface="Times New Roman" pitchFamily="18" charset="0"/>
                <a:cs typeface="Times New Roman" pitchFamily="18" charset="0"/>
              </a:rPr>
              <a:t>Афзала</a:t>
            </a:r>
            <a:r>
              <a:rPr lang="ru-RU" dirty="0">
                <a:latin typeface="Times New Roman" pitchFamily="18" charset="0"/>
                <a:cs typeface="Times New Roman" pitchFamily="18" charset="0"/>
              </a:rPr>
              <a:t> (2017), Т. </a:t>
            </a:r>
            <a:r>
              <a:rPr lang="ru-RU" dirty="0" err="1">
                <a:latin typeface="Times New Roman" pitchFamily="18" charset="0"/>
                <a:cs typeface="Times New Roman" pitchFamily="18" charset="0"/>
              </a:rPr>
              <a:t>Миннуллина</a:t>
            </a:r>
            <a:r>
              <a:rPr lang="ru-RU" dirty="0">
                <a:latin typeface="Times New Roman" pitchFamily="18" charset="0"/>
                <a:cs typeface="Times New Roman" pitchFamily="18" charset="0"/>
              </a:rPr>
              <a:t> (2020).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медалью “ В память 1000-летия Казани", знаком Министерства культуры Татарстана "За заслуги в культуре".</a:t>
            </a:r>
          </a:p>
          <a:p>
            <a:pPr algn="just"/>
            <a:r>
              <a:rPr lang="ru-RU" dirty="0">
                <a:latin typeface="Times New Roman" pitchFamily="18" charset="0"/>
                <a:cs typeface="Times New Roman" pitchFamily="18" charset="0"/>
              </a:rPr>
              <a:t>Член Союза писателей и Союза театральных деятелей России</a:t>
            </a:r>
            <a:r>
              <a:rPr lang="ru-RU" dirty="0" smtClean="0">
                <a:latin typeface="Times New Roman" pitchFamily="18" charset="0"/>
                <a:cs typeface="Times New Roman" pitchFamily="18" charset="0"/>
              </a:rPr>
              <a:t>.</a:t>
            </a:r>
          </a:p>
          <a:p>
            <a:pPr algn="just"/>
            <a:r>
              <a:rPr lang="ru-RU" b="1" dirty="0" smtClean="0">
                <a:latin typeface="Times New Roman" pitchFamily="18" charset="0"/>
                <a:cs typeface="Times New Roman" pitchFamily="18" charset="0"/>
              </a:rPr>
              <a:t>12. </a:t>
            </a:r>
            <a:r>
              <a:rPr lang="ru-RU" b="1" dirty="0" err="1" smtClean="0">
                <a:latin typeface="Times New Roman" pitchFamily="18" charset="0"/>
                <a:cs typeface="Times New Roman" pitchFamily="18" charset="0"/>
              </a:rPr>
              <a:t>Кабиров</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Марат </a:t>
            </a:r>
            <a:r>
              <a:rPr lang="ru-RU" b="1" dirty="0" err="1" smtClean="0">
                <a:latin typeface="Times New Roman" pitchFamily="18" charset="0"/>
                <a:cs typeface="Times New Roman" pitchFamily="18" charset="0"/>
              </a:rPr>
              <a:t>Рафилович</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родился 23 августа 1970 года в деревне </a:t>
            </a:r>
            <a:r>
              <a:rPr lang="ru-RU" dirty="0" err="1">
                <a:latin typeface="Times New Roman" pitchFamily="18" charset="0"/>
                <a:cs typeface="Times New Roman" pitchFamily="18" charset="0"/>
              </a:rPr>
              <a:t>Чуракаево</a:t>
            </a:r>
            <a:r>
              <a:rPr lang="ru-RU" dirty="0">
                <a:latin typeface="Times New Roman" pitchFamily="18" charset="0"/>
                <a:cs typeface="Times New Roman" pitchFamily="18" charset="0"/>
              </a:rPr>
              <a:t>. Татарский писатель, работающий в разнообразных жанрах, включая ужасы, триллер, фантастику, </a:t>
            </a:r>
            <a:r>
              <a:rPr lang="ru-RU" dirty="0" err="1">
                <a:latin typeface="Times New Roman" pitchFamily="18" charset="0"/>
                <a:cs typeface="Times New Roman" pitchFamily="18" charset="0"/>
              </a:rPr>
              <a:t>фэнтези</a:t>
            </a:r>
            <a:r>
              <a:rPr lang="ru-RU" dirty="0">
                <a:latin typeface="Times New Roman" pitchFamily="18" charset="0"/>
                <a:cs typeface="Times New Roman" pitchFamily="18" charset="0"/>
              </a:rPr>
              <a:t>, мистику, драму, поэзию, юмор. Член Союза писателей (2008). С 1995 года член Союза писателей РБ и России.</a:t>
            </a:r>
          </a:p>
          <a:p>
            <a:pPr algn="just"/>
            <a:endParaRPr lang="ru-RU" dirty="0" smtClean="0">
              <a:latin typeface="Times New Roman" pitchFamily="18" charset="0"/>
              <a:cs typeface="Times New Roman" pitchFamily="18" charset="0"/>
            </a:endParaRPr>
          </a:p>
          <a:p>
            <a:pPr algn="just"/>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1422530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119141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Писатели</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79512" y="1268760"/>
            <a:ext cx="8784976" cy="5078313"/>
          </a:xfrm>
          <a:prstGeom prst="rect">
            <a:avLst/>
          </a:prstGeom>
        </p:spPr>
        <p:txBody>
          <a:bodyPr wrap="square">
            <a:spAutoFit/>
          </a:bodyPr>
          <a:lstStyle/>
          <a:p>
            <a:pPr algn="just"/>
            <a:r>
              <a:rPr lang="ru-RU" b="1" dirty="0" smtClean="0">
                <a:latin typeface="Times New Roman" pitchFamily="18" charset="0"/>
                <a:cs typeface="Times New Roman" pitchFamily="18" charset="0"/>
              </a:rPr>
              <a:t>13. </a:t>
            </a:r>
            <a:r>
              <a:rPr lang="ru-RU" b="1" dirty="0" err="1" smtClean="0">
                <a:latin typeface="Times New Roman" pitchFamily="18" charset="0"/>
                <a:cs typeface="Times New Roman" pitchFamily="18" charset="0"/>
              </a:rPr>
              <a:t>Леронов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Лемон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Леронович</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Лябиб</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Лерон</a:t>
            </a:r>
            <a:r>
              <a:rPr lang="ru-RU" dirty="0">
                <a:latin typeface="Times New Roman" pitchFamily="18" charset="0"/>
                <a:cs typeface="Times New Roman" pitchFamily="18" charset="0"/>
              </a:rPr>
              <a:t>)- родился 11 ноября 1961 года в деревне </a:t>
            </a:r>
            <a:r>
              <a:rPr lang="ru-RU" dirty="0" err="1">
                <a:latin typeface="Times New Roman" pitchFamily="18" charset="0"/>
                <a:cs typeface="Times New Roman" pitchFamily="18" charset="0"/>
              </a:rPr>
              <a:t>Улиманово</a:t>
            </a:r>
            <a:r>
              <a:rPr lang="ru-RU" dirty="0">
                <a:latin typeface="Times New Roman" pitchFamily="18" charset="0"/>
                <a:cs typeface="Times New Roman" pitchFamily="18" charset="0"/>
              </a:rPr>
              <a:t>. Советский и российский писатель, поэт, журналист. Заслуженный деятель искусств Республики Татарстан (2002). Лауреат Государственной премии Республики Татарстан имени </a:t>
            </a:r>
            <a:r>
              <a:rPr lang="ru-RU" dirty="0" err="1">
                <a:latin typeface="Times New Roman" pitchFamily="18" charset="0"/>
                <a:cs typeface="Times New Roman" pitchFamily="18" charset="0"/>
              </a:rPr>
              <a:t>Габдуллы</a:t>
            </a:r>
            <a:r>
              <a:rPr lang="ru-RU" dirty="0">
                <a:latin typeface="Times New Roman" pitchFamily="18" charset="0"/>
                <a:cs typeface="Times New Roman" pitchFamily="18" charset="0"/>
              </a:rPr>
              <a:t> Тукая (2022). Лауреат республиканской премии имени Мусы </a:t>
            </a:r>
            <a:r>
              <a:rPr lang="ru-RU" dirty="0" err="1">
                <a:latin typeface="Times New Roman" pitchFamily="18" charset="0"/>
                <a:cs typeface="Times New Roman" pitchFamily="18" charset="0"/>
              </a:rPr>
              <a:t>Джалиля</a:t>
            </a:r>
            <a:r>
              <a:rPr lang="ru-RU" dirty="0">
                <a:latin typeface="Times New Roman" pitchFamily="18" charset="0"/>
                <a:cs typeface="Times New Roman" pitchFamily="18" charset="0"/>
              </a:rPr>
              <a:t> (2007).Лауреат премии имени </a:t>
            </a:r>
            <a:r>
              <a:rPr lang="ru-RU" dirty="0" err="1">
                <a:latin typeface="Times New Roman" pitchFamily="18" charset="0"/>
                <a:cs typeface="Times New Roman" pitchFamily="18" charset="0"/>
              </a:rPr>
              <a:t>Г.Афзала</a:t>
            </a:r>
            <a:r>
              <a:rPr lang="ru-RU" dirty="0">
                <a:latin typeface="Times New Roman" pitchFamily="18" charset="0"/>
                <a:cs typeface="Times New Roman" pitchFamily="18" charset="0"/>
              </a:rPr>
              <a:t>(2016</a:t>
            </a:r>
            <a:r>
              <a:rPr lang="ru-RU" dirty="0" smtClean="0">
                <a:latin typeface="Times New Roman" pitchFamily="18" charset="0"/>
                <a:cs typeface="Times New Roman" pitchFamily="18" charset="0"/>
              </a:rPr>
              <a:t>).</a:t>
            </a:r>
          </a:p>
          <a:p>
            <a:pPr algn="just"/>
            <a:r>
              <a:rPr lang="ru-RU" b="1" dirty="0" smtClean="0">
                <a:latin typeface="Times New Roman" pitchFamily="18" charset="0"/>
                <a:cs typeface="Times New Roman" pitchFamily="18" charset="0"/>
              </a:rPr>
              <a:t>14. Ахметова </a:t>
            </a:r>
            <a:r>
              <a:rPr lang="ru-RU" b="1" dirty="0">
                <a:latin typeface="Times New Roman" pitchFamily="18" charset="0"/>
                <a:cs typeface="Times New Roman" pitchFamily="18" charset="0"/>
              </a:rPr>
              <a:t>Чулпан </a:t>
            </a:r>
            <a:r>
              <a:rPr lang="ru-RU" b="1" dirty="0" err="1" smtClean="0">
                <a:latin typeface="Times New Roman" pitchFamily="18" charset="0"/>
                <a:cs typeface="Times New Roman" pitchFamily="18" charset="0"/>
              </a:rPr>
              <a:t>Шариповна</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a:t>
            </a:r>
            <a:r>
              <a:rPr lang="ru-RU" dirty="0" err="1">
                <a:latin typeface="Times New Roman" pitchFamily="18" charset="0"/>
                <a:cs typeface="Times New Roman" pitchFamily="18" charset="0"/>
              </a:rPr>
              <a:t>Танчулпан</a:t>
            </a:r>
            <a:r>
              <a:rPr lang="ru-RU" dirty="0">
                <a:latin typeface="Times New Roman" pitchFamily="18" charset="0"/>
                <a:cs typeface="Times New Roman" pitchFamily="18" charset="0"/>
              </a:rPr>
              <a:t>)- родилась 17 декабря 1966 года в деревне </a:t>
            </a:r>
            <a:r>
              <a:rPr lang="ru-RU" dirty="0" err="1">
                <a:latin typeface="Times New Roman" pitchFamily="18" charset="0"/>
                <a:cs typeface="Times New Roman" pitchFamily="18" charset="0"/>
              </a:rPr>
              <a:t>Такмаково</a:t>
            </a:r>
            <a:r>
              <a:rPr lang="ru-RU" dirty="0">
                <a:latin typeface="Times New Roman" pitchFamily="18" charset="0"/>
                <a:cs typeface="Times New Roman" pitchFamily="18" charset="0"/>
              </a:rPr>
              <a:t>(</a:t>
            </a:r>
            <a:r>
              <a:rPr lang="ru-RU" dirty="0" err="1">
                <a:latin typeface="Times New Roman" pitchFamily="18" charset="0"/>
                <a:cs typeface="Times New Roman" pitchFamily="18" charset="0"/>
              </a:rPr>
              <a:t>Бишкумач</a:t>
            </a:r>
            <a:r>
              <a:rPr lang="ru-RU" dirty="0">
                <a:latin typeface="Times New Roman" pitchFamily="18" charset="0"/>
                <a:cs typeface="Times New Roman" pitchFamily="18" charset="0"/>
              </a:rPr>
              <a:t>). Поэтесса, журналист, государственный служащий. Заслуженный работник печати и массовых коммуникаций Республики Татарстан. Член Союза писателей Татарстана с 2003 года</a:t>
            </a:r>
            <a:r>
              <a:rPr lang="ru-RU" dirty="0" smtClean="0">
                <a:latin typeface="Times New Roman" pitchFamily="18" charset="0"/>
                <a:cs typeface="Times New Roman" pitchFamily="18" charset="0"/>
              </a:rPr>
              <a:t>.</a:t>
            </a:r>
          </a:p>
          <a:p>
            <a:pPr algn="just"/>
            <a:endParaRPr lang="ru-RU" dirty="0" smtClean="0">
              <a:latin typeface="Times New Roman" pitchFamily="18" charset="0"/>
              <a:cs typeface="Times New Roman" pitchFamily="18" charset="0"/>
            </a:endParaRPr>
          </a:p>
          <a:p>
            <a:pPr algn="just"/>
            <a:r>
              <a:rPr lang="ru-RU" b="1" dirty="0">
                <a:latin typeface="Times New Roman" pitchFamily="18" charset="0"/>
                <a:cs typeface="Times New Roman" pitchFamily="18" charset="0"/>
              </a:rPr>
              <a:t>15. Давлетова Лейла </a:t>
            </a:r>
            <a:r>
              <a:rPr lang="ru-RU" b="1" dirty="0" err="1">
                <a:latin typeface="Times New Roman" pitchFamily="18" charset="0"/>
                <a:cs typeface="Times New Roman" pitchFamily="18" charset="0"/>
              </a:rPr>
              <a:t>Рашитовна</a:t>
            </a:r>
            <a:r>
              <a:rPr lang="ru-RU" dirty="0">
                <a:latin typeface="Times New Roman" pitchFamily="18" charset="0"/>
                <a:cs typeface="Times New Roman" pitchFamily="18" charset="0"/>
              </a:rPr>
              <a:t>- родилась 18 апреля 1978 года в деревне Старые </a:t>
            </a:r>
            <a:r>
              <a:rPr lang="ru-RU" dirty="0" err="1">
                <a:latin typeface="Times New Roman" pitchFamily="18" charset="0"/>
                <a:cs typeface="Times New Roman" pitchFamily="18" charset="0"/>
              </a:rPr>
              <a:t>Бугады.Поэтесса</a:t>
            </a:r>
            <a:r>
              <a:rPr lang="ru-RU" dirty="0">
                <a:latin typeface="Times New Roman" pitchFamily="18" charset="0"/>
                <a:cs typeface="Times New Roman" pitchFamily="18" charset="0"/>
              </a:rPr>
              <a:t>, автор песен, Заслуженный деятель искусств РТ (2021</a:t>
            </a:r>
            <a:r>
              <a:rPr lang="ru-RU" dirty="0" smtClean="0">
                <a:latin typeface="Times New Roman" pitchFamily="18" charset="0"/>
                <a:cs typeface="Times New Roman" pitchFamily="18" charset="0"/>
              </a:rPr>
              <a:t>).</a:t>
            </a:r>
          </a:p>
          <a:p>
            <a:pPr algn="just"/>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16</a:t>
            </a:r>
            <a:r>
              <a:rPr lang="ru-RU" b="1" dirty="0">
                <a:latin typeface="Times New Roman" pitchFamily="18" charset="0"/>
                <a:cs typeface="Times New Roman" pitchFamily="18" charset="0"/>
              </a:rPr>
              <a:t>. Курбанова Гульнур </a:t>
            </a:r>
            <a:r>
              <a:rPr lang="ru-RU" b="1" dirty="0" err="1">
                <a:latin typeface="Times New Roman" pitchFamily="18" charset="0"/>
                <a:cs typeface="Times New Roman" pitchFamily="18" charset="0"/>
              </a:rPr>
              <a:t>Равильевна</a:t>
            </a:r>
            <a:r>
              <a:rPr lang="ru-RU" dirty="0">
                <a:latin typeface="Times New Roman" pitchFamily="18" charset="0"/>
                <a:cs typeface="Times New Roman" pitchFamily="18" charset="0"/>
              </a:rPr>
              <a:t>-  родилась 19 марта 1979 года в селе </a:t>
            </a:r>
            <a:r>
              <a:rPr lang="ru-RU" dirty="0" err="1">
                <a:latin typeface="Times New Roman" pitchFamily="18" charset="0"/>
                <a:cs typeface="Times New Roman" pitchFamily="18" charset="0"/>
              </a:rPr>
              <a:t>Поисево</a:t>
            </a:r>
            <a:r>
              <a:rPr lang="ru-RU" dirty="0">
                <a:latin typeface="Times New Roman" pitchFamily="18" charset="0"/>
                <a:cs typeface="Times New Roman" pitchFamily="18" charset="0"/>
              </a:rPr>
              <a:t>. Поэтесса. Член Союза писателей Татарстана с 2008 года</a:t>
            </a:r>
            <a:endParaRPr lang="ru-RU" dirty="0" smtClean="0">
              <a:latin typeface="Times New Roman" pitchFamily="18" charset="0"/>
              <a:cs typeface="Times New Roman" pitchFamily="18" charset="0"/>
            </a:endParaRPr>
          </a:p>
          <a:p>
            <a:pPr algn="just"/>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17. </a:t>
            </a:r>
            <a:r>
              <a:rPr lang="ru-RU" b="1" dirty="0" err="1" smtClean="0">
                <a:latin typeface="Times New Roman" pitchFamily="18" charset="0"/>
                <a:cs typeface="Times New Roman" pitchFamily="18" charset="0"/>
              </a:rPr>
              <a:t>Ялилова</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Эльмира </a:t>
            </a:r>
            <a:r>
              <a:rPr lang="ru-RU" b="1" dirty="0" err="1">
                <a:latin typeface="Times New Roman" pitchFamily="18" charset="0"/>
                <a:cs typeface="Times New Roman" pitchFamily="18" charset="0"/>
              </a:rPr>
              <a:t>Дамирова</a:t>
            </a:r>
            <a:r>
              <a:rPr lang="ru-RU" dirty="0">
                <a:latin typeface="Times New Roman" pitchFamily="18" charset="0"/>
                <a:cs typeface="Times New Roman" pitchFamily="18" charset="0"/>
              </a:rPr>
              <a:t> - поэтесса, журналист. Родилась в деревне </a:t>
            </a:r>
            <a:r>
              <a:rPr lang="ru-RU" dirty="0" err="1">
                <a:latin typeface="Times New Roman" pitchFamily="18" charset="0"/>
                <a:cs typeface="Times New Roman" pitchFamily="18" charset="0"/>
              </a:rPr>
              <a:t>Аишево</a:t>
            </a:r>
            <a:r>
              <a:rPr lang="ru-RU" dirty="0">
                <a:latin typeface="Times New Roman" pitchFamily="18" charset="0"/>
                <a:cs typeface="Times New Roman" pitchFamily="18" charset="0"/>
              </a:rPr>
              <a:t> 5 декабря 1979 года.</a:t>
            </a:r>
          </a:p>
        </p:txBody>
      </p:sp>
    </p:spTree>
    <p:extLst>
      <p:ext uri="{BB962C8B-B14F-4D97-AF65-F5344CB8AC3E}">
        <p14:creationId xmlns:p14="http://schemas.microsoft.com/office/powerpoint/2010/main" val="1095492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119141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Писатели</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79512" y="1268760"/>
            <a:ext cx="8640960" cy="5078313"/>
          </a:xfrm>
          <a:prstGeom prst="rect">
            <a:avLst/>
          </a:prstGeom>
        </p:spPr>
        <p:txBody>
          <a:bodyPr wrap="square">
            <a:spAutoFit/>
          </a:bodyPr>
          <a:lstStyle/>
          <a:p>
            <a:pPr algn="just"/>
            <a:r>
              <a:rPr lang="ru-RU" b="1" dirty="0" smtClean="0">
                <a:latin typeface="Times New Roman" pitchFamily="18" charset="0"/>
                <a:cs typeface="Times New Roman" pitchFamily="18" charset="0"/>
              </a:rPr>
              <a:t>18.Абударова </a:t>
            </a:r>
            <a:r>
              <a:rPr lang="ru-RU" b="1" dirty="0">
                <a:latin typeface="Times New Roman" pitchFamily="18" charset="0"/>
                <a:cs typeface="Times New Roman" pitchFamily="18" charset="0"/>
              </a:rPr>
              <a:t>Ландыш Робертовна </a:t>
            </a:r>
            <a:r>
              <a:rPr lang="ru-RU" dirty="0">
                <a:latin typeface="Times New Roman" pitchFamily="18" charset="0"/>
                <a:cs typeface="Times New Roman" pitchFamily="18" charset="0"/>
              </a:rPr>
              <a:t>(</a:t>
            </a:r>
            <a:r>
              <a:rPr lang="ru-RU" dirty="0" err="1">
                <a:latin typeface="Times New Roman" pitchFamily="18" charset="0"/>
                <a:cs typeface="Times New Roman" pitchFamily="18" charset="0"/>
              </a:rPr>
              <a:t>Фаизова</a:t>
            </a:r>
            <a:r>
              <a:rPr lang="ru-RU" dirty="0">
                <a:latin typeface="Times New Roman" pitchFamily="18" charset="0"/>
                <a:cs typeface="Times New Roman" pitchFamily="18" charset="0"/>
              </a:rPr>
              <a:t>) - ответственный секретарь журнала «Казан </a:t>
            </a:r>
            <a:r>
              <a:rPr lang="ru-RU" dirty="0" err="1">
                <a:latin typeface="Times New Roman" pitchFamily="18" charset="0"/>
                <a:cs typeface="Times New Roman" pitchFamily="18" charset="0"/>
              </a:rPr>
              <a:t>утлары</a:t>
            </a:r>
            <a:r>
              <a:rPr lang="ru-RU" dirty="0">
                <a:latin typeface="Times New Roman" pitchFamily="18" charset="0"/>
                <a:cs typeface="Times New Roman" pitchFamily="18" charset="0"/>
              </a:rPr>
              <a:t>». Родилась в деревне </a:t>
            </a:r>
            <a:r>
              <a:rPr lang="ru-RU" dirty="0" err="1">
                <a:latin typeface="Times New Roman" pitchFamily="18" charset="0"/>
                <a:cs typeface="Times New Roman" pitchFamily="18" charset="0"/>
              </a:rPr>
              <a:t>Картово</a:t>
            </a:r>
            <a:r>
              <a:rPr lang="ru-RU" dirty="0">
                <a:latin typeface="Times New Roman" pitchFamily="18" charset="0"/>
                <a:cs typeface="Times New Roman" pitchFamily="18" charset="0"/>
              </a:rPr>
              <a:t> 12 ноября 1980 года</a:t>
            </a:r>
            <a:r>
              <a:rPr lang="ru-RU" dirty="0" smtClean="0">
                <a:latin typeface="Times New Roman" pitchFamily="18" charset="0"/>
                <a:cs typeface="Times New Roman" pitchFamily="18" charset="0"/>
              </a:rPr>
              <a:t>.</a:t>
            </a:r>
          </a:p>
          <a:p>
            <a:pPr algn="just"/>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19. </a:t>
            </a:r>
            <a:r>
              <a:rPr lang="ru-RU" b="1" dirty="0" err="1" smtClean="0">
                <a:latin typeface="Times New Roman" pitchFamily="18" charset="0"/>
                <a:cs typeface="Times New Roman" pitchFamily="18" charset="0"/>
              </a:rPr>
              <a:t>Шаехов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Ленар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Миннемугимович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a:t>
            </a:r>
            <a:r>
              <a:rPr lang="ru-RU" dirty="0" err="1">
                <a:latin typeface="Times New Roman" pitchFamily="18" charset="0"/>
                <a:cs typeface="Times New Roman" pitchFamily="18" charset="0"/>
              </a:rPr>
              <a:t>Ленар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Шаех</a:t>
            </a:r>
            <a:r>
              <a:rPr lang="ru-RU" dirty="0">
                <a:latin typeface="Times New Roman" pitchFamily="18" charset="0"/>
                <a:cs typeface="Times New Roman" pitchFamily="18" charset="0"/>
              </a:rPr>
              <a:t>)- родился 4 октября 1982 год в селе </a:t>
            </a:r>
            <a:r>
              <a:rPr lang="ru-RU" dirty="0" err="1">
                <a:latin typeface="Times New Roman" pitchFamily="18" charset="0"/>
                <a:cs typeface="Times New Roman" pitchFamily="18" charset="0"/>
              </a:rPr>
              <a:t>Такталачук</a:t>
            </a:r>
            <a:r>
              <a:rPr lang="ru-RU" dirty="0">
                <a:latin typeface="Times New Roman" pitchFamily="18" charset="0"/>
                <a:cs typeface="Times New Roman" pitchFamily="18" charset="0"/>
              </a:rPr>
              <a:t>. Татарский поэт, журналист, </a:t>
            </a:r>
            <a:r>
              <a:rPr lang="ru-RU" dirty="0" err="1">
                <a:latin typeface="Times New Roman" pitchFamily="18" charset="0"/>
                <a:cs typeface="Times New Roman" pitchFamily="18" charset="0"/>
              </a:rPr>
              <a:t>ученый</a:t>
            </a:r>
            <a:r>
              <a:rPr lang="ru-RU" dirty="0">
                <a:latin typeface="Times New Roman" pitchFamily="18" charset="0"/>
                <a:cs typeface="Times New Roman" pitchFamily="18" charset="0"/>
              </a:rPr>
              <a:t> (кандидат филологических наук, 2012). Член Союза журналистов РФ (с 2006 года), союза журналистов (с 2006 года) и Союза писателей Татарстана (с 2007 года), правления Союза писателей РТ (с 2012 года), «Евразийской творческой гильдии» (Лондон, с 2016 года), Союза писателей России (с 2020 года). Академик Международной общественной академии поэзии </a:t>
            </a:r>
            <a:r>
              <a:rPr lang="ru-RU" dirty="0" err="1">
                <a:latin typeface="Times New Roman" pitchFamily="18" charset="0"/>
                <a:cs typeface="Times New Roman" pitchFamily="18" charset="0"/>
              </a:rPr>
              <a:t>Омора</a:t>
            </a:r>
            <a:r>
              <a:rPr lang="ru-RU" dirty="0">
                <a:latin typeface="Times New Roman" pitchFamily="18" charset="0"/>
                <a:cs typeface="Times New Roman" pitchFamily="18" charset="0"/>
              </a:rPr>
              <a:t> Султанова Кыргызской Республики (2015), лауреат республиканской премии Татарстана имени Мусы </a:t>
            </a:r>
            <a:r>
              <a:rPr lang="ru-RU" dirty="0" err="1">
                <a:latin typeface="Times New Roman" pitchFamily="18" charset="0"/>
                <a:cs typeface="Times New Roman" pitchFamily="18" charset="0"/>
              </a:rPr>
              <a:t>Джалиля</a:t>
            </a:r>
            <a:r>
              <a:rPr lang="ru-RU" dirty="0">
                <a:latin typeface="Times New Roman" pitchFamily="18" charset="0"/>
                <a:cs typeface="Times New Roman" pitchFamily="18" charset="0"/>
              </a:rPr>
              <a:t> (2013), литературных премий Министерства культуры РТ и Союза писателей РТ имени А. </a:t>
            </a:r>
            <a:r>
              <a:rPr lang="ru-RU" dirty="0" err="1">
                <a:latin typeface="Times New Roman" pitchFamily="18" charset="0"/>
                <a:cs typeface="Times New Roman" pitchFamily="18" charset="0"/>
              </a:rPr>
              <a:t>Алиша</a:t>
            </a:r>
            <a:r>
              <a:rPr lang="ru-RU" dirty="0">
                <a:latin typeface="Times New Roman" pitchFamily="18" charset="0"/>
                <a:cs typeface="Times New Roman" pitchFamily="18" charset="0"/>
              </a:rPr>
              <a:t> (2017) и г. </a:t>
            </a:r>
            <a:r>
              <a:rPr lang="ru-RU" dirty="0" err="1">
                <a:latin typeface="Times New Roman" pitchFamily="18" charset="0"/>
                <a:cs typeface="Times New Roman" pitchFamily="18" charset="0"/>
              </a:rPr>
              <a:t>Афзала</a:t>
            </a:r>
            <a:r>
              <a:rPr lang="ru-RU" dirty="0">
                <a:latin typeface="Times New Roman" pitchFamily="18" charset="0"/>
                <a:cs typeface="Times New Roman" pitchFamily="18" charset="0"/>
              </a:rPr>
              <a:t> (2021). Заслуженный деятель искусств Республики Татарстан (2020</a:t>
            </a:r>
            <a:r>
              <a:rPr lang="ru-RU" dirty="0" smtClean="0">
                <a:latin typeface="Times New Roman" pitchFamily="18" charset="0"/>
                <a:cs typeface="Times New Roman" pitchFamily="18" charset="0"/>
              </a:rPr>
              <a:t>).</a:t>
            </a:r>
          </a:p>
          <a:p>
            <a:pPr algn="just"/>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20. </a:t>
            </a:r>
            <a:r>
              <a:rPr lang="ru-RU" b="1" dirty="0" err="1" smtClean="0">
                <a:latin typeface="Times New Roman" pitchFamily="18" charset="0"/>
                <a:cs typeface="Times New Roman" pitchFamily="18" charset="0"/>
              </a:rPr>
              <a:t>Ялилова</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Гульнара </a:t>
            </a:r>
            <a:r>
              <a:rPr lang="ru-RU" b="1" dirty="0" err="1">
                <a:latin typeface="Times New Roman" pitchFamily="18" charset="0"/>
                <a:cs typeface="Times New Roman" pitchFamily="18" charset="0"/>
              </a:rPr>
              <a:t>Дамировна</a:t>
            </a:r>
            <a:r>
              <a:rPr lang="ru-RU" dirty="0">
                <a:latin typeface="Times New Roman" pitchFamily="18" charset="0"/>
                <a:cs typeface="Times New Roman" pitchFamily="18" charset="0"/>
              </a:rPr>
              <a:t> - член Союза писателей Татарстана с 2008 года. Родилась в деревне </a:t>
            </a:r>
            <a:r>
              <a:rPr lang="ru-RU" dirty="0" err="1">
                <a:latin typeface="Times New Roman" pitchFamily="18" charset="0"/>
                <a:cs typeface="Times New Roman" pitchFamily="18" charset="0"/>
              </a:rPr>
              <a:t>Аишево</a:t>
            </a:r>
            <a:r>
              <a:rPr lang="ru-RU" dirty="0">
                <a:latin typeface="Times New Roman" pitchFamily="18" charset="0"/>
                <a:cs typeface="Times New Roman" pitchFamily="18" charset="0"/>
              </a:rPr>
              <a:t> 29 июля 1983 года</a:t>
            </a:r>
            <a:r>
              <a:rPr lang="ru-RU" dirty="0" smtClean="0">
                <a:latin typeface="Times New Roman" pitchFamily="18" charset="0"/>
                <a:cs typeface="Times New Roman" pitchFamily="18" charset="0"/>
              </a:rPr>
              <a:t>.</a:t>
            </a:r>
          </a:p>
          <a:p>
            <a:pPr algn="just"/>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21. </a:t>
            </a:r>
            <a:r>
              <a:rPr lang="ru-RU" b="1" dirty="0" err="1" smtClean="0">
                <a:latin typeface="Times New Roman" pitchFamily="18" charset="0"/>
                <a:cs typeface="Times New Roman" pitchFamily="18" charset="0"/>
              </a:rPr>
              <a:t>Жамал</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Айдар Маратович</a:t>
            </a:r>
          </a:p>
        </p:txBody>
      </p:sp>
    </p:spTree>
    <p:extLst>
      <p:ext uri="{BB962C8B-B14F-4D97-AF65-F5344CB8AC3E}">
        <p14:creationId xmlns:p14="http://schemas.microsoft.com/office/powerpoint/2010/main" val="291406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119141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Писатели</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7504" y="1443841"/>
            <a:ext cx="8856984" cy="4524315"/>
          </a:xfrm>
          <a:prstGeom prst="rect">
            <a:avLst/>
          </a:prstGeom>
        </p:spPr>
        <p:txBody>
          <a:bodyPr wrap="square">
            <a:spAutoFit/>
          </a:bodyPr>
          <a:lstStyle/>
          <a:p>
            <a:pPr algn="just"/>
            <a:r>
              <a:rPr lang="ru-RU" b="1" dirty="0" smtClean="0">
                <a:latin typeface="Times New Roman" pitchFamily="18" charset="0"/>
                <a:cs typeface="Times New Roman" pitchFamily="18" charset="0"/>
              </a:rPr>
              <a:t>22. </a:t>
            </a:r>
            <a:r>
              <a:rPr lang="ru-RU" b="1" dirty="0" err="1" smtClean="0">
                <a:latin typeface="Times New Roman" pitchFamily="18" charset="0"/>
                <a:cs typeface="Times New Roman" pitchFamily="18" charset="0"/>
              </a:rPr>
              <a:t>Ягсуф</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Долманович</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Шафиков</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Ягсуф</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Шафиков</a:t>
            </a:r>
            <a:r>
              <a:rPr lang="ru-RU" dirty="0">
                <a:latin typeface="Times New Roman" pitchFamily="18" charset="0"/>
                <a:cs typeface="Times New Roman" pitchFamily="18" charset="0"/>
              </a:rPr>
              <a:t>) – родился 01 января 1937 года в деревне Нижнее </a:t>
            </a:r>
            <a:r>
              <a:rPr lang="ru-RU" dirty="0" err="1">
                <a:latin typeface="Times New Roman" pitchFamily="18" charset="0"/>
                <a:cs typeface="Times New Roman" pitchFamily="18" charset="0"/>
              </a:rPr>
              <a:t>Карачево.Писатель</a:t>
            </a:r>
            <a:r>
              <a:rPr lang="ru-RU" dirty="0">
                <a:latin typeface="Times New Roman" pitchFamily="18" charset="0"/>
                <a:cs typeface="Times New Roman" pitchFamily="18" charset="0"/>
              </a:rPr>
              <a:t>, публицист, общественный деятель, автор 25 книг на татарском и русском языках. В 2000-2001 годах-начальник управления по связям с общественностью администрации города Набережные </a:t>
            </a:r>
            <a:r>
              <a:rPr lang="ru-RU" dirty="0" err="1">
                <a:latin typeface="Times New Roman" pitchFamily="18" charset="0"/>
                <a:cs typeface="Times New Roman" pitchFamily="18" charset="0"/>
              </a:rPr>
              <a:t>Челны</a:t>
            </a:r>
            <a:r>
              <a:rPr lang="ru-RU" dirty="0">
                <a:latin typeface="Times New Roman" pitchFamily="18" charset="0"/>
                <a:cs typeface="Times New Roman" pitchFamily="18" charset="0"/>
              </a:rPr>
              <a:t>. Член Союза писателей (2006) и Союза журналистов (2000) России. </a:t>
            </a:r>
            <a:r>
              <a:rPr lang="ru-RU" dirty="0" err="1">
                <a:latin typeface="Times New Roman" pitchFamily="18" charset="0"/>
                <a:cs typeface="Times New Roman" pitchFamily="18" charset="0"/>
              </a:rPr>
              <a:t>Почетный</a:t>
            </a:r>
            <a:r>
              <a:rPr lang="ru-RU" dirty="0">
                <a:latin typeface="Times New Roman" pitchFamily="18" charset="0"/>
                <a:cs typeface="Times New Roman" pitchFamily="18" charset="0"/>
              </a:rPr>
              <a:t> член АН РТ (2017). </a:t>
            </a:r>
            <a:r>
              <a:rPr lang="ru-RU" dirty="0" err="1">
                <a:latin typeface="Times New Roman" pitchFamily="18" charset="0"/>
                <a:cs typeface="Times New Roman" pitchFamily="18" charset="0"/>
              </a:rPr>
              <a:t>Почетный</a:t>
            </a:r>
            <a:r>
              <a:rPr lang="ru-RU" dirty="0">
                <a:latin typeface="Times New Roman" pitchFamily="18" charset="0"/>
                <a:cs typeface="Times New Roman" pitchFamily="18" charset="0"/>
              </a:rPr>
              <a:t> гражданин Актанышского района (2011). Умер 22.02.2022</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23. Ситдикова </a:t>
            </a:r>
            <a:r>
              <a:rPr lang="ru-RU" b="1" dirty="0" err="1">
                <a:latin typeface="Times New Roman" pitchFamily="18" charset="0"/>
                <a:cs typeface="Times New Roman" pitchFamily="18" charset="0"/>
              </a:rPr>
              <a:t>Альфия</a:t>
            </a:r>
            <a:r>
              <a:rPr lang="ru-RU" b="1" dirty="0">
                <a:latin typeface="Times New Roman" pitchFamily="18" charset="0"/>
                <a:cs typeface="Times New Roman" pitchFamily="18" charset="0"/>
              </a:rPr>
              <a:t> </a:t>
            </a:r>
            <a:r>
              <a:rPr lang="ru-RU" b="1" dirty="0" err="1" smtClean="0">
                <a:latin typeface="Times New Roman" pitchFamily="18" charset="0"/>
                <a:cs typeface="Times New Roman" pitchFamily="18" charset="0"/>
              </a:rPr>
              <a:t>Мирзануровна</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родилась 14 августа 1957 года в селе </a:t>
            </a:r>
            <a:r>
              <a:rPr lang="ru-RU" dirty="0" err="1">
                <a:latin typeface="Times New Roman" pitchFamily="18" charset="0"/>
                <a:cs typeface="Times New Roman" pitchFamily="18" charset="0"/>
              </a:rPr>
              <a:t>Кузякино</a:t>
            </a:r>
            <a:r>
              <a:rPr lang="ru-RU" dirty="0">
                <a:latin typeface="Times New Roman" pitchFamily="18" charset="0"/>
                <a:cs typeface="Times New Roman" pitchFamily="18" charset="0"/>
              </a:rPr>
              <a:t>. Татарская поэтесса, детский писатель, переводчик, корреспондент Радио «</a:t>
            </a:r>
            <a:r>
              <a:rPr lang="ru-RU" dirty="0" err="1">
                <a:latin typeface="Times New Roman" pitchFamily="18" charset="0"/>
                <a:cs typeface="Times New Roman" pitchFamily="18" charset="0"/>
              </a:rPr>
              <a:t>Күңел</a:t>
            </a:r>
            <a:r>
              <a:rPr lang="ru-RU" dirty="0">
                <a:latin typeface="Times New Roman" pitchFamily="18" charset="0"/>
                <a:cs typeface="Times New Roman" pitchFamily="18" charset="0"/>
              </a:rPr>
              <a:t>». Член Союза журналистов и писателей Республики Татарстан (2006). Лауреат литературных премий имени </a:t>
            </a:r>
            <a:r>
              <a:rPr lang="ru-RU" dirty="0" err="1">
                <a:latin typeface="Times New Roman" pitchFamily="18" charset="0"/>
                <a:cs typeface="Times New Roman" pitchFamily="18" charset="0"/>
              </a:rPr>
              <a:t>Сажиды</a:t>
            </a:r>
            <a:r>
              <a:rPr lang="ru-RU" dirty="0">
                <a:latin typeface="Times New Roman" pitchFamily="18" charset="0"/>
                <a:cs typeface="Times New Roman" pitchFamily="18" charset="0"/>
              </a:rPr>
              <a:t> Сулеймановой (2016) и Ильдара </a:t>
            </a:r>
            <a:r>
              <a:rPr lang="ru-RU" dirty="0" err="1">
                <a:latin typeface="Times New Roman" pitchFamily="18" charset="0"/>
                <a:cs typeface="Times New Roman" pitchFamily="18" charset="0"/>
              </a:rPr>
              <a:t>Юзеева</a:t>
            </a:r>
            <a:r>
              <a:rPr lang="ru-RU" dirty="0">
                <a:latin typeface="Times New Roman" pitchFamily="18" charset="0"/>
                <a:cs typeface="Times New Roman" pitchFamily="18" charset="0"/>
              </a:rPr>
              <a:t> (2022, 2023). Заслуженный работник культуры Республики Татарстан (2019</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24. </a:t>
            </a:r>
            <a:r>
              <a:rPr lang="ru-RU" b="1" dirty="0" err="1" smtClean="0">
                <a:latin typeface="Times New Roman" pitchFamily="18" charset="0"/>
                <a:cs typeface="Times New Roman" pitchFamily="18" charset="0"/>
              </a:rPr>
              <a:t>Разов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Мирхади</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Мирзаянович</a:t>
            </a:r>
            <a:r>
              <a:rPr lang="ru-RU" dirty="0">
                <a:latin typeface="Times New Roman" pitchFamily="18" charset="0"/>
                <a:cs typeface="Times New Roman" pitchFamily="18" charset="0"/>
              </a:rPr>
              <a:t>- родился в деревне </a:t>
            </a:r>
            <a:r>
              <a:rPr lang="ru-RU" dirty="0" err="1">
                <a:latin typeface="Times New Roman" pitchFamily="18" charset="0"/>
                <a:cs typeface="Times New Roman" pitchFamily="18" charset="0"/>
              </a:rPr>
              <a:t>Аишево</a:t>
            </a:r>
            <a:r>
              <a:rPr lang="ru-RU" dirty="0">
                <a:latin typeface="Times New Roman" pitchFamily="18" charset="0"/>
                <a:cs typeface="Times New Roman" pitchFamily="18" charset="0"/>
              </a:rPr>
              <a:t> 22 октября 1960 </a:t>
            </a:r>
            <a:r>
              <a:rPr lang="ru-RU" dirty="0" err="1">
                <a:latin typeface="Times New Roman" pitchFamily="18" charset="0"/>
                <a:cs typeface="Times New Roman" pitchFamily="18" charset="0"/>
              </a:rPr>
              <a:t>года.Поэт</a:t>
            </a:r>
            <a:r>
              <a:rPr lang="ru-RU" dirty="0">
                <a:latin typeface="Times New Roman" pitchFamily="18" charset="0"/>
                <a:cs typeface="Times New Roman" pitchFamily="18" charset="0"/>
              </a:rPr>
              <a:t>, журналист, заслуженный работник культуры Татарстана, член Союза писателей Татарстана с 1996 года</a:t>
            </a:r>
            <a:r>
              <a:rPr lang="ru-RU" dirty="0" smtClean="0">
                <a:latin typeface="Times New Roman" pitchFamily="18" charset="0"/>
                <a:cs typeface="Times New Roman" pitchFamily="18" charset="0"/>
              </a:rPr>
              <a:t>.</a:t>
            </a:r>
          </a:p>
        </p:txBody>
      </p:sp>
    </p:spTree>
    <p:extLst>
      <p:ext uri="{BB962C8B-B14F-4D97-AF65-F5344CB8AC3E}">
        <p14:creationId xmlns:p14="http://schemas.microsoft.com/office/powerpoint/2010/main" val="68390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119141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Писатели</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7504" y="1412776"/>
            <a:ext cx="8676455" cy="5078313"/>
          </a:xfrm>
          <a:prstGeom prst="rect">
            <a:avLst/>
          </a:prstGeom>
        </p:spPr>
        <p:txBody>
          <a:bodyPr wrap="square">
            <a:spAutoFit/>
          </a:bodyPr>
          <a:lstStyle/>
          <a:p>
            <a:pPr algn="just"/>
            <a:r>
              <a:rPr lang="ru-RU" b="1" dirty="0" smtClean="0">
                <a:latin typeface="Times New Roman" pitchFamily="18" charset="0"/>
                <a:cs typeface="Times New Roman" pitchFamily="18" charset="0"/>
              </a:rPr>
              <a:t>25. </a:t>
            </a:r>
            <a:r>
              <a:rPr lang="ru-RU" b="1" dirty="0" err="1" smtClean="0">
                <a:latin typeface="Times New Roman" pitchFamily="18" charset="0"/>
                <a:cs typeface="Times New Roman" pitchFamily="18" charset="0"/>
              </a:rPr>
              <a:t>Ахметгалиева</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Айгуль </a:t>
            </a:r>
            <a:r>
              <a:rPr lang="ru-RU" b="1" dirty="0" err="1">
                <a:latin typeface="Times New Roman" pitchFamily="18" charset="0"/>
                <a:cs typeface="Times New Roman" pitchFamily="18" charset="0"/>
              </a:rPr>
              <a:t>Габдулловна</a:t>
            </a:r>
            <a:r>
              <a:rPr lang="ru-RU" dirty="0">
                <a:latin typeface="Times New Roman" pitchFamily="18" charset="0"/>
                <a:cs typeface="Times New Roman" pitchFamily="18" charset="0"/>
              </a:rPr>
              <a:t> – родилась 27 ноября 1973 года в деревне </a:t>
            </a:r>
            <a:r>
              <a:rPr lang="ru-RU" dirty="0" err="1">
                <a:latin typeface="Times New Roman" pitchFamily="18" charset="0"/>
                <a:cs typeface="Times New Roman" pitchFamily="18" charset="0"/>
              </a:rPr>
              <a:t>Качкиново.Писатель</a:t>
            </a:r>
            <a:r>
              <a:rPr lang="ru-RU" dirty="0">
                <a:latin typeface="Times New Roman" pitchFamily="18" charset="0"/>
                <a:cs typeface="Times New Roman" pitchFamily="18" charset="0"/>
              </a:rPr>
              <a:t>, драматург, журналист, редактор. Член Союза журналистов (с 2007) и Союза писателей (с 2009). Лауреат литературных премий имени </a:t>
            </a:r>
            <a:r>
              <a:rPr lang="ru-RU" dirty="0" err="1">
                <a:latin typeface="Times New Roman" pitchFamily="18" charset="0"/>
                <a:cs typeface="Times New Roman" pitchFamily="18" charset="0"/>
              </a:rPr>
              <a:t>Сажиды</a:t>
            </a:r>
            <a:r>
              <a:rPr lang="ru-RU" dirty="0">
                <a:latin typeface="Times New Roman" pitchFamily="18" charset="0"/>
                <a:cs typeface="Times New Roman" pitchFamily="18" charset="0"/>
              </a:rPr>
              <a:t> Сулеймановой (2011) и Ильдара </a:t>
            </a:r>
            <a:r>
              <a:rPr lang="ru-RU" dirty="0" err="1">
                <a:latin typeface="Times New Roman" pitchFamily="18" charset="0"/>
                <a:cs typeface="Times New Roman" pitchFamily="18" charset="0"/>
              </a:rPr>
              <a:t>Юзеева</a:t>
            </a:r>
            <a:r>
              <a:rPr lang="ru-RU" dirty="0">
                <a:latin typeface="Times New Roman" pitchFamily="18" charset="0"/>
                <a:cs typeface="Times New Roman" pitchFamily="18" charset="0"/>
              </a:rPr>
              <a:t> (2021</a:t>
            </a:r>
            <a:r>
              <a:rPr lang="ru-RU" dirty="0" smtClean="0">
                <a:latin typeface="Times New Roman" pitchFamily="18" charset="0"/>
                <a:cs typeface="Times New Roman" pitchFamily="18" charset="0"/>
              </a:rPr>
              <a:t>).</a:t>
            </a:r>
          </a:p>
          <a:p>
            <a:pPr algn="just"/>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26. </a:t>
            </a:r>
            <a:r>
              <a:rPr lang="ru-RU" b="1" dirty="0" err="1" smtClean="0">
                <a:latin typeface="Times New Roman" pitchFamily="18" charset="0"/>
                <a:cs typeface="Times New Roman" pitchFamily="18" charset="0"/>
              </a:rPr>
              <a:t>Мазитов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Фидаиль</a:t>
            </a:r>
            <a:r>
              <a:rPr lang="ru-RU" b="1" dirty="0">
                <a:latin typeface="Times New Roman" pitchFamily="18" charset="0"/>
                <a:cs typeface="Times New Roman" pitchFamily="18" charset="0"/>
              </a:rPr>
              <a:t> Васильевич</a:t>
            </a:r>
            <a:r>
              <a:rPr lang="ru-RU" dirty="0">
                <a:latin typeface="Times New Roman" pitchFamily="18" charset="0"/>
                <a:cs typeface="Times New Roman" pitchFamily="18" charset="0"/>
              </a:rPr>
              <a:t>  -родился 24 мая 21984 года в деревне </a:t>
            </a:r>
            <a:r>
              <a:rPr lang="ru-RU" dirty="0" err="1">
                <a:latin typeface="Times New Roman" pitchFamily="18" charset="0"/>
                <a:cs typeface="Times New Roman" pitchFamily="18" charset="0"/>
              </a:rPr>
              <a:t>Кыркаентуба</a:t>
            </a:r>
            <a:r>
              <a:rPr lang="ru-RU" dirty="0">
                <a:latin typeface="Times New Roman" pitchFamily="18" charset="0"/>
                <a:cs typeface="Times New Roman" pitchFamily="18" charset="0"/>
              </a:rPr>
              <a:t>.  Татарский поэт, писатель и журналист, член Союза писателей Татарстана, Союза журналистов Республики Татарстан и Российской Федерации, Международной ассоциации </a:t>
            </a:r>
            <a:r>
              <a:rPr lang="ru-RU" dirty="0" smtClean="0">
                <a:latin typeface="Times New Roman" pitchFamily="18" charset="0"/>
                <a:cs typeface="Times New Roman" pitchFamily="18" charset="0"/>
              </a:rPr>
              <a:t>журналистов</a:t>
            </a:r>
          </a:p>
          <a:p>
            <a:pPr algn="just"/>
            <a:endParaRPr lang="ru-RU" dirty="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27. </a:t>
            </a:r>
            <a:r>
              <a:rPr lang="ru-RU" b="1" dirty="0" err="1" smtClean="0">
                <a:latin typeface="Times New Roman" pitchFamily="18" charset="0"/>
                <a:cs typeface="Times New Roman" pitchFamily="18" charset="0"/>
              </a:rPr>
              <a:t>Гибадуллина</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Лилия </a:t>
            </a:r>
            <a:r>
              <a:rPr lang="ru-RU" b="1" dirty="0" err="1" smtClean="0">
                <a:latin typeface="Times New Roman" pitchFamily="18" charset="0"/>
                <a:cs typeface="Times New Roman" pitchFamily="18" charset="0"/>
              </a:rPr>
              <a:t>Фаисовна</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родилась 22 марта 1987 года в деревне </a:t>
            </a:r>
            <a:r>
              <a:rPr lang="ru-RU" dirty="0" err="1">
                <a:latin typeface="Times New Roman" pitchFamily="18" charset="0"/>
                <a:cs typeface="Times New Roman" pitchFamily="18" charset="0"/>
              </a:rPr>
              <a:t>Такталачук</a:t>
            </a:r>
            <a:r>
              <a:rPr lang="ru-RU" dirty="0" smtClean="0">
                <a:latin typeface="Times New Roman" pitchFamily="18" charset="0"/>
                <a:cs typeface="Times New Roman" pitchFamily="18" charset="0"/>
              </a:rPr>
              <a:t>. Писательница</a:t>
            </a:r>
            <a:r>
              <a:rPr lang="ru-RU" dirty="0">
                <a:latin typeface="Times New Roman" pitchFamily="18" charset="0"/>
                <a:cs typeface="Times New Roman" pitchFamily="18" charset="0"/>
              </a:rPr>
              <a:t>, член Союза писателей Татарстана, лауреат премии </a:t>
            </a:r>
            <a:r>
              <a:rPr lang="ru-RU" dirty="0" err="1">
                <a:latin typeface="Times New Roman" pitchFamily="18" charset="0"/>
                <a:cs typeface="Times New Roman" pitchFamily="18" charset="0"/>
              </a:rPr>
              <a:t>Сажиды</a:t>
            </a:r>
            <a:r>
              <a:rPr lang="ru-RU" dirty="0">
                <a:latin typeface="Times New Roman" pitchFamily="18" charset="0"/>
                <a:cs typeface="Times New Roman" pitchFamily="18" charset="0"/>
              </a:rPr>
              <a:t> Сулеймановой (2021</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28. </a:t>
            </a:r>
            <a:r>
              <a:rPr lang="ru-RU" b="1" dirty="0" err="1" smtClean="0">
                <a:latin typeface="Times New Roman" pitchFamily="18" charset="0"/>
                <a:cs typeface="Times New Roman" pitchFamily="18" charset="0"/>
              </a:rPr>
              <a:t>Хабибназаров</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Наиб </a:t>
            </a:r>
            <a:r>
              <a:rPr lang="ru-RU" b="1" dirty="0" err="1">
                <a:latin typeface="Times New Roman" pitchFamily="18" charset="0"/>
                <a:cs typeface="Times New Roman" pitchFamily="18" charset="0"/>
              </a:rPr>
              <a:t>Лаисович</a:t>
            </a:r>
            <a:r>
              <a:rPr lang="ru-RU" dirty="0">
                <a:latin typeface="Times New Roman" pitchFamily="18" charset="0"/>
                <a:cs typeface="Times New Roman" pitchFamily="18" charset="0"/>
              </a:rPr>
              <a:t> (Наиб </a:t>
            </a:r>
            <a:r>
              <a:rPr lang="ru-RU" dirty="0" err="1">
                <a:latin typeface="Times New Roman" pitchFamily="18" charset="0"/>
                <a:cs typeface="Times New Roman" pitchFamily="18" charset="0"/>
              </a:rPr>
              <a:t>Лаисов</a:t>
            </a:r>
            <a:r>
              <a:rPr lang="ru-RU" dirty="0">
                <a:latin typeface="Times New Roman" pitchFamily="18" charset="0"/>
                <a:cs typeface="Times New Roman" pitchFamily="18" charset="0"/>
              </a:rPr>
              <a:t>)- родился 10 августа1935 года в деревне </a:t>
            </a:r>
            <a:r>
              <a:rPr lang="ru-RU" dirty="0" err="1">
                <a:latin typeface="Times New Roman" pitchFamily="18" charset="0"/>
                <a:cs typeface="Times New Roman" pitchFamily="18" charset="0"/>
              </a:rPr>
              <a:t>Яхшеево</a:t>
            </a:r>
            <a:r>
              <a:rPr lang="ru-RU" dirty="0">
                <a:latin typeface="Times New Roman" pitchFamily="18" charset="0"/>
                <a:cs typeface="Times New Roman" pitchFamily="18" charset="0"/>
              </a:rPr>
              <a:t>. Выдающийся татарский </a:t>
            </a:r>
            <a:r>
              <a:rPr lang="ru-RU" dirty="0" err="1">
                <a:latin typeface="Times New Roman" pitchFamily="18" charset="0"/>
                <a:cs typeface="Times New Roman" pitchFamily="18" charset="0"/>
              </a:rPr>
              <a:t>ученый</a:t>
            </a:r>
            <a:r>
              <a:rPr lang="ru-RU" dirty="0">
                <a:latin typeface="Times New Roman" pitchFamily="18" charset="0"/>
                <a:cs typeface="Times New Roman" pitchFamily="18" charset="0"/>
              </a:rPr>
              <a:t>, филолог, литературный критик. Член Союза писателей (1984). Ректор </a:t>
            </a:r>
            <a:r>
              <a:rPr lang="ru-RU" dirty="0" err="1">
                <a:latin typeface="Times New Roman" pitchFamily="18" charset="0"/>
                <a:cs typeface="Times New Roman" pitchFamily="18" charset="0"/>
              </a:rPr>
              <a:t>Елабужского</a:t>
            </a:r>
            <a:r>
              <a:rPr lang="ru-RU" dirty="0">
                <a:latin typeface="Times New Roman" pitchFamily="18" charset="0"/>
                <a:cs typeface="Times New Roman" pitchFamily="18" charset="0"/>
              </a:rPr>
              <a:t> педагогического института (с 2011 года </a:t>
            </a:r>
            <a:r>
              <a:rPr lang="ru-RU" dirty="0" err="1">
                <a:latin typeface="Times New Roman" pitchFamily="18" charset="0"/>
                <a:cs typeface="Times New Roman" pitchFamily="18" charset="0"/>
              </a:rPr>
              <a:t>Елабужский</a:t>
            </a:r>
            <a:r>
              <a:rPr lang="ru-RU" dirty="0">
                <a:latin typeface="Times New Roman" pitchFamily="18" charset="0"/>
                <a:cs typeface="Times New Roman" pitchFamily="18" charset="0"/>
              </a:rPr>
              <a:t> институт КФУ) (1989-2000).</a:t>
            </a:r>
          </a:p>
        </p:txBody>
      </p:sp>
    </p:spTree>
    <p:extLst>
      <p:ext uri="{BB962C8B-B14F-4D97-AF65-F5344CB8AC3E}">
        <p14:creationId xmlns:p14="http://schemas.microsoft.com/office/powerpoint/2010/main" val="3705496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119141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Писатели</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251520" y="1412776"/>
            <a:ext cx="8424936" cy="4524315"/>
          </a:xfrm>
          <a:prstGeom prst="rect">
            <a:avLst/>
          </a:prstGeom>
        </p:spPr>
        <p:txBody>
          <a:bodyPr wrap="square">
            <a:spAutoFit/>
          </a:bodyPr>
          <a:lstStyle/>
          <a:p>
            <a:pPr algn="just"/>
            <a:r>
              <a:rPr lang="ru-RU" b="1" dirty="0" smtClean="0">
                <a:latin typeface="Times New Roman" pitchFamily="18" charset="0"/>
                <a:cs typeface="Times New Roman" pitchFamily="18" charset="0"/>
              </a:rPr>
              <a:t>29. </a:t>
            </a:r>
            <a:r>
              <a:rPr lang="ru-RU" b="1" dirty="0" err="1" smtClean="0">
                <a:latin typeface="Times New Roman" pitchFamily="18" charset="0"/>
                <a:cs typeface="Times New Roman" pitchFamily="18" charset="0"/>
              </a:rPr>
              <a:t>Сабирзянова</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Нафиса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Мухаметгалеевна</a:t>
            </a:r>
            <a:r>
              <a:rPr lang="ru-RU" dirty="0">
                <a:latin typeface="Times New Roman" pitchFamily="18" charset="0"/>
                <a:cs typeface="Times New Roman" pitchFamily="18" charset="0"/>
              </a:rPr>
              <a:t>- родилась 4 декабря 1964 года в деревне </a:t>
            </a:r>
            <a:r>
              <a:rPr lang="ru-RU" dirty="0" err="1">
                <a:latin typeface="Times New Roman" pitchFamily="18" charset="0"/>
                <a:cs typeface="Times New Roman" pitchFamily="18" charset="0"/>
              </a:rPr>
              <a:t>Шарипово.заслуженный</a:t>
            </a:r>
            <a:r>
              <a:rPr lang="ru-RU" dirty="0">
                <a:latin typeface="Times New Roman" pitchFamily="18" charset="0"/>
                <a:cs typeface="Times New Roman" pitchFamily="18" charset="0"/>
              </a:rPr>
              <a:t> работник культуры Татарстана, член Союза журналистов России, РТ и Союза писателей </a:t>
            </a:r>
            <a:r>
              <a:rPr lang="ru-RU" dirty="0" smtClean="0">
                <a:latin typeface="Times New Roman" pitchFamily="18" charset="0"/>
                <a:cs typeface="Times New Roman" pitchFamily="18" charset="0"/>
              </a:rPr>
              <a:t>Татарстана</a:t>
            </a:r>
          </a:p>
          <a:p>
            <a:pPr algn="just"/>
            <a:endParaRPr lang="ru-RU" dirty="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30. </a:t>
            </a:r>
            <a:r>
              <a:rPr lang="ru-RU" b="1" dirty="0" err="1" smtClean="0">
                <a:latin typeface="Times New Roman" pitchFamily="18" charset="0"/>
                <a:cs typeface="Times New Roman" pitchFamily="18" charset="0"/>
              </a:rPr>
              <a:t>Муталлапов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Амирзян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Закирзянович</a:t>
            </a:r>
            <a:r>
              <a:rPr lang="ru-RU" dirty="0">
                <a:latin typeface="Times New Roman" pitchFamily="18" charset="0"/>
                <a:cs typeface="Times New Roman" pitchFamily="18" charset="0"/>
              </a:rPr>
              <a:t>- родился 12января 1934 году в деревне </a:t>
            </a:r>
            <a:r>
              <a:rPr lang="ru-RU" dirty="0" err="1">
                <a:latin typeface="Times New Roman" pitchFamily="18" charset="0"/>
                <a:cs typeface="Times New Roman" pitchFamily="18" charset="0"/>
              </a:rPr>
              <a:t>Мрясово</a:t>
            </a:r>
            <a:r>
              <a:rPr lang="ru-RU" dirty="0">
                <a:latin typeface="Times New Roman" pitchFamily="18" charset="0"/>
                <a:cs typeface="Times New Roman" pitchFamily="18" charset="0"/>
              </a:rPr>
              <a:t>. Писатель, прозаик, журналист, член Союза журналистов СССР (с 1960 года), заслуженный работник культуры Татарстана (1991 год). Лауреат премии имени С. Сулеймановой (</a:t>
            </a:r>
            <a:r>
              <a:rPr lang="ru-RU" dirty="0" smtClean="0">
                <a:latin typeface="Times New Roman" pitchFamily="18" charset="0"/>
                <a:cs typeface="Times New Roman" pitchFamily="18" charset="0"/>
              </a:rPr>
              <a:t>2006).</a:t>
            </a:r>
          </a:p>
          <a:p>
            <a:pPr algn="just"/>
            <a:endParaRPr lang="ru-RU" dirty="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31. </a:t>
            </a:r>
            <a:r>
              <a:rPr lang="ru-RU" b="1" dirty="0" err="1" smtClean="0">
                <a:latin typeface="Times New Roman" pitchFamily="18" charset="0"/>
                <a:cs typeface="Times New Roman" pitchFamily="18" charset="0"/>
              </a:rPr>
              <a:t>Салахиев</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Роберт </a:t>
            </a:r>
            <a:r>
              <a:rPr lang="ru-RU" b="1" dirty="0" err="1" smtClean="0">
                <a:latin typeface="Times New Roman" pitchFamily="18" charset="0"/>
                <a:cs typeface="Times New Roman" pitchFamily="18" charset="0"/>
              </a:rPr>
              <a:t>Фассахович</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родился 18 февраля 1951 года в селе Татарские </a:t>
            </a:r>
            <a:r>
              <a:rPr lang="ru-RU" dirty="0" err="1">
                <a:latin typeface="Times New Roman" pitchFamily="18" charset="0"/>
                <a:cs typeface="Times New Roman" pitchFamily="18" charset="0"/>
              </a:rPr>
              <a:t>Суксы</a:t>
            </a:r>
            <a:r>
              <a:rPr lang="ru-RU" dirty="0">
                <a:latin typeface="Times New Roman" pitchFamily="18" charset="0"/>
                <a:cs typeface="Times New Roman" pitchFamily="18" charset="0"/>
              </a:rPr>
              <a:t> .Писатель. Член Союза писателей Татарстана, лауреат премии С. Сулеймановой</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32. </a:t>
            </a:r>
            <a:r>
              <a:rPr lang="ru-RU" b="1" dirty="0" err="1" smtClean="0">
                <a:latin typeface="Times New Roman" pitchFamily="18" charset="0"/>
                <a:cs typeface="Times New Roman" pitchFamily="18" charset="0"/>
              </a:rPr>
              <a:t>Давлетбаев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Фанавис</a:t>
            </a:r>
            <a:r>
              <a:rPr lang="ru-RU" b="1" dirty="0">
                <a:latin typeface="Times New Roman" pitchFamily="18" charset="0"/>
                <a:cs typeface="Times New Roman" pitchFamily="18" charset="0"/>
              </a:rPr>
              <a:t> </a:t>
            </a:r>
            <a:r>
              <a:rPr lang="ru-RU" b="1" dirty="0" err="1" smtClean="0">
                <a:latin typeface="Times New Roman" pitchFamily="18" charset="0"/>
                <a:cs typeface="Times New Roman" pitchFamily="18" charset="0"/>
              </a:rPr>
              <a:t>Абелаесович</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родился 20 октября 1951 года в деревне </a:t>
            </a:r>
            <a:r>
              <a:rPr lang="ru-RU" dirty="0" err="1">
                <a:latin typeface="Times New Roman" pitchFamily="18" charset="0"/>
                <a:cs typeface="Times New Roman" pitchFamily="18" charset="0"/>
              </a:rPr>
              <a:t>Таймурзино.Член</a:t>
            </a:r>
            <a:r>
              <a:rPr lang="ru-RU" dirty="0">
                <a:latin typeface="Times New Roman" pitchFamily="18" charset="0"/>
                <a:cs typeface="Times New Roman" pitchFamily="18" charset="0"/>
              </a:rPr>
              <a:t> Союза писателей РТ(2014), лауреат премии имени С. Сулеймановой</a:t>
            </a:r>
          </a:p>
        </p:txBody>
      </p:sp>
    </p:spTree>
    <p:extLst>
      <p:ext uri="{BB962C8B-B14F-4D97-AF65-F5344CB8AC3E}">
        <p14:creationId xmlns:p14="http://schemas.microsoft.com/office/powerpoint/2010/main" val="1215687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225689"/>
            <a:ext cx="8928992" cy="5632311"/>
          </a:xfrm>
          <a:prstGeom prst="rect">
            <a:avLst/>
          </a:prstGeom>
        </p:spPr>
        <p:txBody>
          <a:bodyPr wrap="square">
            <a:spAutoFit/>
          </a:bodyPr>
          <a:lstStyle/>
          <a:p>
            <a:pPr algn="just"/>
            <a:r>
              <a:rPr lang="ru-RU" b="1" dirty="0" smtClean="0">
                <a:latin typeface="Times New Roman" pitchFamily="18" charset="0"/>
                <a:cs typeface="Times New Roman" pitchFamily="18" charset="0"/>
              </a:rPr>
              <a:t>33</a:t>
            </a:r>
            <a:r>
              <a:rPr lang="ru-RU"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Шаемова</a:t>
            </a:r>
            <a:r>
              <a:rPr lang="ru-RU" b="1" dirty="0" smtClean="0">
                <a:latin typeface="Times New Roman" pitchFamily="18" charset="0"/>
                <a:cs typeface="Times New Roman" pitchFamily="18" charset="0"/>
              </a:rPr>
              <a:t>(</a:t>
            </a:r>
            <a:r>
              <a:rPr lang="ru-RU" b="1" dirty="0" err="1" smtClean="0">
                <a:latin typeface="Times New Roman" pitchFamily="18" charset="0"/>
                <a:cs typeface="Times New Roman" pitchFamily="18" charset="0"/>
              </a:rPr>
              <a:t>Галләмова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Язиля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Шәрхемовна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кызы</a:t>
            </a:r>
            <a:r>
              <a:rPr lang="ru-RU" b="1" dirty="0">
                <a:latin typeface="Times New Roman" pitchFamily="18" charset="0"/>
                <a:cs typeface="Times New Roman" pitchFamily="18" charset="0"/>
              </a:rPr>
              <a:t>(</a:t>
            </a:r>
            <a:r>
              <a:rPr lang="ru-RU" b="1" dirty="0" err="1">
                <a:latin typeface="Times New Roman" pitchFamily="18" charset="0"/>
                <a:cs typeface="Times New Roman" pitchFamily="18" charset="0"/>
              </a:rPr>
              <a:t>Язиля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Галлямова</a:t>
            </a:r>
            <a:r>
              <a:rPr lang="ru-RU" b="1" dirty="0">
                <a:latin typeface="Times New Roman" pitchFamily="18" charset="0"/>
                <a:cs typeface="Times New Roman" pitchFamily="18" charset="0"/>
              </a:rPr>
              <a:t>)-</a:t>
            </a:r>
            <a:r>
              <a:rPr lang="ru-RU" dirty="0">
                <a:latin typeface="Times New Roman" pitchFamily="18" charset="0"/>
                <a:cs typeface="Times New Roman" pitchFamily="18" charset="0"/>
              </a:rPr>
              <a:t>родилась 8 мая 1948 года в деревне Новые </a:t>
            </a:r>
            <a:r>
              <a:rPr lang="ru-RU" dirty="0" err="1">
                <a:latin typeface="Times New Roman" pitchFamily="18" charset="0"/>
                <a:cs typeface="Times New Roman" pitchFamily="18" charset="0"/>
              </a:rPr>
              <a:t>Бугады</a:t>
            </a:r>
            <a:r>
              <a:rPr lang="ru-RU" dirty="0" smtClean="0">
                <a:latin typeface="Times New Roman" pitchFamily="18" charset="0"/>
                <a:cs typeface="Times New Roman" pitchFamily="18" charset="0"/>
              </a:rPr>
              <a:t>.</a:t>
            </a:r>
          </a:p>
          <a:p>
            <a:pPr algn="just"/>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34. </a:t>
            </a:r>
            <a:r>
              <a:rPr lang="ru-RU" b="1" dirty="0" err="1" smtClean="0">
                <a:latin typeface="Times New Roman" pitchFamily="18" charset="0"/>
                <a:cs typeface="Times New Roman" pitchFamily="18" charset="0"/>
              </a:rPr>
              <a:t>Шайгарданова</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Лилия </a:t>
            </a:r>
            <a:r>
              <a:rPr lang="ru-RU" b="1" dirty="0" err="1">
                <a:latin typeface="Times New Roman" pitchFamily="18" charset="0"/>
                <a:cs typeface="Times New Roman" pitchFamily="18" charset="0"/>
              </a:rPr>
              <a:t>Гыйльмеганиевна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 родилась 1 марта 1953 года в деревне </a:t>
            </a:r>
            <a:r>
              <a:rPr lang="ru-RU" dirty="0" err="1" smtClean="0">
                <a:latin typeface="Times New Roman" pitchFamily="18" charset="0"/>
                <a:cs typeface="Times New Roman" pitchFamily="18" charset="0"/>
              </a:rPr>
              <a:t>Табанлыкулево</a:t>
            </a:r>
            <a:endParaRPr lang="ru-RU" dirty="0" smtClean="0">
              <a:latin typeface="Times New Roman" pitchFamily="18" charset="0"/>
              <a:cs typeface="Times New Roman" pitchFamily="18" charset="0"/>
            </a:endParaRPr>
          </a:p>
          <a:p>
            <a:pPr algn="just"/>
            <a:endParaRPr lang="ru-RU" dirty="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35.Ахметова </a:t>
            </a:r>
            <a:r>
              <a:rPr lang="ru-RU" b="1" dirty="0" err="1">
                <a:latin typeface="Times New Roman" pitchFamily="18" charset="0"/>
                <a:cs typeface="Times New Roman" pitchFamily="18" charset="0"/>
              </a:rPr>
              <a:t>Рамзия</a:t>
            </a:r>
            <a:r>
              <a:rPr lang="ru-RU" b="1" dirty="0">
                <a:latin typeface="Times New Roman" pitchFamily="18" charset="0"/>
                <a:cs typeface="Times New Roman" pitchFamily="18" charset="0"/>
              </a:rPr>
              <a:t> </a:t>
            </a:r>
            <a:r>
              <a:rPr lang="ru-RU" b="1" dirty="0" err="1" smtClean="0">
                <a:latin typeface="Times New Roman" pitchFamily="18" charset="0"/>
                <a:cs typeface="Times New Roman" pitchFamily="18" charset="0"/>
              </a:rPr>
              <a:t>Ахметшаеховна</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родилась 27 мая 1953 года в деревне </a:t>
            </a:r>
            <a:r>
              <a:rPr lang="ru-RU" dirty="0" err="1" smtClean="0">
                <a:latin typeface="Times New Roman" pitchFamily="18" charset="0"/>
                <a:cs typeface="Times New Roman" pitchFamily="18" charset="0"/>
              </a:rPr>
              <a:t>Уразаево</a:t>
            </a:r>
            <a:r>
              <a:rPr lang="ru-RU" dirty="0" smtClean="0">
                <a:latin typeface="Times New Roman" pitchFamily="18" charset="0"/>
                <a:cs typeface="Times New Roman" pitchFamily="18" charset="0"/>
              </a:rPr>
              <a:t>.</a:t>
            </a:r>
          </a:p>
          <a:p>
            <a:pPr algn="just"/>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36. </a:t>
            </a:r>
            <a:r>
              <a:rPr lang="ru-RU" b="1" dirty="0" err="1" smtClean="0">
                <a:latin typeface="Times New Roman" pitchFamily="18" charset="0"/>
                <a:cs typeface="Times New Roman" pitchFamily="18" charset="0"/>
              </a:rPr>
              <a:t>Авзалова</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Альбина </a:t>
            </a:r>
            <a:r>
              <a:rPr lang="ru-RU" b="1" dirty="0" err="1">
                <a:latin typeface="Times New Roman" pitchFamily="18" charset="0"/>
                <a:cs typeface="Times New Roman" pitchFamily="18" charset="0"/>
              </a:rPr>
              <a:t>Ульфатовна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родилась 14 декабря 1957 года в деревне </a:t>
            </a:r>
            <a:r>
              <a:rPr lang="ru-RU" dirty="0" err="1">
                <a:latin typeface="Times New Roman" pitchFamily="18" charset="0"/>
                <a:cs typeface="Times New Roman" pitchFamily="18" charset="0"/>
              </a:rPr>
              <a:t>Алма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Аты</a:t>
            </a:r>
            <a:r>
              <a:rPr lang="ru-RU" dirty="0" smtClean="0">
                <a:latin typeface="Times New Roman" pitchFamily="18" charset="0"/>
                <a:cs typeface="Times New Roman" pitchFamily="18" charset="0"/>
              </a:rPr>
              <a:t>.</a:t>
            </a:r>
          </a:p>
          <a:p>
            <a:pPr algn="just"/>
            <a:r>
              <a:rPr lang="ru-RU" b="1" dirty="0" smtClean="0">
                <a:latin typeface="Times New Roman" pitchFamily="18" charset="0"/>
                <a:cs typeface="Times New Roman" pitchFamily="18" charset="0"/>
              </a:rPr>
              <a:t>37. </a:t>
            </a:r>
            <a:r>
              <a:rPr lang="ru-RU" b="1" dirty="0" err="1" smtClean="0">
                <a:latin typeface="Times New Roman" pitchFamily="18" charset="0"/>
                <a:cs typeface="Times New Roman" pitchFamily="18" charset="0"/>
              </a:rPr>
              <a:t>Ахмет</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Курмаши</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 (1855-1883) - поэт, автор поэм с романтическим сюжетом и мелодией "</a:t>
            </a:r>
            <a:r>
              <a:rPr lang="ru-RU" dirty="0" err="1">
                <a:latin typeface="Times New Roman" pitchFamily="18" charset="0"/>
                <a:cs typeface="Times New Roman" pitchFamily="18" charset="0"/>
              </a:rPr>
              <a:t>Буз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егет</a:t>
            </a:r>
            <a:r>
              <a:rPr lang="ru-RU" dirty="0">
                <a:latin typeface="Times New Roman" pitchFamily="18" charset="0"/>
                <a:cs typeface="Times New Roman" pitchFamily="18" charset="0"/>
              </a:rPr>
              <a:t>" и "</a:t>
            </a:r>
            <a:r>
              <a:rPr lang="ru-RU" dirty="0" err="1">
                <a:latin typeface="Times New Roman" pitchFamily="18" charset="0"/>
                <a:cs typeface="Times New Roman" pitchFamily="18" charset="0"/>
              </a:rPr>
              <a:t>Тахир</a:t>
            </a:r>
            <a:r>
              <a:rPr lang="ru-RU" dirty="0">
                <a:latin typeface="Times New Roman" pitchFamily="18" charset="0"/>
                <a:cs typeface="Times New Roman" pitchFamily="18" charset="0"/>
              </a:rPr>
              <a:t> и </a:t>
            </a:r>
            <a:r>
              <a:rPr lang="ru-RU" dirty="0" err="1">
                <a:latin typeface="Times New Roman" pitchFamily="18" charset="0"/>
                <a:cs typeface="Times New Roman" pitchFamily="18" charset="0"/>
              </a:rPr>
              <a:t>Зухра</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38. Риза </a:t>
            </a:r>
            <a:r>
              <a:rPr lang="ru-RU" b="1" dirty="0" err="1">
                <a:latin typeface="Times New Roman" pitchFamily="18" charset="0"/>
                <a:cs typeface="Times New Roman" pitchFamily="18" charset="0"/>
              </a:rPr>
              <a:t>Фахрутдинович</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Ишмурат</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Ишмуратов</a:t>
            </a:r>
            <a:r>
              <a:rPr lang="ru-RU" b="1" dirty="0">
                <a:latin typeface="Times New Roman" pitchFamily="18" charset="0"/>
                <a:cs typeface="Times New Roman" pitchFamily="18" charset="0"/>
              </a:rPr>
              <a:t>)</a:t>
            </a:r>
            <a:r>
              <a:rPr lang="ru-RU" dirty="0">
                <a:latin typeface="Times New Roman" pitchFamily="18" charset="0"/>
                <a:cs typeface="Times New Roman" pitchFamily="18" charset="0"/>
              </a:rPr>
              <a:t>- родился 1 декабря 1903 года в деревне </a:t>
            </a:r>
            <a:r>
              <a:rPr lang="ru-RU" dirty="0" err="1">
                <a:latin typeface="Times New Roman" pitchFamily="18" charset="0"/>
                <a:cs typeface="Times New Roman" pitchFamily="18" charset="0"/>
              </a:rPr>
              <a:t>Уразаево</a:t>
            </a:r>
            <a:r>
              <a:rPr lang="ru-RU" dirty="0">
                <a:latin typeface="Times New Roman" pitchFamily="18" charset="0"/>
                <a:cs typeface="Times New Roman" pitchFamily="18" charset="0"/>
              </a:rPr>
              <a:t>. Татарский драматург, общественный деятель, публицист, режиссёр, Заслуженный деятель искусств Татарской АССР, Заслуженный деятель искусств РСФСР (1983), участник Великой Отечественной войны 1941—1945 годов. , Кавалер орденов Трудового Красного Знамени и Орден Отечественной войны Ⅱ степени</a:t>
            </a:r>
          </a:p>
          <a:p>
            <a:pPr algn="just"/>
            <a:r>
              <a:rPr lang="ru-RU" dirty="0">
                <a:latin typeface="Times New Roman" pitchFamily="18" charset="0"/>
                <a:cs typeface="Times New Roman" pitchFamily="18" charset="0"/>
              </a:rPr>
              <a:t>Орден Красной Звезды</a:t>
            </a:r>
          </a:p>
          <a:p>
            <a:pPr algn="just"/>
            <a:r>
              <a:rPr lang="ru-RU" dirty="0">
                <a:latin typeface="Times New Roman" pitchFamily="18" charset="0"/>
                <a:cs typeface="Times New Roman" pitchFamily="18" charset="0"/>
              </a:rPr>
              <a:t>Орден «Знак Почёта» (14 июня 1957).Умер 29.10.1995.</a:t>
            </a:r>
          </a:p>
          <a:p>
            <a:pPr algn="just"/>
            <a:endParaRPr lang="ru-RU" dirty="0">
              <a:latin typeface="Times New Roman" pitchFamily="18" charset="0"/>
              <a:cs typeface="Times New Roman" pitchFamily="18" charset="0"/>
            </a:endParaRPr>
          </a:p>
        </p:txBody>
      </p:sp>
      <p:sp>
        <p:nvSpPr>
          <p:cNvPr id="3" name="Прямоугольник 2"/>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4" name="TextBox 3"/>
          <p:cNvSpPr txBox="1"/>
          <p:nvPr/>
        </p:nvSpPr>
        <p:spPr>
          <a:xfrm>
            <a:off x="-456" y="750803"/>
            <a:ext cx="119141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Писатели</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55900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4" name="TextBox 3"/>
          <p:cNvSpPr txBox="1"/>
          <p:nvPr/>
        </p:nvSpPr>
        <p:spPr>
          <a:xfrm>
            <a:off x="-456" y="750803"/>
            <a:ext cx="119141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Писатели</a:t>
            </a:r>
            <a:endParaRPr lang="ru-RU" b="1" dirty="0">
              <a:solidFill>
                <a:schemeClr val="bg1"/>
              </a:solidFill>
              <a:latin typeface="Times New Roman" pitchFamily="18" charset="0"/>
              <a:cs typeface="Times New Roman" pitchFamily="18" charset="0"/>
            </a:endParaRPr>
          </a:p>
        </p:txBody>
      </p:sp>
      <p:sp>
        <p:nvSpPr>
          <p:cNvPr id="5" name="Прямоугольник 4"/>
          <p:cNvSpPr/>
          <p:nvPr/>
        </p:nvSpPr>
        <p:spPr>
          <a:xfrm>
            <a:off x="110231" y="1556792"/>
            <a:ext cx="8923540" cy="4247317"/>
          </a:xfrm>
          <a:prstGeom prst="rect">
            <a:avLst/>
          </a:prstGeom>
        </p:spPr>
        <p:txBody>
          <a:bodyPr wrap="square">
            <a:spAutoFit/>
          </a:bodyPr>
          <a:lstStyle/>
          <a:p>
            <a:pPr algn="just"/>
            <a:r>
              <a:rPr lang="ru-RU" b="1" dirty="0" smtClean="0">
                <a:latin typeface="Times New Roman" pitchFamily="18" charset="0"/>
                <a:cs typeface="Times New Roman" pitchFamily="18" charset="0"/>
              </a:rPr>
              <a:t>39. Баянов </a:t>
            </a:r>
            <a:r>
              <a:rPr lang="ru-RU" b="1" dirty="0" err="1">
                <a:latin typeface="Times New Roman" pitchFamily="18" charset="0"/>
                <a:cs typeface="Times New Roman" pitchFamily="18" charset="0"/>
              </a:rPr>
              <a:t>Нур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Галимович</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Нур</a:t>
            </a:r>
            <a:r>
              <a:rPr lang="ru-RU" b="1" dirty="0">
                <a:latin typeface="Times New Roman" pitchFamily="18" charset="0"/>
                <a:cs typeface="Times New Roman" pitchFamily="18" charset="0"/>
              </a:rPr>
              <a:t> Баян)</a:t>
            </a:r>
            <a:r>
              <a:rPr lang="ru-RU" dirty="0">
                <a:latin typeface="Times New Roman" pitchFamily="18" charset="0"/>
                <a:cs typeface="Times New Roman" pitchFamily="18" charset="0"/>
              </a:rPr>
              <a:t>- родился 15 мая 1905 года в деревне </a:t>
            </a:r>
            <a:r>
              <a:rPr lang="ru-RU" dirty="0" err="1">
                <a:latin typeface="Times New Roman" pitchFamily="18" charset="0"/>
                <a:cs typeface="Times New Roman" pitchFamily="18" charset="0"/>
              </a:rPr>
              <a:t>Аняково</a:t>
            </a:r>
            <a:r>
              <a:rPr lang="ru-RU" dirty="0">
                <a:latin typeface="Times New Roman" pitchFamily="18" charset="0"/>
                <a:cs typeface="Times New Roman" pitchFamily="18" charset="0"/>
              </a:rPr>
              <a:t>. Поэт, фронтовик, Кавалер  орден а Отечественной войны I степени (13.12.1944) </a:t>
            </a:r>
          </a:p>
          <a:p>
            <a:pPr algn="just"/>
            <a:r>
              <a:rPr lang="ru-RU" dirty="0">
                <a:latin typeface="Times New Roman" pitchFamily="18" charset="0"/>
                <a:cs typeface="Times New Roman" pitchFamily="18" charset="0"/>
              </a:rPr>
              <a:t>Кавалер ордена Красной Звезды (1943).</a:t>
            </a:r>
          </a:p>
          <a:p>
            <a:pPr algn="just"/>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медалью "За трудовую доблесть". Умер 23.04.1945</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40. </a:t>
            </a:r>
            <a:r>
              <a:rPr lang="ru-RU" b="1" dirty="0" err="1" smtClean="0">
                <a:latin typeface="Times New Roman" pitchFamily="18" charset="0"/>
                <a:cs typeface="Times New Roman" pitchFamily="18" charset="0"/>
              </a:rPr>
              <a:t>Авзалетдинов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Гамиль</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Гимазетдинович</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Гамиль</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Афзал</a:t>
            </a:r>
            <a:r>
              <a:rPr lang="ru-RU" b="1" dirty="0">
                <a:latin typeface="Times New Roman" pitchFamily="18" charset="0"/>
                <a:cs typeface="Times New Roman" pitchFamily="18" charset="0"/>
              </a:rPr>
              <a:t>)</a:t>
            </a:r>
            <a:r>
              <a:rPr lang="ru-RU" dirty="0">
                <a:latin typeface="Times New Roman" pitchFamily="18" charset="0"/>
                <a:cs typeface="Times New Roman" pitchFamily="18" charset="0"/>
              </a:rPr>
              <a:t>- родился 23 мая 1921 года в селе </a:t>
            </a:r>
            <a:r>
              <a:rPr lang="ru-RU" dirty="0" err="1">
                <a:latin typeface="Times New Roman" pitchFamily="18" charset="0"/>
                <a:cs typeface="Times New Roman" pitchFamily="18" charset="0"/>
              </a:rPr>
              <a:t>Такталачук</a:t>
            </a:r>
            <a:r>
              <a:rPr lang="ru-RU" dirty="0">
                <a:latin typeface="Times New Roman" pitchFamily="18" charset="0"/>
                <a:cs typeface="Times New Roman" pitchFamily="18" charset="0"/>
              </a:rPr>
              <a:t>. Татарский поэт-сатирик, народный поэт Татарской АССР (1991). Член Союза писателей СССР (1958). Кавалер ордена» Знак </a:t>
            </a:r>
            <a:r>
              <a:rPr lang="ru-RU" dirty="0" err="1">
                <a:latin typeface="Times New Roman" pitchFamily="18" charset="0"/>
                <a:cs typeface="Times New Roman" pitchFamily="18" charset="0"/>
              </a:rPr>
              <a:t>Почета</a:t>
            </a:r>
            <a:r>
              <a:rPr lang="ru-RU" dirty="0">
                <a:latin typeface="Times New Roman" pitchFamily="18" charset="0"/>
                <a:cs typeface="Times New Roman" pitchFamily="18" charset="0"/>
              </a:rPr>
              <a:t> " (1981), </a:t>
            </a:r>
          </a:p>
          <a:p>
            <a:pPr algn="just"/>
            <a:r>
              <a:rPr lang="ru-RU" dirty="0">
                <a:latin typeface="Times New Roman" pitchFamily="18" charset="0"/>
                <a:cs typeface="Times New Roman" pitchFamily="18" charset="0"/>
              </a:rPr>
              <a:t>Лауреат республиканской премии имени </a:t>
            </a:r>
            <a:r>
              <a:rPr lang="ru-RU" dirty="0" err="1">
                <a:latin typeface="Times New Roman" pitchFamily="18" charset="0"/>
                <a:cs typeface="Times New Roman" pitchFamily="18" charset="0"/>
              </a:rPr>
              <a:t>Габдуллы</a:t>
            </a:r>
            <a:r>
              <a:rPr lang="ru-RU" dirty="0">
                <a:latin typeface="Times New Roman" pitchFamily="18" charset="0"/>
                <a:cs typeface="Times New Roman" pitchFamily="18" charset="0"/>
              </a:rPr>
              <a:t> Тукая (1974).</a:t>
            </a:r>
          </a:p>
          <a:p>
            <a:pPr algn="just"/>
            <a:r>
              <a:rPr lang="ru-RU" dirty="0">
                <a:latin typeface="Times New Roman" pitchFamily="18" charset="0"/>
                <a:cs typeface="Times New Roman" pitchFamily="18" charset="0"/>
              </a:rPr>
              <a:t>Заслуженный работник культуры </a:t>
            </a:r>
            <a:r>
              <a:rPr lang="ru-RU" dirty="0" err="1">
                <a:latin typeface="Times New Roman" pitchFamily="18" charset="0"/>
                <a:cs typeface="Times New Roman" pitchFamily="18" charset="0"/>
              </a:rPr>
              <a:t>ТАССР.Умер</a:t>
            </a:r>
            <a:r>
              <a:rPr lang="ru-RU" dirty="0">
                <a:latin typeface="Times New Roman" pitchFamily="18" charset="0"/>
                <a:cs typeface="Times New Roman" pitchFamily="18" charset="0"/>
              </a:rPr>
              <a:t> 20.08.2003.</a:t>
            </a:r>
          </a:p>
          <a:p>
            <a:pPr algn="just"/>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41. </a:t>
            </a:r>
            <a:r>
              <a:rPr lang="ru-RU" b="1" dirty="0" err="1" smtClean="0">
                <a:latin typeface="Times New Roman" pitchFamily="18" charset="0"/>
                <a:cs typeface="Times New Roman" pitchFamily="18" charset="0"/>
              </a:rPr>
              <a:t>Мухаметдинова</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Тагзима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Мухаметдиновна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Тагзима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Мухаметдинова</a:t>
            </a:r>
            <a:r>
              <a:rPr lang="ru-RU" b="1" dirty="0">
                <a:latin typeface="Times New Roman" pitchFamily="18" charset="0"/>
                <a:cs typeface="Times New Roman" pitchFamily="18" charset="0"/>
              </a:rPr>
              <a:t>)</a:t>
            </a:r>
            <a:r>
              <a:rPr lang="ru-RU" dirty="0">
                <a:latin typeface="Times New Roman" pitchFamily="18" charset="0"/>
                <a:cs typeface="Times New Roman" pitchFamily="18" charset="0"/>
              </a:rPr>
              <a:t>-родилась 26 февраля 1924 года в деревне </a:t>
            </a:r>
            <a:r>
              <a:rPr lang="ru-RU" dirty="0" err="1">
                <a:latin typeface="Times New Roman" pitchFamily="18" charset="0"/>
                <a:cs typeface="Times New Roman" pitchFamily="18" charset="0"/>
              </a:rPr>
              <a:t>Тлякеево</a:t>
            </a:r>
            <a:r>
              <a:rPr lang="ru-RU" dirty="0" smtClean="0">
                <a:latin typeface="Times New Roman" pitchFamily="18" charset="0"/>
                <a:cs typeface="Times New Roman" pitchFamily="18" charset="0"/>
              </a:rPr>
              <a:t>. Умерла </a:t>
            </a:r>
            <a:r>
              <a:rPr lang="ru-RU" dirty="0">
                <a:latin typeface="Times New Roman" pitchFamily="18" charset="0"/>
                <a:cs typeface="Times New Roman" pitchFamily="18" charset="0"/>
              </a:rPr>
              <a:t>01.01.2012</a:t>
            </a:r>
            <a:r>
              <a:rPr lang="ru-RU" dirty="0" smtClean="0">
                <a:latin typeface="Times New Roman" pitchFamily="18" charset="0"/>
                <a:cs typeface="Times New Roman" pitchFamily="18" charset="0"/>
              </a:rPr>
              <a:t>.</a:t>
            </a:r>
          </a:p>
          <a:p>
            <a:pPr algn="just"/>
            <a:endParaRPr lang="ru-RU" dirty="0" smtClean="0">
              <a:latin typeface="Times New Roman" pitchFamily="18" charset="0"/>
              <a:cs typeface="Times New Roman" pitchFamily="18" charset="0"/>
            </a:endParaRPr>
          </a:p>
          <a:p>
            <a:pPr algn="just"/>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1531558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t-RU" b="1" dirty="0" smtClean="0">
                <a:latin typeface="Times New Roman" pitchFamily="18" charset="0"/>
                <a:cs typeface="Times New Roman" pitchFamily="18" charset="0"/>
              </a:rPr>
              <a:t>О</a:t>
            </a:r>
            <a:r>
              <a:rPr lang="ru-RU" b="1" dirty="0" smtClean="0">
                <a:latin typeface="Times New Roman" pitchFamily="18" charset="0"/>
                <a:cs typeface="Times New Roman" pitchFamily="18" charset="0"/>
              </a:rPr>
              <a:t>БЩАЯ ХАРАКТЕРИСТИКА ТЕРРИТОРИИ</a:t>
            </a:r>
            <a:endParaRPr lang="ru-RU" b="1" dirty="0">
              <a:latin typeface="Times New Roman" pitchFamily="18" charset="0"/>
              <a:cs typeface="Times New Roman" pitchFamily="18" charset="0"/>
            </a:endParaRPr>
          </a:p>
        </p:txBody>
      </p:sp>
      <p:sp>
        <p:nvSpPr>
          <p:cNvPr id="5" name="Прямоугольник 4"/>
          <p:cNvSpPr/>
          <p:nvPr/>
        </p:nvSpPr>
        <p:spPr>
          <a:xfrm>
            <a:off x="3239306" y="856357"/>
            <a:ext cx="5738310" cy="6001643"/>
          </a:xfrm>
          <a:prstGeom prst="rect">
            <a:avLst/>
          </a:prstGeom>
        </p:spPr>
        <p:txBody>
          <a:bodyPr wrap="square">
            <a:spAutoFit/>
          </a:bodyPr>
          <a:lstStyle/>
          <a:p>
            <a:pPr algn="just"/>
            <a:r>
              <a:rPr lang="ru-RU" sz="1600" dirty="0">
                <a:latin typeface="Times New Roman" pitchFamily="18" charset="0"/>
                <a:cs typeface="Times New Roman" pitchFamily="18" charset="0"/>
              </a:rPr>
              <a:t>Герб Актанышского района, который языком символов и аллегорий отражает географические и экономические особенности региона. Восходящее солнце символизирует местоположение района - он занимает восточную оконечность Республики Татарстан. Местные жители первыми встречают рассвет. Солнце -традиционный символ долголетия, активности, силы, трудолюбия. Две чайки и белая волнистая полоса указывают на особую роль водных ресурсов - большая часть границ района проходит по течению рек Белой, Ик, </a:t>
            </a:r>
            <a:r>
              <a:rPr lang="ru-RU" sz="1600" dirty="0" err="1">
                <a:latin typeface="Times New Roman" pitchFamily="18" charset="0"/>
                <a:cs typeface="Times New Roman" pitchFamily="18" charset="0"/>
              </a:rPr>
              <a:t>Сюнь</a:t>
            </a:r>
            <a:r>
              <a:rPr lang="ru-RU" sz="1600" dirty="0">
                <a:latin typeface="Times New Roman" pitchFamily="18" charset="0"/>
                <a:cs typeface="Times New Roman" pitchFamily="18" charset="0"/>
              </a:rPr>
              <a:t>, Нижнекамского водохранилища. Белый цвет (серебро) - символ чистоты, совершенства, мира и взаимопонимания. Хозяйственная жизнь района отражена на флаге снопом о двенадцати колосьях. Основа экономики района - сельское хозяйство. Здесь не только выращивают многочисленные виды пищевых и технических культур, но и развиты предприятия переработки, Двенадцать колосьев - 12 месяцев года, аллегорически указывают на полный годовой сельскохозяйственный цикл. Колосьями также показаны сельские округа, объединённые территорией одного района. Сноп - традиционный символ плодородия, дружбы, общности интересов, стойкости. Жёлтый цвет (золото) - символ урожая, богатства, стабильности, уважения. Зелёный цвет - символ здоровья, природы, жизненного роста. Голубой цвет - символ чести, благородства, духовности.</a:t>
            </a:r>
          </a:p>
        </p:txBody>
      </p:sp>
      <p:sp>
        <p:nvSpPr>
          <p:cNvPr id="3" name="Прямоугольник 2"/>
          <p:cNvSpPr/>
          <p:nvPr/>
        </p:nvSpPr>
        <p:spPr>
          <a:xfrm>
            <a:off x="297997" y="970323"/>
            <a:ext cx="2403800" cy="400110"/>
          </a:xfrm>
          <a:prstGeom prst="rect">
            <a:avLst/>
          </a:prstGeom>
        </p:spPr>
        <p:txBody>
          <a:bodyPr wrap="none">
            <a:spAutoFit/>
          </a:bodyPr>
          <a:lstStyle/>
          <a:p>
            <a:r>
              <a:rPr lang="ru-RU" sz="2000" b="1" dirty="0">
                <a:latin typeface="Times New Roman" pitchFamily="18" charset="0"/>
                <a:cs typeface="Times New Roman" pitchFamily="18" charset="0"/>
              </a:rPr>
              <a:t>Символика района</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628800"/>
            <a:ext cx="1488642" cy="18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77119" y="3616321"/>
            <a:ext cx="3118674" cy="369332"/>
          </a:xfrm>
          <a:prstGeom prst="rect">
            <a:avLst/>
          </a:prstGeom>
        </p:spPr>
        <p:txBody>
          <a:bodyPr wrap="none">
            <a:spAutoFit/>
          </a:bodyPr>
          <a:lstStyle/>
          <a:p>
            <a:r>
              <a:rPr lang="ru-RU" b="1" dirty="0">
                <a:latin typeface="Times New Roman" pitchFamily="18" charset="0"/>
                <a:cs typeface="Times New Roman" pitchFamily="18" charset="0"/>
              </a:rPr>
              <a:t>Герб Актанышского района</a:t>
            </a:r>
          </a:p>
        </p:txBody>
      </p:sp>
    </p:spTree>
    <p:extLst>
      <p:ext uri="{BB962C8B-B14F-4D97-AF65-F5344CB8AC3E}">
        <p14:creationId xmlns:p14="http://schemas.microsoft.com/office/powerpoint/2010/main" val="1489204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119141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Писатели</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79513" y="1268760"/>
            <a:ext cx="8784976" cy="4801314"/>
          </a:xfrm>
          <a:prstGeom prst="rect">
            <a:avLst/>
          </a:prstGeom>
        </p:spPr>
        <p:txBody>
          <a:bodyPr wrap="square">
            <a:spAutoFit/>
          </a:bodyPr>
          <a:lstStyle/>
          <a:p>
            <a:pPr algn="just"/>
            <a:r>
              <a:rPr lang="ru-RU" b="1" dirty="0" smtClean="0">
                <a:latin typeface="Times New Roman" pitchFamily="18" charset="0"/>
                <a:cs typeface="Times New Roman" pitchFamily="18" charset="0"/>
              </a:rPr>
              <a:t>42. </a:t>
            </a:r>
            <a:r>
              <a:rPr lang="ru-RU" b="1" dirty="0" err="1" smtClean="0">
                <a:latin typeface="Times New Roman" pitchFamily="18" charset="0"/>
                <a:cs typeface="Times New Roman" pitchFamily="18" charset="0"/>
              </a:rPr>
              <a:t>Мазитов</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Заит</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Мазитович</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 родился 25 августа 1927 года в селе Старое </a:t>
            </a:r>
            <a:r>
              <a:rPr lang="ru-RU" dirty="0" err="1" smtClean="0">
                <a:latin typeface="Times New Roman" pitchFamily="18" charset="0"/>
                <a:cs typeface="Times New Roman" pitchFamily="18" charset="0"/>
              </a:rPr>
              <a:t>Айманово</a:t>
            </a:r>
            <a:r>
              <a:rPr lang="ru-RU" dirty="0" smtClean="0">
                <a:latin typeface="Times New Roman" pitchFamily="18" charset="0"/>
                <a:cs typeface="Times New Roman" pitchFamily="18" charset="0"/>
              </a:rPr>
              <a:t>. Татарский поэт, литератор, заслуженный работник культуры ТАССР (1987).  Лауреат премии имени </a:t>
            </a:r>
            <a:r>
              <a:rPr lang="ru-RU" dirty="0" err="1" smtClean="0">
                <a:latin typeface="Times New Roman" pitchFamily="18" charset="0"/>
                <a:cs typeface="Times New Roman" pitchFamily="18" charset="0"/>
              </a:rPr>
              <a:t>Фатиха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Карима</a:t>
            </a:r>
            <a:r>
              <a:rPr lang="ru-RU" dirty="0" smtClean="0">
                <a:latin typeface="Times New Roman" pitchFamily="18" charset="0"/>
                <a:cs typeface="Times New Roman" pitchFamily="18" charset="0"/>
              </a:rPr>
              <a:t>. Член Союза писателей СССР с 1965 года. Умер 13.05.2000.</a:t>
            </a:r>
          </a:p>
          <a:p>
            <a:pPr algn="just"/>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43. </a:t>
            </a:r>
            <a:r>
              <a:rPr lang="ru-RU" b="1" dirty="0" err="1" smtClean="0">
                <a:latin typeface="Times New Roman" pitchFamily="18" charset="0"/>
                <a:cs typeface="Times New Roman" pitchFamily="18" charset="0"/>
              </a:rPr>
              <a:t>Миннегалиев</a:t>
            </a:r>
            <a:r>
              <a:rPr lang="ru-RU" b="1" dirty="0" smtClean="0">
                <a:latin typeface="Times New Roman" pitchFamily="18" charset="0"/>
                <a:cs typeface="Times New Roman" pitchFamily="18" charset="0"/>
              </a:rPr>
              <a:t> Хамит </a:t>
            </a:r>
            <a:r>
              <a:rPr lang="ru-RU" b="1" dirty="0" err="1" smtClean="0">
                <a:latin typeface="Times New Roman" pitchFamily="18" charset="0"/>
                <a:cs typeface="Times New Roman" pitchFamily="18" charset="0"/>
              </a:rPr>
              <a:t>Миннегалиевич</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-родился 25 марта 1930 года в деревне Новое Алимово. Поэт, </a:t>
            </a:r>
            <a:r>
              <a:rPr lang="ru-RU" dirty="0" err="1" smtClean="0">
                <a:latin typeface="Times New Roman" pitchFamily="18" charset="0"/>
                <a:cs typeface="Times New Roman" pitchFamily="18" charset="0"/>
              </a:rPr>
              <a:t>журналист.Заслуженный</a:t>
            </a:r>
            <a:r>
              <a:rPr lang="ru-RU" dirty="0" smtClean="0">
                <a:latin typeface="Times New Roman" pitchFamily="18" charset="0"/>
                <a:cs typeface="Times New Roman" pitchFamily="18" charset="0"/>
              </a:rPr>
              <a:t> работник культуры Республики </a:t>
            </a:r>
            <a:r>
              <a:rPr lang="ru-RU" dirty="0" err="1" smtClean="0">
                <a:latin typeface="Times New Roman" pitchFamily="18" charset="0"/>
                <a:cs typeface="Times New Roman" pitchFamily="18" charset="0"/>
              </a:rPr>
              <a:t>Татартсан.Умер</a:t>
            </a:r>
            <a:r>
              <a:rPr lang="ru-RU" dirty="0" smtClean="0">
                <a:latin typeface="Times New Roman" pitchFamily="18" charset="0"/>
                <a:cs typeface="Times New Roman" pitchFamily="18" charset="0"/>
              </a:rPr>
              <a:t> 13.05.2006.</a:t>
            </a:r>
          </a:p>
          <a:p>
            <a:pPr algn="just"/>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44. </a:t>
            </a:r>
            <a:r>
              <a:rPr lang="ru-RU" b="1" dirty="0" err="1" smtClean="0">
                <a:latin typeface="Times New Roman" pitchFamily="18" charset="0"/>
                <a:cs typeface="Times New Roman" pitchFamily="18" charset="0"/>
              </a:rPr>
              <a:t>Халиуллина</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Роза </a:t>
            </a:r>
            <a:r>
              <a:rPr lang="ru-RU" b="1" dirty="0" err="1">
                <a:latin typeface="Times New Roman" pitchFamily="18" charset="0"/>
                <a:cs typeface="Times New Roman" pitchFamily="18" charset="0"/>
              </a:rPr>
              <a:t>Загитовна</a:t>
            </a:r>
            <a:r>
              <a:rPr lang="ru-RU" dirty="0">
                <a:latin typeface="Times New Roman" pitchFamily="18" charset="0"/>
                <a:cs typeface="Times New Roman" pitchFamily="18" charset="0"/>
              </a:rPr>
              <a:t> родилась 14 июня 1931 года в деревне </a:t>
            </a:r>
            <a:r>
              <a:rPr lang="ru-RU" dirty="0" err="1">
                <a:latin typeface="Times New Roman" pitchFamily="18" charset="0"/>
                <a:cs typeface="Times New Roman" pitchFamily="18" charset="0"/>
              </a:rPr>
              <a:t>Азякуль</a:t>
            </a:r>
            <a:r>
              <a:rPr lang="ru-RU" dirty="0">
                <a:latin typeface="Times New Roman" pitchFamily="18" charset="0"/>
                <a:cs typeface="Times New Roman" pitchFamily="18" charset="0"/>
              </a:rPr>
              <a:t>. Член Союза писателей РТ(1981).Умерла 30.01.2014</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45. Хисматуллин </a:t>
            </a:r>
            <a:r>
              <a:rPr lang="ru-RU" b="1" dirty="0" err="1">
                <a:latin typeface="Times New Roman" pitchFamily="18" charset="0"/>
                <a:cs typeface="Times New Roman" pitchFamily="18" charset="0"/>
              </a:rPr>
              <a:t>Рахмай</a:t>
            </a:r>
            <a:r>
              <a:rPr lang="ru-RU" b="1" dirty="0">
                <a:latin typeface="Times New Roman" pitchFamily="18" charset="0"/>
                <a:cs typeface="Times New Roman" pitchFamily="18" charset="0"/>
              </a:rPr>
              <a:t> (Рахматулла) </a:t>
            </a:r>
            <a:r>
              <a:rPr lang="ru-RU" b="1" dirty="0" err="1" smtClean="0">
                <a:latin typeface="Times New Roman" pitchFamily="18" charset="0"/>
                <a:cs typeface="Times New Roman" pitchFamily="18" charset="0"/>
              </a:rPr>
              <a:t>Хисматуллович</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родился 25 сентября 1934 года в деревне </a:t>
            </a:r>
            <a:r>
              <a:rPr lang="ru-RU" dirty="0" err="1">
                <a:latin typeface="Times New Roman" pitchFamily="18" charset="0"/>
                <a:cs typeface="Times New Roman" pitchFamily="18" charset="0"/>
              </a:rPr>
              <a:t>Аняково</a:t>
            </a:r>
            <a:r>
              <a:rPr lang="ru-RU" dirty="0" smtClean="0">
                <a:latin typeface="Times New Roman" pitchFamily="18" charset="0"/>
                <a:cs typeface="Times New Roman" pitchFamily="18" charset="0"/>
              </a:rPr>
              <a:t>. Татарский </a:t>
            </a:r>
            <a:r>
              <a:rPr lang="ru-RU" dirty="0">
                <a:latin typeface="Times New Roman" pitchFamily="18" charset="0"/>
                <a:cs typeface="Times New Roman" pitchFamily="18" charset="0"/>
              </a:rPr>
              <a:t>писатель, поэт и журналист. В 1989-1997 годах ответственный секретарь </a:t>
            </a:r>
            <a:r>
              <a:rPr lang="ru-RU" dirty="0" err="1">
                <a:latin typeface="Times New Roman" pitchFamily="18" charset="0"/>
                <a:cs typeface="Times New Roman" pitchFamily="18" charset="0"/>
              </a:rPr>
              <a:t>Челнинской</a:t>
            </a:r>
            <a:r>
              <a:rPr lang="ru-RU" dirty="0">
                <a:latin typeface="Times New Roman" pitchFamily="18" charset="0"/>
                <a:cs typeface="Times New Roman" pitchFamily="18" charset="0"/>
              </a:rPr>
              <a:t> писательской организации. Заслуженный работник культуры Татарстана, лауреат литературной премии Союза писателей Татарстана имени Г. </a:t>
            </a:r>
            <a:r>
              <a:rPr lang="ru-RU" dirty="0" err="1">
                <a:latin typeface="Times New Roman" pitchFamily="18" charset="0"/>
                <a:cs typeface="Times New Roman" pitchFamily="18" charset="0"/>
              </a:rPr>
              <a:t>Исхаки</a:t>
            </a:r>
            <a:r>
              <a:rPr lang="ru-RU" dirty="0">
                <a:latin typeface="Times New Roman" pitchFamily="18" charset="0"/>
                <a:cs typeface="Times New Roman" pitchFamily="18" charset="0"/>
              </a:rPr>
              <a:t> (1994). Умер 30.01.2004</a:t>
            </a:r>
          </a:p>
        </p:txBody>
      </p:sp>
    </p:spTree>
    <p:extLst>
      <p:ext uri="{BB962C8B-B14F-4D97-AF65-F5344CB8AC3E}">
        <p14:creationId xmlns:p14="http://schemas.microsoft.com/office/powerpoint/2010/main" val="4079482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916832"/>
            <a:ext cx="8856984" cy="3416320"/>
          </a:xfrm>
          <a:prstGeom prst="rect">
            <a:avLst/>
          </a:prstGeom>
        </p:spPr>
        <p:txBody>
          <a:bodyPr wrap="square">
            <a:spAutoFit/>
          </a:bodyPr>
          <a:lstStyle/>
          <a:p>
            <a:pPr algn="just"/>
            <a:r>
              <a:rPr lang="ru-RU" b="1" dirty="0" smtClean="0">
                <a:latin typeface="Times New Roman" pitchFamily="18" charset="0"/>
                <a:cs typeface="Times New Roman" pitchFamily="18" charset="0"/>
              </a:rPr>
              <a:t>46. </a:t>
            </a:r>
            <a:r>
              <a:rPr lang="ru-RU" b="1" dirty="0" err="1" smtClean="0">
                <a:latin typeface="Times New Roman" pitchFamily="18" charset="0"/>
                <a:cs typeface="Times New Roman" pitchFamily="18" charset="0"/>
              </a:rPr>
              <a:t>Фатхиев</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Альберт </a:t>
            </a:r>
            <a:r>
              <a:rPr lang="ru-RU" b="1" dirty="0" err="1">
                <a:latin typeface="Times New Roman" pitchFamily="18" charset="0"/>
                <a:cs typeface="Times New Roman" pitchFamily="18" charset="0"/>
              </a:rPr>
              <a:t>Саитович</a:t>
            </a:r>
            <a:r>
              <a:rPr lang="ru-RU" b="1" dirty="0">
                <a:latin typeface="Times New Roman" pitchFamily="18" charset="0"/>
                <a:cs typeface="Times New Roman" pitchFamily="18" charset="0"/>
              </a:rPr>
              <a:t> (Альберт </a:t>
            </a:r>
            <a:r>
              <a:rPr lang="ru-RU" b="1" dirty="0" err="1">
                <a:latin typeface="Times New Roman" pitchFamily="18" charset="0"/>
                <a:cs typeface="Times New Roman" pitchFamily="18" charset="0"/>
              </a:rPr>
              <a:t>Фатхи</a:t>
            </a:r>
            <a:r>
              <a:rPr lang="ru-RU" b="1"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 - </a:t>
            </a:r>
            <a:r>
              <a:rPr lang="ru-RU" dirty="0">
                <a:latin typeface="Times New Roman" pitchFamily="18" charset="0"/>
                <a:cs typeface="Times New Roman" pitchFamily="18" charset="0"/>
              </a:rPr>
              <a:t>родился 8 июля 1937 года в селе </a:t>
            </a:r>
            <a:r>
              <a:rPr lang="ru-RU" dirty="0" err="1">
                <a:latin typeface="Times New Roman" pitchFamily="18" charset="0"/>
                <a:cs typeface="Times New Roman" pitchFamily="18" charset="0"/>
              </a:rPr>
              <a:t>Такталачук</a:t>
            </a:r>
            <a:r>
              <a:rPr lang="ru-RU" dirty="0">
                <a:latin typeface="Times New Roman" pitchFamily="18" charset="0"/>
                <a:cs typeface="Times New Roman" pitchFamily="18" charset="0"/>
              </a:rPr>
              <a:t>. Татарский </a:t>
            </a:r>
            <a:r>
              <a:rPr lang="ru-RU" dirty="0" err="1">
                <a:latin typeface="Times New Roman" pitchFamily="18" charset="0"/>
                <a:cs typeface="Times New Roman" pitchFamily="18" charset="0"/>
              </a:rPr>
              <a:t>ученый</a:t>
            </a:r>
            <a:r>
              <a:rPr lang="ru-RU" dirty="0">
                <a:latin typeface="Times New Roman" pitchFamily="18" charset="0"/>
                <a:cs typeface="Times New Roman" pitchFamily="18" charset="0"/>
              </a:rPr>
              <a:t>, специалист по древней татарской литературе-археограф</a:t>
            </a:r>
            <a:r>
              <a:rPr lang="ru-RU" dirty="0" smtClean="0">
                <a:latin typeface="Times New Roman" pitchFamily="18" charset="0"/>
                <a:cs typeface="Times New Roman" pitchFamily="18" charset="0"/>
              </a:rPr>
              <a:t>. Умер </a:t>
            </a:r>
            <a:r>
              <a:rPr lang="ru-RU" dirty="0">
                <a:latin typeface="Times New Roman" pitchFamily="18" charset="0"/>
                <a:cs typeface="Times New Roman" pitchFamily="18" charset="0"/>
              </a:rPr>
              <a:t>18.01. 1992</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47. Закиров </a:t>
            </a:r>
            <a:r>
              <a:rPr lang="ru-RU" b="1" dirty="0" err="1">
                <a:latin typeface="Times New Roman" pitchFamily="18" charset="0"/>
                <a:cs typeface="Times New Roman" pitchFamily="18" charset="0"/>
              </a:rPr>
              <a:t>Рифкать</a:t>
            </a:r>
            <a:r>
              <a:rPr lang="ru-RU" b="1" dirty="0">
                <a:latin typeface="Times New Roman" pitchFamily="18" charset="0"/>
                <a:cs typeface="Times New Roman" pitchFamily="18" charset="0"/>
              </a:rPr>
              <a:t> </a:t>
            </a:r>
            <a:r>
              <a:rPr lang="ru-RU" b="1" dirty="0" err="1" smtClean="0">
                <a:latin typeface="Times New Roman" pitchFamily="18" charset="0"/>
                <a:cs typeface="Times New Roman" pitchFamily="18" charset="0"/>
              </a:rPr>
              <a:t>Хайдарович</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родился  16 июня 1938 года в деревне Усы</a:t>
            </a:r>
            <a:r>
              <a:rPr lang="ru-RU" dirty="0" smtClean="0">
                <a:latin typeface="Times New Roman" pitchFamily="18" charset="0"/>
                <a:cs typeface="Times New Roman" pitchFamily="18" charset="0"/>
              </a:rPr>
              <a:t>. Писатель</a:t>
            </a:r>
            <a:r>
              <a:rPr lang="ru-RU" dirty="0">
                <a:latin typeface="Times New Roman" pitchFamily="18" charset="0"/>
                <a:cs typeface="Times New Roman" pitchFamily="18" charset="0"/>
              </a:rPr>
              <a:t>, Член Союза писателей </a:t>
            </a:r>
            <a:r>
              <a:rPr lang="ru-RU" dirty="0" smtClean="0">
                <a:latin typeface="Times New Roman" pitchFamily="18" charset="0"/>
                <a:cs typeface="Times New Roman" pitchFamily="18" charset="0"/>
              </a:rPr>
              <a:t>РТ с </a:t>
            </a:r>
            <a:r>
              <a:rPr lang="ru-RU" dirty="0">
                <a:latin typeface="Times New Roman" pitchFamily="18" charset="0"/>
                <a:cs typeface="Times New Roman" pitchFamily="18" charset="0"/>
              </a:rPr>
              <a:t>1988 год</a:t>
            </a:r>
            <a:r>
              <a:rPr lang="ru-RU" dirty="0" smtClean="0">
                <a:latin typeface="Times New Roman" pitchFamily="18" charset="0"/>
                <a:cs typeface="Times New Roman" pitchFamily="18" charset="0"/>
              </a:rPr>
              <a:t>. Умер </a:t>
            </a:r>
            <a:r>
              <a:rPr lang="ru-RU" dirty="0">
                <a:latin typeface="Times New Roman" pitchFamily="18" charset="0"/>
                <a:cs typeface="Times New Roman" pitchFamily="18" charset="0"/>
              </a:rPr>
              <a:t>17.06.2007</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48. Харисов </a:t>
            </a:r>
            <a:r>
              <a:rPr lang="ru-RU" b="1" dirty="0" err="1">
                <a:latin typeface="Times New Roman" pitchFamily="18" charset="0"/>
                <a:cs typeface="Times New Roman" pitchFamily="18" charset="0"/>
              </a:rPr>
              <a:t>Миргалим</a:t>
            </a:r>
            <a:r>
              <a:rPr lang="ru-RU" b="1" dirty="0">
                <a:latin typeface="Times New Roman" pitchFamily="18" charset="0"/>
                <a:cs typeface="Times New Roman" pitchFamily="18" charset="0"/>
              </a:rPr>
              <a:t> </a:t>
            </a:r>
            <a:r>
              <a:rPr lang="ru-RU" b="1" dirty="0" err="1" smtClean="0">
                <a:latin typeface="Times New Roman" pitchFamily="18" charset="0"/>
                <a:cs typeface="Times New Roman" pitchFamily="18" charset="0"/>
              </a:rPr>
              <a:t>Харисович</a:t>
            </a:r>
            <a:r>
              <a:rPr lang="ru-RU" dirty="0" smtClean="0">
                <a:latin typeface="Times New Roman" pitchFamily="18" charset="0"/>
                <a:cs typeface="Times New Roman" pitchFamily="18" charset="0"/>
              </a:rPr>
              <a:t> - </a:t>
            </a:r>
            <a:r>
              <a:rPr lang="ru-RU" dirty="0">
                <a:latin typeface="Times New Roman" pitchFamily="18" charset="0"/>
                <a:cs typeface="Times New Roman" pitchFamily="18" charset="0"/>
              </a:rPr>
              <a:t>родился 16 марта 1939 года в деревне </a:t>
            </a:r>
            <a:r>
              <a:rPr lang="ru-RU" dirty="0" err="1">
                <a:latin typeface="Times New Roman" pitchFamily="18" charset="0"/>
                <a:cs typeface="Times New Roman" pitchFamily="18" charset="0"/>
              </a:rPr>
              <a:t>Чатово</a:t>
            </a:r>
            <a:r>
              <a:rPr lang="ru-RU" dirty="0" smtClean="0">
                <a:latin typeface="Times New Roman" pitchFamily="18" charset="0"/>
                <a:cs typeface="Times New Roman" pitchFamily="18" charset="0"/>
              </a:rPr>
              <a:t>. Дважды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Почетной</a:t>
            </a:r>
            <a:r>
              <a:rPr lang="ru-RU" dirty="0">
                <a:latin typeface="Times New Roman" pitchFamily="18" charset="0"/>
                <a:cs typeface="Times New Roman" pitchFamily="18" charset="0"/>
              </a:rPr>
              <a:t> грамотой Правительства Татарстана За заслуги в области литературы, искусства, журналистики, в 1988 году ему присвоено </a:t>
            </a:r>
            <a:r>
              <a:rPr lang="ru-RU" dirty="0" err="1">
                <a:latin typeface="Times New Roman" pitchFamily="18" charset="0"/>
                <a:cs typeface="Times New Roman" pitchFamily="18" charset="0"/>
              </a:rPr>
              <a:t>почетное</a:t>
            </a:r>
            <a:r>
              <a:rPr lang="ru-RU" dirty="0">
                <a:latin typeface="Times New Roman" pitchFamily="18" charset="0"/>
                <a:cs typeface="Times New Roman" pitchFamily="18" charset="0"/>
              </a:rPr>
              <a:t> звание» Заслуженный работник культуры Татарстана". М. Харисов-член Союза писателей СССР (Татарстан) с 1989 года.</a:t>
            </a:r>
          </a:p>
        </p:txBody>
      </p:sp>
      <p:sp>
        <p:nvSpPr>
          <p:cNvPr id="3" name="Прямоугольник 2"/>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4" name="TextBox 3"/>
          <p:cNvSpPr txBox="1"/>
          <p:nvPr/>
        </p:nvSpPr>
        <p:spPr>
          <a:xfrm>
            <a:off x="-456" y="750803"/>
            <a:ext cx="119141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Писатели</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167831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5192127"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Певцы</a:t>
            </a:r>
            <a:r>
              <a:rPr lang="ru-RU" b="1" dirty="0" smtClean="0">
                <a:solidFill>
                  <a:schemeClr val="bg1"/>
                </a:solidFill>
                <a:latin typeface="Times New Roman" pitchFamily="18" charset="0"/>
                <a:cs typeface="Times New Roman" pitchFamily="18" charset="0"/>
              </a:rPr>
              <a:t>, музыканты</a:t>
            </a:r>
            <a:r>
              <a:rPr lang="ru-RU" b="1" dirty="0">
                <a:solidFill>
                  <a:schemeClr val="bg1"/>
                </a:solidFill>
                <a:latin typeface="Times New Roman" pitchFamily="18" charset="0"/>
                <a:cs typeface="Times New Roman" pitchFamily="18" charset="0"/>
              </a:rPr>
              <a:t>, художники, артисты сцены</a:t>
            </a:r>
          </a:p>
        </p:txBody>
      </p:sp>
      <p:pic>
        <p:nvPicPr>
          <p:cNvPr id="4" name="Объект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153" y="1196752"/>
            <a:ext cx="2232615" cy="2333299"/>
          </a:xfrm>
          <a:prstGeom prst="rect">
            <a:avLst/>
          </a:prstGeom>
        </p:spPr>
      </p:pic>
      <p:sp>
        <p:nvSpPr>
          <p:cNvPr id="5" name="Прямоугольник 4"/>
          <p:cNvSpPr/>
          <p:nvPr/>
        </p:nvSpPr>
        <p:spPr>
          <a:xfrm>
            <a:off x="2699792" y="1484784"/>
            <a:ext cx="6120680" cy="2308324"/>
          </a:xfrm>
          <a:prstGeom prst="rect">
            <a:avLst/>
          </a:prstGeom>
        </p:spPr>
        <p:txBody>
          <a:bodyPr wrap="square">
            <a:spAutoFit/>
          </a:bodyPr>
          <a:lstStyle/>
          <a:p>
            <a:pPr algn="ctr"/>
            <a:r>
              <a:rPr lang="ru-RU" b="1" dirty="0" err="1">
                <a:latin typeface="Times New Roman" pitchFamily="18" charset="0"/>
                <a:cs typeface="Times New Roman" pitchFamily="18" charset="0"/>
              </a:rPr>
              <a:t>Мутин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Мухтар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Исхакович</a:t>
            </a:r>
            <a:r>
              <a:rPr lang="ru-RU" b="1" dirty="0">
                <a:latin typeface="Times New Roman" pitchFamily="18" charset="0"/>
                <a:cs typeface="Times New Roman" pitchFamily="18" charset="0"/>
              </a:rPr>
              <a:t>.</a:t>
            </a:r>
          </a:p>
          <a:p>
            <a:pPr algn="ctr"/>
            <a:r>
              <a:rPr lang="ru-RU" b="1" dirty="0" smtClean="0">
                <a:latin typeface="Times New Roman" pitchFamily="18" charset="0"/>
                <a:cs typeface="Times New Roman" pitchFamily="18" charset="0"/>
              </a:rPr>
              <a:t>(02.01.1886 </a:t>
            </a:r>
            <a:r>
              <a:rPr lang="ru-RU" b="1" dirty="0">
                <a:latin typeface="Times New Roman" pitchFamily="18" charset="0"/>
                <a:cs typeface="Times New Roman" pitchFamily="18" charset="0"/>
              </a:rPr>
              <a:t>– 3.07.1941</a:t>
            </a:r>
            <a:r>
              <a:rPr lang="ru-RU" b="1" dirty="0" smtClean="0">
                <a:latin typeface="Times New Roman" pitchFamily="18" charset="0"/>
                <a:cs typeface="Times New Roman" pitchFamily="18" charset="0"/>
              </a:rPr>
              <a:t>)</a:t>
            </a:r>
          </a:p>
          <a:p>
            <a:pPr algn="just"/>
            <a:r>
              <a:rPr lang="ru-RU" dirty="0">
                <a:latin typeface="Times New Roman" pitchFamily="18" charset="0"/>
                <a:cs typeface="Times New Roman" pitchFamily="18" charset="0"/>
              </a:rPr>
              <a:t>Родился в деревне </a:t>
            </a:r>
            <a:r>
              <a:rPr lang="ru-RU" dirty="0" err="1">
                <a:latin typeface="Times New Roman" pitchFamily="18" charset="0"/>
                <a:cs typeface="Times New Roman" pitchFamily="18" charset="0"/>
              </a:rPr>
              <a:t>Такталачук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Мензелинского</a:t>
            </a:r>
            <a:r>
              <a:rPr lang="ru-RU" dirty="0">
                <a:latin typeface="Times New Roman" pitchFamily="18" charset="0"/>
                <a:cs typeface="Times New Roman" pitchFamily="18" charset="0"/>
              </a:rPr>
              <a:t> уезда Уфимской губернии (ныне Актанышский район Республики Татарстан</a:t>
            </a:r>
            <a:r>
              <a:rPr lang="ru-RU" dirty="0" smtClean="0">
                <a:latin typeface="Times New Roman" pitchFamily="18" charset="0"/>
                <a:cs typeface="Times New Roman" pitchFamily="18" charset="0"/>
              </a:rPr>
              <a:t>). Великий </a:t>
            </a:r>
            <a:r>
              <a:rPr lang="ru-RU" dirty="0">
                <a:latin typeface="Times New Roman" pitchFamily="18" charset="0"/>
                <a:cs typeface="Times New Roman" pitchFamily="18" charset="0"/>
              </a:rPr>
              <a:t>трагик татарского народа, </a:t>
            </a:r>
            <a:r>
              <a:rPr lang="ru-RU" dirty="0" err="1">
                <a:latin typeface="Times New Roman" pitchFamily="18" charset="0"/>
                <a:cs typeface="Times New Roman" pitchFamily="18" charset="0"/>
              </a:rPr>
              <a:t>режиссер</a:t>
            </a:r>
            <a:r>
              <a:rPr lang="ru-RU" dirty="0">
                <a:latin typeface="Times New Roman" pitchFamily="18" charset="0"/>
                <a:cs typeface="Times New Roman" pitchFamily="18" charset="0"/>
              </a:rPr>
              <a:t>, переводчик, организатор театрального дела</a:t>
            </a:r>
            <a:r>
              <a:rPr lang="ru-RU" dirty="0" smtClean="0">
                <a:latin typeface="Times New Roman" pitchFamily="18" charset="0"/>
                <a:cs typeface="Times New Roman" pitchFamily="18" charset="0"/>
              </a:rPr>
              <a:t>. Заслуженный </a:t>
            </a:r>
            <a:r>
              <a:rPr lang="ru-RU" dirty="0">
                <a:latin typeface="Times New Roman" pitchFamily="18" charset="0"/>
                <a:cs typeface="Times New Roman" pitchFamily="18" charset="0"/>
              </a:rPr>
              <a:t>артист БАССР.</a:t>
            </a:r>
          </a:p>
          <a:p>
            <a:endParaRPr lang="ru-RU" dirty="0">
              <a:latin typeface="Times New Roman" pitchFamily="18" charset="0"/>
              <a:cs typeface="Times New Roman" pitchFamily="18" charset="0"/>
            </a:endParaRPr>
          </a:p>
        </p:txBody>
      </p:sp>
      <p:pic>
        <p:nvPicPr>
          <p:cNvPr id="6" name="Объект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646" y="3793108"/>
            <a:ext cx="2126006" cy="2860067"/>
          </a:xfrm>
          <a:prstGeom prst="rect">
            <a:avLst/>
          </a:prstGeom>
        </p:spPr>
      </p:pic>
      <p:sp>
        <p:nvSpPr>
          <p:cNvPr id="7" name="Прямоугольник 6"/>
          <p:cNvSpPr/>
          <p:nvPr/>
        </p:nvSpPr>
        <p:spPr>
          <a:xfrm>
            <a:off x="2566753" y="4345978"/>
            <a:ext cx="6181711" cy="1754326"/>
          </a:xfrm>
          <a:prstGeom prst="rect">
            <a:avLst/>
          </a:prstGeom>
        </p:spPr>
        <p:txBody>
          <a:bodyPr wrap="square">
            <a:spAutoFit/>
          </a:bodyPr>
          <a:lstStyle/>
          <a:p>
            <a:pPr algn="ctr"/>
            <a:r>
              <a:rPr lang="ru-RU" b="1" dirty="0">
                <a:latin typeface="Times New Roman" pitchFamily="18" charset="0"/>
                <a:cs typeface="Times New Roman" pitchFamily="18" charset="0"/>
              </a:rPr>
              <a:t>Маликов Василий </a:t>
            </a:r>
            <a:r>
              <a:rPr lang="ru-RU" b="1" dirty="0" err="1">
                <a:latin typeface="Times New Roman" pitchFamily="18" charset="0"/>
                <a:cs typeface="Times New Roman" pitchFamily="18" charset="0"/>
              </a:rPr>
              <a:t>Маликович</a:t>
            </a:r>
            <a:r>
              <a:rPr lang="ru-RU" b="1" dirty="0">
                <a:latin typeface="Times New Roman" pitchFamily="18" charset="0"/>
                <a:cs typeface="Times New Roman" pitchFamily="18" charset="0"/>
              </a:rPr>
              <a:t>.</a:t>
            </a:r>
          </a:p>
          <a:p>
            <a:pPr algn="ctr"/>
            <a:r>
              <a:rPr lang="ru-RU" b="1" dirty="0">
                <a:latin typeface="Times New Roman" pitchFamily="18" charset="0"/>
                <a:cs typeface="Times New Roman" pitchFamily="18" charset="0"/>
              </a:rPr>
              <a:t>(1924 – 1992)</a:t>
            </a:r>
          </a:p>
          <a:p>
            <a:pPr algn="just"/>
            <a:r>
              <a:rPr lang="ru-RU" dirty="0">
                <a:latin typeface="Times New Roman" pitchFamily="18" charset="0"/>
                <a:cs typeface="Times New Roman" pitchFamily="18" charset="0"/>
              </a:rPr>
              <a:t>Родился в селе Старый </a:t>
            </a:r>
            <a:r>
              <a:rPr lang="ru-RU" dirty="0" err="1">
                <a:latin typeface="Times New Roman" pitchFamily="18" charset="0"/>
                <a:cs typeface="Times New Roman" pitchFamily="18" charset="0"/>
              </a:rPr>
              <a:t>Курмаш</a:t>
            </a:r>
            <a:r>
              <a:rPr lang="ru-RU" dirty="0">
                <a:latin typeface="Times New Roman" pitchFamily="18" charset="0"/>
                <a:cs typeface="Times New Roman" pitchFamily="18" charset="0"/>
              </a:rPr>
              <a:t> Актанышского района Республики Татарстан</a:t>
            </a:r>
            <a:r>
              <a:rPr lang="ru-RU" dirty="0" smtClean="0">
                <a:latin typeface="Times New Roman" pitchFamily="18" charset="0"/>
                <a:cs typeface="Times New Roman" pitchFamily="18" charset="0"/>
              </a:rPr>
              <a:t>. Скульптор</a:t>
            </a:r>
            <a:r>
              <a:rPr lang="ru-RU" dirty="0">
                <a:latin typeface="Times New Roman" pitchFamily="18" charset="0"/>
                <a:cs typeface="Times New Roman" pitchFamily="18" charset="0"/>
              </a:rPr>
              <a:t>. Заслуженный художник РСФСР, Народный художник УССР. Лауреат Государственной премии </a:t>
            </a:r>
            <a:r>
              <a:rPr lang="ru-RU" dirty="0" err="1">
                <a:latin typeface="Times New Roman" pitchFamily="18" charset="0"/>
                <a:cs typeface="Times New Roman" pitchFamily="18" charset="0"/>
              </a:rPr>
              <a:t>им.Г</a:t>
            </a:r>
            <a:r>
              <a:rPr lang="ru-RU" dirty="0">
                <a:latin typeface="Times New Roman" pitchFamily="18" charset="0"/>
                <a:cs typeface="Times New Roman" pitchFamily="18" charset="0"/>
              </a:rPr>
              <a:t>. Тукая.</a:t>
            </a:r>
          </a:p>
        </p:txBody>
      </p:sp>
    </p:spTree>
    <p:extLst>
      <p:ext uri="{BB962C8B-B14F-4D97-AF65-F5344CB8AC3E}">
        <p14:creationId xmlns:p14="http://schemas.microsoft.com/office/powerpoint/2010/main" val="1653791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5192127"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Певцы</a:t>
            </a:r>
            <a:r>
              <a:rPr lang="ru-RU" b="1" dirty="0" smtClean="0">
                <a:solidFill>
                  <a:schemeClr val="bg1"/>
                </a:solidFill>
                <a:latin typeface="Times New Roman" pitchFamily="18" charset="0"/>
                <a:cs typeface="Times New Roman" pitchFamily="18" charset="0"/>
              </a:rPr>
              <a:t>, музыканты</a:t>
            </a:r>
            <a:r>
              <a:rPr lang="ru-RU" b="1" dirty="0">
                <a:solidFill>
                  <a:schemeClr val="bg1"/>
                </a:solidFill>
                <a:latin typeface="Times New Roman" pitchFamily="18" charset="0"/>
                <a:cs typeface="Times New Roman" pitchFamily="18" charset="0"/>
              </a:rPr>
              <a:t>, художники, артисты сцены</a:t>
            </a:r>
          </a:p>
        </p:txBody>
      </p:sp>
      <p:pic>
        <p:nvPicPr>
          <p:cNvPr id="4" name="Объект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66" y="1340768"/>
            <a:ext cx="2340041" cy="2542844"/>
          </a:xfrm>
          <a:prstGeom prst="rect">
            <a:avLst/>
          </a:prstGeom>
        </p:spPr>
      </p:pic>
      <p:sp>
        <p:nvSpPr>
          <p:cNvPr id="5" name="Прямоугольник 4"/>
          <p:cNvSpPr/>
          <p:nvPr/>
        </p:nvSpPr>
        <p:spPr>
          <a:xfrm>
            <a:off x="2915816" y="1628800"/>
            <a:ext cx="6030416" cy="1754326"/>
          </a:xfrm>
          <a:prstGeom prst="rect">
            <a:avLst/>
          </a:prstGeom>
        </p:spPr>
        <p:txBody>
          <a:bodyPr wrap="square">
            <a:spAutoFit/>
          </a:bodyPr>
          <a:lstStyle/>
          <a:p>
            <a:pPr algn="ctr"/>
            <a:r>
              <a:rPr lang="ru-RU" b="1" dirty="0" err="1">
                <a:latin typeface="Times New Roman" pitchFamily="18" charset="0"/>
                <a:cs typeface="Times New Roman" pitchFamily="18" charset="0"/>
              </a:rPr>
              <a:t>Басыров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Зильфат</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Рауфович</a:t>
            </a:r>
            <a:r>
              <a:rPr lang="ru-RU" b="1" dirty="0">
                <a:latin typeface="Times New Roman" pitchFamily="18" charset="0"/>
                <a:cs typeface="Times New Roman" pitchFamily="18" charset="0"/>
              </a:rPr>
              <a:t>.</a:t>
            </a:r>
          </a:p>
          <a:p>
            <a:pPr algn="ctr"/>
            <a:r>
              <a:rPr lang="ru-RU" b="1" dirty="0">
                <a:latin typeface="Times New Roman" pitchFamily="18" charset="0"/>
                <a:cs typeface="Times New Roman" pitchFamily="18" charset="0"/>
              </a:rPr>
              <a:t>(15.09.1927 – 19.11.2000)</a:t>
            </a:r>
          </a:p>
          <a:p>
            <a:pPr algn="just"/>
            <a:r>
              <a:rPr lang="ru-RU" dirty="0">
                <a:latin typeface="Times New Roman" pitchFamily="18" charset="0"/>
                <a:cs typeface="Times New Roman" pitchFamily="18" charset="0"/>
              </a:rPr>
              <a:t>Родился в деревне Старый </a:t>
            </a:r>
            <a:r>
              <a:rPr lang="ru-RU" dirty="0" err="1">
                <a:latin typeface="Times New Roman" pitchFamily="18" charset="0"/>
                <a:cs typeface="Times New Roman" pitchFamily="18" charset="0"/>
              </a:rPr>
              <a:t>Курмаш</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Мензелинского</a:t>
            </a:r>
            <a:r>
              <a:rPr lang="ru-RU" dirty="0">
                <a:latin typeface="Times New Roman" pitchFamily="18" charset="0"/>
                <a:cs typeface="Times New Roman" pitchFamily="18" charset="0"/>
              </a:rPr>
              <a:t> Кантона Татарской АССР (ныне Актанышского района</a:t>
            </a:r>
            <a:r>
              <a:rPr lang="ru-RU" dirty="0" smtClean="0">
                <a:latin typeface="Times New Roman" pitchFamily="18" charset="0"/>
                <a:cs typeface="Times New Roman" pitchFamily="18" charset="0"/>
              </a:rPr>
              <a:t>). Скульптор-монументалист</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керамист</a:t>
            </a:r>
            <a:r>
              <a:rPr lang="ru-RU" dirty="0">
                <a:latin typeface="Times New Roman" pitchFamily="18" charset="0"/>
                <a:cs typeface="Times New Roman" pitchFamily="18" charset="0"/>
              </a:rPr>
              <a:t>, народный художник Башкортостана, график, лауреат премии имени </a:t>
            </a:r>
            <a:r>
              <a:rPr lang="ru-RU" dirty="0" err="1">
                <a:latin typeface="Times New Roman" pitchFamily="18" charset="0"/>
                <a:cs typeface="Times New Roman" pitchFamily="18" charset="0"/>
              </a:rPr>
              <a:t>Акмуллы</a:t>
            </a:r>
            <a:r>
              <a:rPr lang="ru-RU" dirty="0">
                <a:latin typeface="Times New Roman" pitchFamily="18" charset="0"/>
                <a:cs typeface="Times New Roman" pitchFamily="18" charset="0"/>
              </a:rPr>
              <a:t>.</a:t>
            </a:r>
          </a:p>
        </p:txBody>
      </p:sp>
      <p:pic>
        <p:nvPicPr>
          <p:cNvPr id="6" name="Объект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666" y="4032663"/>
            <a:ext cx="2223840" cy="2659438"/>
          </a:xfrm>
          <a:prstGeom prst="rect">
            <a:avLst/>
          </a:prstGeom>
        </p:spPr>
      </p:pic>
      <p:sp>
        <p:nvSpPr>
          <p:cNvPr id="7" name="Прямоугольник 6"/>
          <p:cNvSpPr/>
          <p:nvPr/>
        </p:nvSpPr>
        <p:spPr>
          <a:xfrm>
            <a:off x="2907020" y="4869160"/>
            <a:ext cx="5832648" cy="1200329"/>
          </a:xfrm>
          <a:prstGeom prst="rect">
            <a:avLst/>
          </a:prstGeom>
        </p:spPr>
        <p:txBody>
          <a:bodyPr wrap="square">
            <a:spAutoFit/>
          </a:bodyPr>
          <a:lstStyle/>
          <a:p>
            <a:pPr algn="ctr"/>
            <a:r>
              <a:rPr lang="ru-RU" b="1" dirty="0" err="1">
                <a:latin typeface="Times New Roman" pitchFamily="18" charset="0"/>
                <a:cs typeface="Times New Roman" pitchFamily="18" charset="0"/>
              </a:rPr>
              <a:t>Сафаргалин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Асхат</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Газизуллович</a:t>
            </a:r>
            <a:r>
              <a:rPr lang="ru-RU" b="1" dirty="0">
                <a:latin typeface="Times New Roman" pitchFamily="18" charset="0"/>
                <a:cs typeface="Times New Roman" pitchFamily="18" charset="0"/>
              </a:rPr>
              <a:t>.</a:t>
            </a:r>
          </a:p>
          <a:p>
            <a:pPr algn="ctr"/>
            <a:r>
              <a:rPr lang="ru-RU" b="1" dirty="0">
                <a:latin typeface="Times New Roman" pitchFamily="18" charset="0"/>
                <a:cs typeface="Times New Roman" pitchFamily="18" charset="0"/>
              </a:rPr>
              <a:t>(8.08.1922– 26.08.1975)</a:t>
            </a:r>
          </a:p>
          <a:p>
            <a:pPr algn="just"/>
            <a:r>
              <a:rPr lang="ru-RU" dirty="0">
                <a:latin typeface="Times New Roman" pitchFamily="18" charset="0"/>
                <a:cs typeface="Times New Roman" pitchFamily="18" charset="0"/>
              </a:rPr>
              <a:t>Родился в селе Старый </a:t>
            </a:r>
            <a:r>
              <a:rPr lang="ru-RU" dirty="0" err="1">
                <a:latin typeface="Times New Roman" pitchFamily="18" charset="0"/>
                <a:cs typeface="Times New Roman" pitchFamily="18" charset="0"/>
              </a:rPr>
              <a:t>Курмаш</a:t>
            </a:r>
            <a:r>
              <a:rPr lang="ru-RU" dirty="0">
                <a:latin typeface="Times New Roman" pitchFamily="18" charset="0"/>
                <a:cs typeface="Times New Roman" pitchFamily="18" charset="0"/>
              </a:rPr>
              <a:t> ТАССР</a:t>
            </a:r>
            <a:r>
              <a:rPr lang="ru-RU" dirty="0" smtClean="0">
                <a:latin typeface="Times New Roman" pitchFamily="18" charset="0"/>
                <a:cs typeface="Times New Roman" pitchFamily="18" charset="0"/>
              </a:rPr>
              <a:t>. Заслуженный </a:t>
            </a:r>
            <a:r>
              <a:rPr lang="ru-RU" dirty="0">
                <a:latin typeface="Times New Roman" pitchFamily="18" charset="0"/>
                <a:cs typeface="Times New Roman" pitchFamily="18" charset="0"/>
              </a:rPr>
              <a:t>деятель искусств Украины, художник.</a:t>
            </a:r>
          </a:p>
        </p:txBody>
      </p:sp>
    </p:spTree>
    <p:extLst>
      <p:ext uri="{BB962C8B-B14F-4D97-AF65-F5344CB8AC3E}">
        <p14:creationId xmlns:p14="http://schemas.microsoft.com/office/powerpoint/2010/main" val="2103728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196752"/>
            <a:ext cx="1979924" cy="2669449"/>
          </a:xfrm>
          <a:prstGeom prst="rect">
            <a:avLst/>
          </a:prstGeom>
        </p:spPr>
      </p:pic>
      <p:sp>
        <p:nvSpPr>
          <p:cNvPr id="3" name="Прямоугольник 2"/>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4" name="TextBox 3"/>
          <p:cNvSpPr txBox="1"/>
          <p:nvPr/>
        </p:nvSpPr>
        <p:spPr>
          <a:xfrm>
            <a:off x="-456" y="750803"/>
            <a:ext cx="5192127"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Певцы</a:t>
            </a:r>
            <a:r>
              <a:rPr lang="ru-RU" b="1" dirty="0" smtClean="0">
                <a:solidFill>
                  <a:schemeClr val="bg1"/>
                </a:solidFill>
                <a:latin typeface="Times New Roman" pitchFamily="18" charset="0"/>
                <a:cs typeface="Times New Roman" pitchFamily="18" charset="0"/>
              </a:rPr>
              <a:t>, музыканты</a:t>
            </a:r>
            <a:r>
              <a:rPr lang="ru-RU" b="1" dirty="0">
                <a:solidFill>
                  <a:schemeClr val="bg1"/>
                </a:solidFill>
                <a:latin typeface="Times New Roman" pitchFamily="18" charset="0"/>
                <a:cs typeface="Times New Roman" pitchFamily="18" charset="0"/>
              </a:rPr>
              <a:t>, художники, артисты сцены</a:t>
            </a:r>
          </a:p>
        </p:txBody>
      </p:sp>
      <p:sp>
        <p:nvSpPr>
          <p:cNvPr id="5" name="Прямоугольник 4"/>
          <p:cNvSpPr/>
          <p:nvPr/>
        </p:nvSpPr>
        <p:spPr>
          <a:xfrm>
            <a:off x="2699792" y="1435509"/>
            <a:ext cx="6192688" cy="2031325"/>
          </a:xfrm>
          <a:prstGeom prst="rect">
            <a:avLst/>
          </a:prstGeom>
        </p:spPr>
        <p:txBody>
          <a:bodyPr wrap="square">
            <a:spAutoFit/>
          </a:bodyPr>
          <a:lstStyle/>
          <a:p>
            <a:pPr algn="ctr"/>
            <a:r>
              <a:rPr lang="ru-RU" b="1" dirty="0" err="1">
                <a:latin typeface="Times New Roman" pitchFamily="18" charset="0"/>
                <a:cs typeface="Times New Roman" pitchFamily="18" charset="0"/>
              </a:rPr>
              <a:t>Афзалова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Альфия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Афзаловна</a:t>
            </a:r>
            <a:r>
              <a:rPr lang="ru-RU" b="1" dirty="0">
                <a:latin typeface="Times New Roman" pitchFamily="18" charset="0"/>
                <a:cs typeface="Times New Roman" pitchFamily="18" charset="0"/>
              </a:rPr>
              <a:t>.</a:t>
            </a:r>
          </a:p>
          <a:p>
            <a:pPr algn="ctr"/>
            <a:r>
              <a:rPr lang="ru-RU" b="1" dirty="0">
                <a:latin typeface="Times New Roman" pitchFamily="18" charset="0"/>
                <a:cs typeface="Times New Roman" pitchFamily="18" charset="0"/>
              </a:rPr>
              <a:t>(15.01.1933 – 15.06.2017)</a:t>
            </a:r>
          </a:p>
          <a:p>
            <a:pPr algn="just"/>
            <a:r>
              <a:rPr lang="ru-RU" dirty="0">
                <a:latin typeface="Times New Roman" pitchFamily="18" charset="0"/>
                <a:cs typeface="Times New Roman" pitchFamily="18" charset="0"/>
              </a:rPr>
              <a:t>Родилась в селе Актаныш Актанышского района Республики </a:t>
            </a:r>
            <a:r>
              <a:rPr lang="ru-RU" dirty="0" err="1">
                <a:latin typeface="Times New Roman" pitchFamily="18" charset="0"/>
                <a:cs typeface="Times New Roman" pitchFamily="18" charset="0"/>
              </a:rPr>
              <a:t>Татарстан.Певица</a:t>
            </a:r>
            <a:r>
              <a:rPr lang="ru-RU" dirty="0">
                <a:latin typeface="Times New Roman" pitchFamily="18" charset="0"/>
                <a:cs typeface="Times New Roman" pitchFamily="18" charset="0"/>
              </a:rPr>
              <a:t>. Заслуженный артист России, народный артист Татарстана. Дважды награждена орденом Трудового Красного Знамени. Лауреат Государственной премии Республики Татарстан имени Г. Тукая. </a:t>
            </a:r>
          </a:p>
        </p:txBody>
      </p:sp>
      <p:pic>
        <p:nvPicPr>
          <p:cNvPr id="6" name="Объект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4221088"/>
            <a:ext cx="1864356" cy="2545744"/>
          </a:xfrm>
          <a:prstGeom prst="rect">
            <a:avLst/>
          </a:prstGeom>
        </p:spPr>
      </p:pic>
      <p:sp>
        <p:nvSpPr>
          <p:cNvPr id="7" name="Прямоугольник 6"/>
          <p:cNvSpPr/>
          <p:nvPr/>
        </p:nvSpPr>
        <p:spPr>
          <a:xfrm>
            <a:off x="2915816" y="4221088"/>
            <a:ext cx="5760640" cy="2308324"/>
          </a:xfrm>
          <a:prstGeom prst="rect">
            <a:avLst/>
          </a:prstGeom>
        </p:spPr>
        <p:txBody>
          <a:bodyPr wrap="square">
            <a:spAutoFit/>
          </a:bodyPr>
          <a:lstStyle/>
          <a:p>
            <a:pPr algn="ctr"/>
            <a:r>
              <a:rPr lang="ru-RU" b="1" dirty="0" err="1">
                <a:latin typeface="Times New Roman" pitchFamily="18" charset="0"/>
                <a:cs typeface="Times New Roman" pitchFamily="18" charset="0"/>
              </a:rPr>
              <a:t>Зиязов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Фаиль</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Аблаисович</a:t>
            </a:r>
            <a:r>
              <a:rPr lang="ru-RU" b="1" dirty="0">
                <a:latin typeface="Times New Roman" pitchFamily="18" charset="0"/>
                <a:cs typeface="Times New Roman" pitchFamily="18" charset="0"/>
              </a:rPr>
              <a:t>.</a:t>
            </a:r>
          </a:p>
          <a:p>
            <a:pPr algn="ctr"/>
            <a:r>
              <a:rPr lang="ru-RU" b="1" dirty="0">
                <a:latin typeface="Times New Roman" pitchFamily="18" charset="0"/>
                <a:cs typeface="Times New Roman" pitchFamily="18" charset="0"/>
              </a:rPr>
              <a:t>(15.10.1938)</a:t>
            </a:r>
          </a:p>
          <a:p>
            <a:pPr algn="just"/>
            <a:r>
              <a:rPr lang="ru-RU" dirty="0">
                <a:latin typeface="Times New Roman" pitchFamily="18" charset="0"/>
                <a:cs typeface="Times New Roman" pitchFamily="18" charset="0"/>
              </a:rPr>
              <a:t>Родился в селе Чишмы Актанышского района Республики Татарстан</a:t>
            </a:r>
            <a:r>
              <a:rPr lang="ru-RU" dirty="0" smtClean="0">
                <a:latin typeface="Times New Roman" pitchFamily="18" charset="0"/>
                <a:cs typeface="Times New Roman" pitchFamily="18" charset="0"/>
              </a:rPr>
              <a:t>. Художник</a:t>
            </a:r>
            <a:r>
              <a:rPr lang="ru-RU" dirty="0">
                <a:latin typeface="Times New Roman" pitchFamily="18" charset="0"/>
                <a:cs typeface="Times New Roman" pitchFamily="18" charset="0"/>
              </a:rPr>
              <a:t>. Занимал должность главного художника в Национальном музее Республики Татарстан. Член Союзов художников России и Татарстана. Заслуженный работник культуры Республики Татарстан. Ветеран труда.</a:t>
            </a:r>
          </a:p>
        </p:txBody>
      </p:sp>
    </p:spTree>
    <p:extLst>
      <p:ext uri="{BB962C8B-B14F-4D97-AF65-F5344CB8AC3E}">
        <p14:creationId xmlns:p14="http://schemas.microsoft.com/office/powerpoint/2010/main" val="34553059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5192127"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Певцы</a:t>
            </a:r>
            <a:r>
              <a:rPr lang="ru-RU" b="1" dirty="0" smtClean="0">
                <a:solidFill>
                  <a:schemeClr val="bg1"/>
                </a:solidFill>
                <a:latin typeface="Times New Roman" pitchFamily="18" charset="0"/>
                <a:cs typeface="Times New Roman" pitchFamily="18" charset="0"/>
              </a:rPr>
              <a:t>, музыканты</a:t>
            </a:r>
            <a:r>
              <a:rPr lang="ru-RU" b="1" dirty="0">
                <a:solidFill>
                  <a:schemeClr val="bg1"/>
                </a:solidFill>
                <a:latin typeface="Times New Roman" pitchFamily="18" charset="0"/>
                <a:cs typeface="Times New Roman" pitchFamily="18" charset="0"/>
              </a:rPr>
              <a:t>, художники, артисты сцены</a:t>
            </a:r>
          </a:p>
        </p:txBody>
      </p:sp>
      <p:pic>
        <p:nvPicPr>
          <p:cNvPr id="4" name="Объект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268760"/>
            <a:ext cx="1993404" cy="2657872"/>
          </a:xfrm>
          <a:prstGeom prst="rect">
            <a:avLst/>
          </a:prstGeom>
        </p:spPr>
      </p:pic>
      <p:sp>
        <p:nvSpPr>
          <p:cNvPr id="7" name="Прямоугольник 6"/>
          <p:cNvSpPr/>
          <p:nvPr/>
        </p:nvSpPr>
        <p:spPr>
          <a:xfrm>
            <a:off x="2595607" y="1558290"/>
            <a:ext cx="6431532" cy="2031325"/>
          </a:xfrm>
          <a:prstGeom prst="rect">
            <a:avLst/>
          </a:prstGeom>
        </p:spPr>
        <p:txBody>
          <a:bodyPr wrap="square">
            <a:spAutoFit/>
          </a:bodyPr>
          <a:lstStyle/>
          <a:p>
            <a:pPr algn="ctr"/>
            <a:r>
              <a:rPr lang="ru-RU" b="1" dirty="0" err="1">
                <a:latin typeface="Times New Roman" pitchFamily="18" charset="0"/>
                <a:cs typeface="Times New Roman" pitchFamily="18" charset="0"/>
              </a:rPr>
              <a:t>Сатиев</a:t>
            </a:r>
            <a:r>
              <a:rPr lang="ru-RU" b="1" dirty="0">
                <a:latin typeface="Times New Roman" pitchFamily="18" charset="0"/>
                <a:cs typeface="Times New Roman" pitchFamily="18" charset="0"/>
              </a:rPr>
              <a:t> Кирам </a:t>
            </a:r>
            <a:r>
              <a:rPr lang="ru-RU" b="1" dirty="0" err="1">
                <a:latin typeface="Times New Roman" pitchFamily="18" charset="0"/>
                <a:cs typeface="Times New Roman" pitchFamily="18" charset="0"/>
              </a:rPr>
              <a:t>Шайхизянович</a:t>
            </a:r>
            <a:r>
              <a:rPr lang="ru-RU" b="1" dirty="0">
                <a:latin typeface="Times New Roman" pitchFamily="18" charset="0"/>
                <a:cs typeface="Times New Roman" pitchFamily="18" charset="0"/>
              </a:rPr>
              <a:t>.</a:t>
            </a:r>
          </a:p>
          <a:p>
            <a:pPr algn="ctr"/>
            <a:r>
              <a:rPr lang="ru-RU" b="1" dirty="0">
                <a:latin typeface="Times New Roman" pitchFamily="18" charset="0"/>
                <a:cs typeface="Times New Roman" pitchFamily="18" charset="0"/>
              </a:rPr>
              <a:t>(21.06.1955).</a:t>
            </a:r>
          </a:p>
          <a:p>
            <a:pPr algn="just"/>
            <a:r>
              <a:rPr lang="ru-RU" dirty="0">
                <a:latin typeface="Times New Roman" pitchFamily="18" charset="0"/>
                <a:cs typeface="Times New Roman" pitchFamily="18" charset="0"/>
              </a:rPr>
              <a:t>Родился в селе Татарские </a:t>
            </a:r>
            <a:r>
              <a:rPr lang="ru-RU" dirty="0" err="1">
                <a:latin typeface="Times New Roman" pitchFamily="18" charset="0"/>
                <a:cs typeface="Times New Roman" pitchFamily="18" charset="0"/>
              </a:rPr>
              <a:t>Ямалы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Актышского</a:t>
            </a:r>
            <a:r>
              <a:rPr lang="ru-RU" dirty="0">
                <a:latin typeface="Times New Roman" pitchFamily="18" charset="0"/>
                <a:cs typeface="Times New Roman" pitchFamily="18" charset="0"/>
              </a:rPr>
              <a:t> района Республики Татарстан. Виртуоз-баянист, аккомпаниатор, автор песен, обработок для баяна, концертов для баяна с оркестром. Концертмейстер Казанского государственного института культуры. Народный артист Республики Татарстан.</a:t>
            </a:r>
          </a:p>
        </p:txBody>
      </p:sp>
      <p:pic>
        <p:nvPicPr>
          <p:cNvPr id="8" name="Объект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384" y="4072206"/>
            <a:ext cx="2304256" cy="2646780"/>
          </a:xfrm>
          <a:prstGeom prst="rect">
            <a:avLst/>
          </a:prstGeom>
        </p:spPr>
      </p:pic>
      <p:sp>
        <p:nvSpPr>
          <p:cNvPr id="9" name="Прямоугольник 8"/>
          <p:cNvSpPr/>
          <p:nvPr/>
        </p:nvSpPr>
        <p:spPr>
          <a:xfrm>
            <a:off x="2915816" y="4436592"/>
            <a:ext cx="5976663" cy="1754326"/>
          </a:xfrm>
          <a:prstGeom prst="rect">
            <a:avLst/>
          </a:prstGeom>
        </p:spPr>
        <p:txBody>
          <a:bodyPr wrap="square">
            <a:spAutoFit/>
          </a:bodyPr>
          <a:lstStyle/>
          <a:p>
            <a:pPr algn="ctr"/>
            <a:r>
              <a:rPr lang="ru-RU" b="1" dirty="0">
                <a:latin typeface="Times New Roman" pitchFamily="18" charset="0"/>
                <a:cs typeface="Times New Roman" pitchFamily="18" charset="0"/>
              </a:rPr>
              <a:t>Салихова Роза </a:t>
            </a:r>
            <a:r>
              <a:rPr lang="ru-RU" b="1" dirty="0" err="1">
                <a:latin typeface="Times New Roman" pitchFamily="18" charset="0"/>
                <a:cs typeface="Times New Roman" pitchFamily="18" charset="0"/>
              </a:rPr>
              <a:t>Гависовна</a:t>
            </a:r>
            <a:r>
              <a:rPr lang="ru-RU" b="1" dirty="0">
                <a:latin typeface="Times New Roman" pitchFamily="18" charset="0"/>
                <a:cs typeface="Times New Roman" pitchFamily="18" charset="0"/>
              </a:rPr>
              <a:t>.</a:t>
            </a:r>
          </a:p>
          <a:p>
            <a:pPr algn="ctr"/>
            <a:r>
              <a:rPr lang="ru-RU" b="1" dirty="0">
                <a:latin typeface="Times New Roman" pitchFamily="18" charset="0"/>
                <a:cs typeface="Times New Roman" pitchFamily="18" charset="0"/>
              </a:rPr>
              <a:t>(1948 г. р.)</a:t>
            </a:r>
          </a:p>
          <a:p>
            <a:pPr algn="just"/>
            <a:r>
              <a:rPr lang="ru-RU" dirty="0">
                <a:latin typeface="Times New Roman" pitchFamily="18" charset="0"/>
                <a:cs typeface="Times New Roman" pitchFamily="18" charset="0"/>
              </a:rPr>
              <a:t>Родилась в селе Усы Актанышского района Республики Татарстан</a:t>
            </a:r>
            <a:r>
              <a:rPr lang="ru-RU" dirty="0" smtClean="0">
                <a:latin typeface="Times New Roman" pitchFamily="18" charset="0"/>
                <a:cs typeface="Times New Roman" pitchFamily="18" charset="0"/>
              </a:rPr>
              <a:t>. Работала </a:t>
            </a:r>
            <a:r>
              <a:rPr lang="ru-RU" dirty="0">
                <a:latin typeface="Times New Roman" pitchFamily="18" charset="0"/>
                <a:cs typeface="Times New Roman" pitchFamily="18" charset="0"/>
              </a:rPr>
              <a:t>в Альметьевском государственном драматическом </a:t>
            </a:r>
            <a:r>
              <a:rPr lang="ru-RU" dirty="0" smtClean="0">
                <a:latin typeface="Times New Roman" pitchFamily="18" charset="0"/>
                <a:cs typeface="Times New Roman" pitchFamily="18" charset="0"/>
              </a:rPr>
              <a:t>театре. </a:t>
            </a:r>
            <a:r>
              <a:rPr lang="ru-RU" dirty="0">
                <a:latin typeface="Times New Roman" pitchFamily="18" charset="0"/>
                <a:cs typeface="Times New Roman" pitchFamily="18" charset="0"/>
              </a:rPr>
              <a:t>Заслуженный и народный артист Республики Татарстан.</a:t>
            </a:r>
          </a:p>
        </p:txBody>
      </p:sp>
    </p:spTree>
    <p:extLst>
      <p:ext uri="{BB962C8B-B14F-4D97-AF65-F5344CB8AC3E}">
        <p14:creationId xmlns:p14="http://schemas.microsoft.com/office/powerpoint/2010/main" val="3118126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5192127"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Певцы</a:t>
            </a:r>
            <a:r>
              <a:rPr lang="ru-RU" b="1" dirty="0" smtClean="0">
                <a:solidFill>
                  <a:schemeClr val="bg1"/>
                </a:solidFill>
                <a:latin typeface="Times New Roman" pitchFamily="18" charset="0"/>
                <a:cs typeface="Times New Roman" pitchFamily="18" charset="0"/>
              </a:rPr>
              <a:t>, музыканты</a:t>
            </a:r>
            <a:r>
              <a:rPr lang="ru-RU" b="1" dirty="0">
                <a:solidFill>
                  <a:schemeClr val="bg1"/>
                </a:solidFill>
                <a:latin typeface="Times New Roman" pitchFamily="18" charset="0"/>
                <a:cs typeface="Times New Roman" pitchFamily="18" charset="0"/>
              </a:rPr>
              <a:t>, художники, артисты сцены</a:t>
            </a:r>
          </a:p>
        </p:txBody>
      </p:sp>
      <p:pic>
        <p:nvPicPr>
          <p:cNvPr id="4" name="Объект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153" y="1268760"/>
            <a:ext cx="1728192" cy="2524516"/>
          </a:xfrm>
          <a:prstGeom prst="rect">
            <a:avLst/>
          </a:prstGeom>
        </p:spPr>
      </p:pic>
      <p:sp>
        <p:nvSpPr>
          <p:cNvPr id="5" name="Прямоугольник 4"/>
          <p:cNvSpPr/>
          <p:nvPr/>
        </p:nvSpPr>
        <p:spPr>
          <a:xfrm>
            <a:off x="2625612" y="1628800"/>
            <a:ext cx="5978835" cy="1200329"/>
          </a:xfrm>
          <a:prstGeom prst="rect">
            <a:avLst/>
          </a:prstGeom>
        </p:spPr>
        <p:txBody>
          <a:bodyPr wrap="square">
            <a:spAutoFit/>
          </a:bodyPr>
          <a:lstStyle/>
          <a:p>
            <a:pPr algn="ctr"/>
            <a:r>
              <a:rPr lang="ru-RU" b="1" dirty="0" smtClean="0">
                <a:latin typeface="Times New Roman" pitchFamily="18" charset="0"/>
                <a:cs typeface="Times New Roman" pitchFamily="18" charset="0"/>
              </a:rPr>
              <a:t>Закиров </a:t>
            </a:r>
            <a:r>
              <a:rPr lang="ru-RU" b="1" dirty="0" err="1" smtClean="0">
                <a:latin typeface="Times New Roman" pitchFamily="18" charset="0"/>
                <a:cs typeface="Times New Roman" pitchFamily="18" charset="0"/>
              </a:rPr>
              <a:t>Ильгиз</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Тимершаихович</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a:p>
            <a:pPr algn="ctr"/>
            <a:r>
              <a:rPr lang="ru-RU" b="1" dirty="0" smtClean="0">
                <a:latin typeface="Times New Roman" pitchFamily="18" charset="0"/>
                <a:cs typeface="Times New Roman" pitchFamily="18" charset="0"/>
              </a:rPr>
              <a:t>(07.07.1954</a:t>
            </a:r>
            <a:r>
              <a:rPr lang="ru-RU" b="1"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Родился в селе </a:t>
            </a:r>
            <a:r>
              <a:rPr lang="ru-RU" dirty="0" err="1">
                <a:latin typeface="Times New Roman" pitchFamily="18" charset="0"/>
                <a:cs typeface="Times New Roman" pitchFamily="18" charset="0"/>
              </a:rPr>
              <a:t>Аишево</a:t>
            </a:r>
            <a:r>
              <a:rPr lang="ru-RU" dirty="0">
                <a:latin typeface="Times New Roman" pitchFamily="18" charset="0"/>
                <a:cs typeface="Times New Roman" pitchFamily="18" charset="0"/>
              </a:rPr>
              <a:t> Актанышского района Республики Татарстан</a:t>
            </a:r>
            <a:r>
              <a:rPr lang="ru-RU" dirty="0" smtClean="0">
                <a:latin typeface="Times New Roman" pitchFamily="18" charset="0"/>
                <a:cs typeface="Times New Roman" pitchFamily="18" charset="0"/>
              </a:rPr>
              <a:t>. Композитор</a:t>
            </a:r>
            <a:r>
              <a:rPr lang="ru-RU" dirty="0">
                <a:latin typeface="Times New Roman" pitchFamily="18" charset="0"/>
                <a:cs typeface="Times New Roman" pitchFamily="18" charset="0"/>
              </a:rPr>
              <a:t>, заслуженный деятель искусств РТ.</a:t>
            </a:r>
          </a:p>
        </p:txBody>
      </p:sp>
      <p:pic>
        <p:nvPicPr>
          <p:cNvPr id="6" name="Объект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448" y="4005064"/>
            <a:ext cx="1830244" cy="2739648"/>
          </a:xfrm>
          <a:prstGeom prst="rect">
            <a:avLst/>
          </a:prstGeom>
        </p:spPr>
      </p:pic>
      <p:sp>
        <p:nvSpPr>
          <p:cNvPr id="7" name="Прямоугольник 6"/>
          <p:cNvSpPr/>
          <p:nvPr/>
        </p:nvSpPr>
        <p:spPr>
          <a:xfrm>
            <a:off x="2863014" y="4497725"/>
            <a:ext cx="5904656" cy="1754326"/>
          </a:xfrm>
          <a:prstGeom prst="rect">
            <a:avLst/>
          </a:prstGeom>
        </p:spPr>
        <p:txBody>
          <a:bodyPr wrap="square">
            <a:spAutoFit/>
          </a:bodyPr>
          <a:lstStyle/>
          <a:p>
            <a:pPr algn="ctr"/>
            <a:r>
              <a:rPr lang="ru-RU" b="1" dirty="0" err="1">
                <a:latin typeface="Times New Roman" pitchFamily="18" charset="0"/>
                <a:cs typeface="Times New Roman" pitchFamily="18" charset="0"/>
              </a:rPr>
              <a:t>Гарапшина</a:t>
            </a:r>
            <a:r>
              <a:rPr lang="ru-RU" b="1" dirty="0">
                <a:latin typeface="Times New Roman" pitchFamily="18" charset="0"/>
                <a:cs typeface="Times New Roman" pitchFamily="18" charset="0"/>
              </a:rPr>
              <a:t> Гузель </a:t>
            </a:r>
            <a:r>
              <a:rPr lang="ru-RU" b="1" dirty="0" err="1">
                <a:latin typeface="Times New Roman" pitchFamily="18" charset="0"/>
                <a:cs typeface="Times New Roman" pitchFamily="18" charset="0"/>
              </a:rPr>
              <a:t>Мударисовна</a:t>
            </a:r>
            <a:r>
              <a:rPr lang="ru-RU" b="1" dirty="0">
                <a:latin typeface="Times New Roman" pitchFamily="18" charset="0"/>
                <a:cs typeface="Times New Roman" pitchFamily="18" charset="0"/>
              </a:rPr>
              <a:t>.</a:t>
            </a:r>
          </a:p>
          <a:p>
            <a:pPr algn="ctr"/>
            <a:r>
              <a:rPr lang="ru-RU" b="1" dirty="0" smtClean="0">
                <a:latin typeface="Times New Roman" pitchFamily="18" charset="0"/>
                <a:cs typeface="Times New Roman" pitchFamily="18" charset="0"/>
              </a:rPr>
              <a:t>(06.03.1966</a:t>
            </a:r>
            <a:r>
              <a:rPr lang="ru-RU" b="1"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Родилась в селе Ново- </a:t>
            </a:r>
            <a:r>
              <a:rPr lang="ru-RU" dirty="0" err="1">
                <a:latin typeface="Times New Roman" pitchFamily="18" charset="0"/>
                <a:cs typeface="Times New Roman" pitchFamily="18" charset="0"/>
              </a:rPr>
              <a:t>Зияшево</a:t>
            </a:r>
            <a:r>
              <a:rPr lang="ru-RU" dirty="0">
                <a:latin typeface="Times New Roman" pitchFamily="18" charset="0"/>
                <a:cs typeface="Times New Roman" pitchFamily="18" charset="0"/>
              </a:rPr>
              <a:t> Актанышского района Республики Татарстан</a:t>
            </a:r>
            <a:r>
              <a:rPr lang="ru-RU" dirty="0" smtClean="0">
                <a:latin typeface="Times New Roman" pitchFamily="18" charset="0"/>
                <a:cs typeface="Times New Roman" pitchFamily="18" charset="0"/>
              </a:rPr>
              <a:t>. Артист </a:t>
            </a:r>
            <a:r>
              <a:rPr lang="ru-RU" dirty="0">
                <a:latin typeface="Times New Roman" pitchFamily="18" charset="0"/>
                <a:cs typeface="Times New Roman" pitchFamily="18" charset="0"/>
              </a:rPr>
              <a:t>Татарского государственного театра драмы и комедии им</a:t>
            </a:r>
            <a:r>
              <a:rPr lang="ru-RU" dirty="0" smtClean="0">
                <a:latin typeface="Times New Roman" pitchFamily="18" charset="0"/>
                <a:cs typeface="Times New Roman" pitchFamily="18" charset="0"/>
              </a:rPr>
              <a:t>. 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Тинчурина</a:t>
            </a:r>
            <a:r>
              <a:rPr lang="ru-RU" dirty="0">
                <a:latin typeface="Times New Roman" pitchFamily="18" charset="0"/>
                <a:cs typeface="Times New Roman" pitchFamily="18" charset="0"/>
              </a:rPr>
              <a:t>. Заслуженный артист Республики Татарстан.</a:t>
            </a:r>
          </a:p>
        </p:txBody>
      </p:sp>
    </p:spTree>
    <p:extLst>
      <p:ext uri="{BB962C8B-B14F-4D97-AF65-F5344CB8AC3E}">
        <p14:creationId xmlns:p14="http://schemas.microsoft.com/office/powerpoint/2010/main" val="1427729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5192127"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Певцы</a:t>
            </a:r>
            <a:r>
              <a:rPr lang="ru-RU" b="1" dirty="0" smtClean="0">
                <a:solidFill>
                  <a:schemeClr val="bg1"/>
                </a:solidFill>
                <a:latin typeface="Times New Roman" pitchFamily="18" charset="0"/>
                <a:cs typeface="Times New Roman" pitchFamily="18" charset="0"/>
              </a:rPr>
              <a:t>, музыканты</a:t>
            </a:r>
            <a:r>
              <a:rPr lang="ru-RU" b="1" dirty="0">
                <a:solidFill>
                  <a:schemeClr val="bg1"/>
                </a:solidFill>
                <a:latin typeface="Times New Roman" pitchFamily="18" charset="0"/>
                <a:cs typeface="Times New Roman" pitchFamily="18" charset="0"/>
              </a:rPr>
              <a:t>, художники, артисты сцены</a:t>
            </a:r>
          </a:p>
        </p:txBody>
      </p:sp>
      <p:pic>
        <p:nvPicPr>
          <p:cNvPr id="4" name="Объект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494" y="1268760"/>
            <a:ext cx="2117310" cy="2535700"/>
          </a:xfrm>
          <a:prstGeom prst="rect">
            <a:avLst/>
          </a:prstGeom>
        </p:spPr>
      </p:pic>
      <p:sp>
        <p:nvSpPr>
          <p:cNvPr id="5" name="Прямоугольник 4"/>
          <p:cNvSpPr/>
          <p:nvPr/>
        </p:nvSpPr>
        <p:spPr>
          <a:xfrm>
            <a:off x="2905670" y="1797946"/>
            <a:ext cx="5770785" cy="1200329"/>
          </a:xfrm>
          <a:prstGeom prst="rect">
            <a:avLst/>
          </a:prstGeom>
        </p:spPr>
        <p:txBody>
          <a:bodyPr wrap="square">
            <a:spAutoFit/>
          </a:bodyPr>
          <a:lstStyle/>
          <a:p>
            <a:pPr algn="ctr"/>
            <a:r>
              <a:rPr lang="ru-RU" b="1" dirty="0" err="1">
                <a:latin typeface="Times New Roman" pitchFamily="18" charset="0"/>
                <a:cs typeface="Times New Roman" pitchFamily="18" charset="0"/>
              </a:rPr>
              <a:t>Шайдуллин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Ханави</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Хамзеевич</a:t>
            </a:r>
            <a:r>
              <a:rPr lang="ru-RU" b="1" dirty="0">
                <a:latin typeface="Times New Roman" pitchFamily="18" charset="0"/>
                <a:cs typeface="Times New Roman" pitchFamily="18" charset="0"/>
              </a:rPr>
              <a:t>.</a:t>
            </a:r>
          </a:p>
          <a:p>
            <a:pPr algn="ctr"/>
            <a:r>
              <a:rPr lang="ru-RU" b="1" dirty="0">
                <a:latin typeface="Times New Roman" pitchFamily="18" charset="0"/>
                <a:cs typeface="Times New Roman" pitchFamily="18" charset="0"/>
              </a:rPr>
              <a:t>(15.10.1938 – 26.09.2001)</a:t>
            </a:r>
          </a:p>
          <a:p>
            <a:pPr algn="just"/>
            <a:r>
              <a:rPr lang="ru-RU" dirty="0">
                <a:latin typeface="Times New Roman" pitchFamily="18" charset="0"/>
                <a:cs typeface="Times New Roman" pitchFamily="18" charset="0"/>
              </a:rPr>
              <a:t>Родился в селе </a:t>
            </a:r>
            <a:r>
              <a:rPr lang="ru-RU" dirty="0" err="1">
                <a:latin typeface="Times New Roman" pitchFamily="18" charset="0"/>
                <a:cs typeface="Times New Roman" pitchFamily="18" charset="0"/>
              </a:rPr>
              <a:t>Табанлыкуль</a:t>
            </a:r>
            <a:r>
              <a:rPr lang="ru-RU" dirty="0">
                <a:latin typeface="Times New Roman" pitchFamily="18" charset="0"/>
                <a:cs typeface="Times New Roman" pitchFamily="18" charset="0"/>
              </a:rPr>
              <a:t> Актанышского района Татарстана. Заслуженный артист Республики Татарстан.</a:t>
            </a:r>
          </a:p>
        </p:txBody>
      </p:sp>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l="21935" t="914" r="19572" b="-914"/>
          <a:stretch/>
        </p:blipFill>
        <p:spPr>
          <a:xfrm>
            <a:off x="486494" y="4077072"/>
            <a:ext cx="2117310" cy="2663214"/>
          </a:xfrm>
          <a:prstGeom prst="rect">
            <a:avLst/>
          </a:prstGeom>
        </p:spPr>
      </p:pic>
      <p:sp>
        <p:nvSpPr>
          <p:cNvPr id="7" name="Прямоугольник 6"/>
          <p:cNvSpPr/>
          <p:nvPr/>
        </p:nvSpPr>
        <p:spPr>
          <a:xfrm>
            <a:off x="3707904" y="4661175"/>
            <a:ext cx="5184576" cy="1477328"/>
          </a:xfrm>
          <a:prstGeom prst="rect">
            <a:avLst/>
          </a:prstGeom>
        </p:spPr>
        <p:txBody>
          <a:bodyPr wrap="square">
            <a:spAutoFit/>
          </a:bodyPr>
          <a:lstStyle/>
          <a:p>
            <a:pPr algn="ctr"/>
            <a:r>
              <a:rPr lang="ru-RU" b="1" dirty="0" err="1">
                <a:latin typeface="Times New Roman" pitchFamily="18" charset="0"/>
                <a:cs typeface="Times New Roman" pitchFamily="18" charset="0"/>
              </a:rPr>
              <a:t>Фарухшин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Мирзанур</a:t>
            </a:r>
            <a:r>
              <a:rPr lang="ru-RU" b="1" dirty="0">
                <a:latin typeface="Times New Roman" pitchFamily="18" charset="0"/>
                <a:cs typeface="Times New Roman" pitchFamily="18" charset="0"/>
              </a:rPr>
              <a:t> Мулланурович.</a:t>
            </a:r>
          </a:p>
          <a:p>
            <a:pPr algn="ctr"/>
            <a:r>
              <a:rPr lang="ru-RU" b="1" dirty="0">
                <a:latin typeface="Times New Roman" pitchFamily="18" charset="0"/>
                <a:cs typeface="Times New Roman" pitchFamily="18" charset="0"/>
              </a:rPr>
              <a:t>(23.02.1954)</a:t>
            </a:r>
          </a:p>
          <a:p>
            <a:pPr algn="just"/>
            <a:r>
              <a:rPr lang="ru-RU" dirty="0">
                <a:latin typeface="Times New Roman" pitchFamily="18" charset="0"/>
                <a:cs typeface="Times New Roman" pitchFamily="18" charset="0"/>
              </a:rPr>
              <a:t>Родился в селе </a:t>
            </a:r>
            <a:r>
              <a:rPr lang="ru-RU" dirty="0" err="1">
                <a:latin typeface="Times New Roman" pitchFamily="18" charset="0"/>
                <a:cs typeface="Times New Roman" pitchFamily="18" charset="0"/>
              </a:rPr>
              <a:t>Ирмяш</a:t>
            </a:r>
            <a:r>
              <a:rPr lang="ru-RU" dirty="0">
                <a:latin typeface="Times New Roman" pitchFamily="18" charset="0"/>
                <a:cs typeface="Times New Roman" pitchFamily="18" charset="0"/>
              </a:rPr>
              <a:t> Актанышского района Республики Татарстан. Заслуженный работник культуры Республики Татарстан.</a:t>
            </a:r>
          </a:p>
        </p:txBody>
      </p:sp>
    </p:spTree>
    <p:extLst>
      <p:ext uri="{BB962C8B-B14F-4D97-AF65-F5344CB8AC3E}">
        <p14:creationId xmlns:p14="http://schemas.microsoft.com/office/powerpoint/2010/main" val="8353650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5192127"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Певцы</a:t>
            </a:r>
            <a:r>
              <a:rPr lang="ru-RU" b="1" dirty="0" smtClean="0">
                <a:solidFill>
                  <a:schemeClr val="bg1"/>
                </a:solidFill>
                <a:latin typeface="Times New Roman" pitchFamily="18" charset="0"/>
                <a:cs typeface="Times New Roman" pitchFamily="18" charset="0"/>
              </a:rPr>
              <a:t>, музыканты</a:t>
            </a:r>
            <a:r>
              <a:rPr lang="ru-RU" b="1" dirty="0">
                <a:solidFill>
                  <a:schemeClr val="bg1"/>
                </a:solidFill>
                <a:latin typeface="Times New Roman" pitchFamily="18" charset="0"/>
                <a:cs typeface="Times New Roman" pitchFamily="18" charset="0"/>
              </a:rPr>
              <a:t>, художники, артисты сцены</a:t>
            </a:r>
          </a:p>
        </p:txBody>
      </p:sp>
      <p:pic>
        <p:nvPicPr>
          <p:cNvPr id="4" name="Объект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547" y="1340768"/>
            <a:ext cx="1879222" cy="2645507"/>
          </a:xfrm>
          <a:prstGeom prst="rect">
            <a:avLst/>
          </a:prstGeom>
        </p:spPr>
      </p:pic>
      <p:sp>
        <p:nvSpPr>
          <p:cNvPr id="6" name="Прямоугольник 5"/>
          <p:cNvSpPr/>
          <p:nvPr/>
        </p:nvSpPr>
        <p:spPr>
          <a:xfrm>
            <a:off x="2843808" y="1700808"/>
            <a:ext cx="5976664" cy="1477328"/>
          </a:xfrm>
          <a:prstGeom prst="rect">
            <a:avLst/>
          </a:prstGeom>
        </p:spPr>
        <p:txBody>
          <a:bodyPr wrap="square">
            <a:spAutoFit/>
          </a:bodyPr>
          <a:lstStyle/>
          <a:p>
            <a:pPr algn="ctr"/>
            <a:r>
              <a:rPr lang="ru-RU" b="1" dirty="0" err="1">
                <a:latin typeface="Times New Roman" pitchFamily="18" charset="0"/>
                <a:cs typeface="Times New Roman" pitchFamily="18" charset="0"/>
              </a:rPr>
              <a:t>Фарухшин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Газинур</a:t>
            </a:r>
            <a:r>
              <a:rPr lang="ru-RU" b="1" dirty="0">
                <a:latin typeface="Times New Roman" pitchFamily="18" charset="0"/>
                <a:cs typeface="Times New Roman" pitchFamily="18" charset="0"/>
              </a:rPr>
              <a:t> Мулланурович.</a:t>
            </a:r>
          </a:p>
          <a:p>
            <a:pPr algn="ctr"/>
            <a:r>
              <a:rPr lang="ru-RU" b="1" dirty="0">
                <a:latin typeface="Times New Roman" pitchFamily="18" charset="0"/>
                <a:cs typeface="Times New Roman" pitchFamily="18" charset="0"/>
              </a:rPr>
              <a:t>(14.03.1956)</a:t>
            </a:r>
          </a:p>
          <a:p>
            <a:pPr algn="just"/>
            <a:r>
              <a:rPr lang="ru-RU" dirty="0">
                <a:latin typeface="Times New Roman" pitchFamily="18" charset="0"/>
                <a:cs typeface="Times New Roman" pitchFamily="18" charset="0"/>
              </a:rPr>
              <a:t>Родился в селе </a:t>
            </a:r>
            <a:r>
              <a:rPr lang="ru-RU" dirty="0" err="1">
                <a:latin typeface="Times New Roman" pitchFamily="18" charset="0"/>
                <a:cs typeface="Times New Roman" pitchFamily="18" charset="0"/>
              </a:rPr>
              <a:t>Ирмяш</a:t>
            </a:r>
            <a:r>
              <a:rPr lang="ru-RU" dirty="0">
                <a:latin typeface="Times New Roman" pitchFamily="18" charset="0"/>
                <a:cs typeface="Times New Roman" pitchFamily="18" charset="0"/>
              </a:rPr>
              <a:t> Актанышского района Республики Татарстан</a:t>
            </a:r>
            <a:r>
              <a:rPr lang="ru-RU" dirty="0" smtClean="0">
                <a:latin typeface="Times New Roman" pitchFamily="18" charset="0"/>
                <a:cs typeface="Times New Roman" pitchFamily="18" charset="0"/>
              </a:rPr>
              <a:t>. Певец</a:t>
            </a:r>
            <a:r>
              <a:rPr lang="ru-RU" dirty="0">
                <a:latin typeface="Times New Roman" pitchFamily="18" charset="0"/>
                <a:cs typeface="Times New Roman" pitchFamily="18" charset="0"/>
              </a:rPr>
              <a:t>. </a:t>
            </a:r>
          </a:p>
          <a:p>
            <a:pPr algn="just"/>
            <a:r>
              <a:rPr lang="ru-RU" dirty="0">
                <a:latin typeface="Times New Roman" pitchFamily="18" charset="0"/>
                <a:cs typeface="Times New Roman" pitchFamily="18" charset="0"/>
              </a:rPr>
              <a:t>Заслуженный артист Республики Татарстан.</a:t>
            </a:r>
          </a:p>
        </p:txBody>
      </p:sp>
      <p:pic>
        <p:nvPicPr>
          <p:cNvPr id="7" name="Объект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89" y="4149079"/>
            <a:ext cx="2068365" cy="2474141"/>
          </a:xfrm>
          <a:prstGeom prst="rect">
            <a:avLst/>
          </a:prstGeom>
        </p:spPr>
      </p:pic>
      <p:sp>
        <p:nvSpPr>
          <p:cNvPr id="8" name="Прямоугольник 7"/>
          <p:cNvSpPr/>
          <p:nvPr/>
        </p:nvSpPr>
        <p:spPr>
          <a:xfrm>
            <a:off x="3059832" y="4647485"/>
            <a:ext cx="5760640" cy="1477328"/>
          </a:xfrm>
          <a:prstGeom prst="rect">
            <a:avLst/>
          </a:prstGeom>
        </p:spPr>
        <p:txBody>
          <a:bodyPr wrap="square">
            <a:spAutoFit/>
          </a:bodyPr>
          <a:lstStyle/>
          <a:p>
            <a:pPr algn="ctr"/>
            <a:r>
              <a:rPr lang="ru-RU" b="1" dirty="0">
                <a:latin typeface="Times New Roman" pitchFamily="18" charset="0"/>
                <a:cs typeface="Times New Roman" pitchFamily="18" charset="0"/>
              </a:rPr>
              <a:t>Хабибуллин </a:t>
            </a:r>
            <a:r>
              <a:rPr lang="ru-RU" b="1" dirty="0" err="1">
                <a:latin typeface="Times New Roman" pitchFamily="18" charset="0"/>
                <a:cs typeface="Times New Roman" pitchFamily="18" charset="0"/>
              </a:rPr>
              <a:t>Инсаф</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Ахнафович</a:t>
            </a:r>
            <a:r>
              <a:rPr lang="ru-RU" b="1" dirty="0">
                <a:latin typeface="Times New Roman" pitchFamily="18" charset="0"/>
                <a:cs typeface="Times New Roman" pitchFamily="18" charset="0"/>
              </a:rPr>
              <a:t>.</a:t>
            </a:r>
          </a:p>
          <a:p>
            <a:pPr algn="ctr"/>
            <a:r>
              <a:rPr lang="ru-RU" b="1" dirty="0" smtClean="0">
                <a:latin typeface="Times New Roman" pitchFamily="18" charset="0"/>
                <a:cs typeface="Times New Roman" pitchFamily="18" charset="0"/>
              </a:rPr>
              <a:t>(05.11.1967</a:t>
            </a:r>
            <a:r>
              <a:rPr lang="ru-RU" b="1" dirty="0">
                <a:latin typeface="Times New Roman" pitchFamily="18" charset="0"/>
                <a:cs typeface="Times New Roman" pitchFamily="18" charset="0"/>
              </a:rPr>
              <a:t>) </a:t>
            </a:r>
          </a:p>
          <a:p>
            <a:pPr algn="just"/>
            <a:r>
              <a:rPr lang="ru-RU" dirty="0">
                <a:latin typeface="Times New Roman" pitchFamily="18" charset="0"/>
                <a:cs typeface="Times New Roman" pitchFamily="18" charset="0"/>
              </a:rPr>
              <a:t>Родился в селе Актаныш Актанышского района Республики Татарстан. Композитор, заслуженный работник культуры РТ.</a:t>
            </a:r>
          </a:p>
        </p:txBody>
      </p:sp>
    </p:spTree>
    <p:extLst>
      <p:ext uri="{BB962C8B-B14F-4D97-AF65-F5344CB8AC3E}">
        <p14:creationId xmlns:p14="http://schemas.microsoft.com/office/powerpoint/2010/main" val="22767850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5192127"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Певцы</a:t>
            </a:r>
            <a:r>
              <a:rPr lang="ru-RU" b="1" dirty="0" smtClean="0">
                <a:solidFill>
                  <a:schemeClr val="bg1"/>
                </a:solidFill>
                <a:latin typeface="Times New Roman" pitchFamily="18" charset="0"/>
                <a:cs typeface="Times New Roman" pitchFamily="18" charset="0"/>
              </a:rPr>
              <a:t>, музыканты</a:t>
            </a:r>
            <a:r>
              <a:rPr lang="ru-RU" b="1" dirty="0">
                <a:solidFill>
                  <a:schemeClr val="bg1"/>
                </a:solidFill>
                <a:latin typeface="Times New Roman" pitchFamily="18" charset="0"/>
                <a:cs typeface="Times New Roman" pitchFamily="18" charset="0"/>
              </a:rPr>
              <a:t>, художники, артисты сцены</a:t>
            </a:r>
          </a:p>
        </p:txBody>
      </p:sp>
      <p:pic>
        <p:nvPicPr>
          <p:cNvPr id="4" name="Объект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340768"/>
            <a:ext cx="1584176" cy="2390420"/>
          </a:xfrm>
          <a:prstGeom prst="rect">
            <a:avLst/>
          </a:prstGeom>
        </p:spPr>
      </p:pic>
      <p:sp>
        <p:nvSpPr>
          <p:cNvPr id="5" name="Прямоугольник 4"/>
          <p:cNvSpPr/>
          <p:nvPr/>
        </p:nvSpPr>
        <p:spPr>
          <a:xfrm>
            <a:off x="2771800" y="1712779"/>
            <a:ext cx="5760640" cy="1477328"/>
          </a:xfrm>
          <a:prstGeom prst="rect">
            <a:avLst/>
          </a:prstGeom>
        </p:spPr>
        <p:txBody>
          <a:bodyPr wrap="square">
            <a:spAutoFit/>
          </a:bodyPr>
          <a:lstStyle/>
          <a:p>
            <a:pPr algn="ctr"/>
            <a:r>
              <a:rPr lang="ru-RU" b="1" dirty="0">
                <a:latin typeface="Times New Roman" pitchFamily="18" charset="0"/>
                <a:cs typeface="Times New Roman" pitchFamily="18" charset="0"/>
              </a:rPr>
              <a:t>Валиев </a:t>
            </a:r>
            <a:r>
              <a:rPr lang="ru-RU" b="1" dirty="0" err="1">
                <a:latin typeface="Times New Roman" pitchFamily="18" charset="0"/>
                <a:cs typeface="Times New Roman" pitchFamily="18" charset="0"/>
              </a:rPr>
              <a:t>Асаф</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Асгатович</a:t>
            </a:r>
            <a:r>
              <a:rPr lang="ru-RU" b="1" dirty="0">
                <a:latin typeface="Times New Roman" pitchFamily="18" charset="0"/>
                <a:cs typeface="Times New Roman" pitchFamily="18" charset="0"/>
              </a:rPr>
              <a:t>.</a:t>
            </a:r>
          </a:p>
          <a:p>
            <a:pPr algn="ctr"/>
            <a:r>
              <a:rPr lang="ru-RU" b="1" dirty="0">
                <a:latin typeface="Times New Roman" pitchFamily="18" charset="0"/>
                <a:cs typeface="Times New Roman" pitchFamily="18" charset="0"/>
              </a:rPr>
              <a:t>(1959 г. р.)</a:t>
            </a:r>
          </a:p>
          <a:p>
            <a:pPr algn="just"/>
            <a:r>
              <a:rPr lang="ru-RU" dirty="0">
                <a:latin typeface="Times New Roman" pitchFamily="18" charset="0"/>
                <a:cs typeface="Times New Roman" pitchFamily="18" charset="0"/>
              </a:rPr>
              <a:t>Родился в селе </a:t>
            </a:r>
            <a:r>
              <a:rPr lang="ru-RU" dirty="0" err="1">
                <a:latin typeface="Times New Roman" pitchFamily="18" charset="0"/>
                <a:cs typeface="Times New Roman" pitchFamily="18" charset="0"/>
              </a:rPr>
              <a:t>Адаево</a:t>
            </a:r>
            <a:r>
              <a:rPr lang="ru-RU" dirty="0">
                <a:latin typeface="Times New Roman" pitchFamily="18" charset="0"/>
                <a:cs typeface="Times New Roman" pitchFamily="18" charset="0"/>
              </a:rPr>
              <a:t> Актанышского района Республики Татарстан</a:t>
            </a:r>
            <a:r>
              <a:rPr lang="ru-RU" dirty="0" smtClean="0">
                <a:latin typeface="Times New Roman" pitchFamily="18" charset="0"/>
                <a:cs typeface="Times New Roman" pitchFamily="18" charset="0"/>
              </a:rPr>
              <a:t>. Певец</a:t>
            </a:r>
            <a:r>
              <a:rPr lang="ru-RU" dirty="0">
                <a:latin typeface="Times New Roman" pitchFamily="18" charset="0"/>
                <a:cs typeface="Times New Roman" pitchFamily="18" charset="0"/>
              </a:rPr>
              <a:t>. Заслуженный и народный артист Республики Татарстан.</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rcRect t="12500" b="12500"/>
          <a:stretch>
            <a:fillRect/>
          </a:stretch>
        </p:blipFill>
        <p:spPr>
          <a:xfrm>
            <a:off x="406934" y="3933056"/>
            <a:ext cx="2584174" cy="2636912"/>
          </a:xfrm>
          <a:prstGeom prst="rect">
            <a:avLst/>
          </a:prstGeom>
        </p:spPr>
      </p:pic>
      <p:sp>
        <p:nvSpPr>
          <p:cNvPr id="7" name="Прямоугольник 6"/>
          <p:cNvSpPr/>
          <p:nvPr/>
        </p:nvSpPr>
        <p:spPr>
          <a:xfrm>
            <a:off x="3275856" y="4306163"/>
            <a:ext cx="5760640" cy="1754326"/>
          </a:xfrm>
          <a:prstGeom prst="rect">
            <a:avLst/>
          </a:prstGeom>
        </p:spPr>
        <p:txBody>
          <a:bodyPr wrap="square">
            <a:spAutoFit/>
          </a:bodyPr>
          <a:lstStyle/>
          <a:p>
            <a:pPr algn="ctr"/>
            <a:r>
              <a:rPr lang="ru-RU" b="1" dirty="0" err="1">
                <a:latin typeface="Times New Roman" pitchFamily="18" charset="0"/>
                <a:cs typeface="Times New Roman" pitchFamily="18" charset="0"/>
              </a:rPr>
              <a:t>Мирзануров</a:t>
            </a:r>
            <a:r>
              <a:rPr lang="ru-RU" b="1" dirty="0">
                <a:latin typeface="Times New Roman" pitchFamily="18" charset="0"/>
                <a:cs typeface="Times New Roman" pitchFamily="18" charset="0"/>
              </a:rPr>
              <a:t> Фарид </a:t>
            </a:r>
            <a:r>
              <a:rPr lang="ru-RU" b="1" dirty="0" err="1">
                <a:latin typeface="Times New Roman" pitchFamily="18" charset="0"/>
                <a:cs typeface="Times New Roman" pitchFamily="18" charset="0"/>
              </a:rPr>
              <a:t>Мирзафатыхович</a:t>
            </a:r>
            <a:r>
              <a:rPr lang="ru-RU" b="1" dirty="0">
                <a:latin typeface="Times New Roman" pitchFamily="18" charset="0"/>
                <a:cs typeface="Times New Roman" pitchFamily="18" charset="0"/>
              </a:rPr>
              <a:t>.</a:t>
            </a:r>
          </a:p>
          <a:p>
            <a:pPr algn="ctr"/>
            <a:r>
              <a:rPr lang="ru-RU" b="1" dirty="0" smtClean="0">
                <a:latin typeface="Times New Roman" pitchFamily="18" charset="0"/>
                <a:cs typeface="Times New Roman" pitchFamily="18" charset="0"/>
              </a:rPr>
              <a:t>(05.08.1948</a:t>
            </a:r>
            <a:r>
              <a:rPr lang="ru-RU" b="1"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Родился в селе Старобалтачево </a:t>
            </a:r>
            <a:r>
              <a:rPr lang="ru-RU" dirty="0" err="1">
                <a:latin typeface="Times New Roman" pitchFamily="18" charset="0"/>
                <a:cs typeface="Times New Roman" pitchFamily="18" charset="0"/>
              </a:rPr>
              <a:t>Актышского</a:t>
            </a:r>
            <a:r>
              <a:rPr lang="ru-RU" dirty="0">
                <a:latin typeface="Times New Roman" pitchFamily="18" charset="0"/>
                <a:cs typeface="Times New Roman" pitchFamily="18" charset="0"/>
              </a:rPr>
              <a:t> района Республики Татарстан</a:t>
            </a:r>
            <a:r>
              <a:rPr lang="ru-RU" dirty="0" smtClean="0">
                <a:latin typeface="Times New Roman" pitchFamily="18" charset="0"/>
                <a:cs typeface="Times New Roman" pitchFamily="18" charset="0"/>
              </a:rPr>
              <a:t>. Заслуженный </a:t>
            </a:r>
            <a:r>
              <a:rPr lang="ru-RU" dirty="0">
                <a:latin typeface="Times New Roman" pitchFamily="18" charset="0"/>
                <a:cs typeface="Times New Roman" pitchFamily="18" charset="0"/>
              </a:rPr>
              <a:t>артист Татарстана, солист Татарского государственного ансамбля песни и танца.</a:t>
            </a:r>
          </a:p>
        </p:txBody>
      </p:sp>
    </p:spTree>
    <p:extLst>
      <p:ext uri="{BB962C8B-B14F-4D97-AF65-F5344CB8AC3E}">
        <p14:creationId xmlns:p14="http://schemas.microsoft.com/office/powerpoint/2010/main" val="1574081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t-RU" b="1" dirty="0" smtClean="0">
                <a:latin typeface="Times New Roman" pitchFamily="18" charset="0"/>
                <a:cs typeface="Times New Roman" pitchFamily="18" charset="0"/>
              </a:rPr>
              <a:t>О</a:t>
            </a:r>
            <a:r>
              <a:rPr lang="ru-RU" b="1" dirty="0" smtClean="0">
                <a:latin typeface="Times New Roman" pitchFamily="18" charset="0"/>
                <a:cs typeface="Times New Roman" pitchFamily="18" charset="0"/>
              </a:rPr>
              <a:t>БЩАЯ ХАРАКТЕРИСТИКА ТЕРРИТОРИИ</a:t>
            </a:r>
            <a:endParaRPr lang="ru-RU" b="1" dirty="0">
              <a:latin typeface="Times New Roman" pitchFamily="18" charset="0"/>
              <a:cs typeface="Times New Roman" pitchFamily="18" charset="0"/>
            </a:endParaRPr>
          </a:p>
        </p:txBody>
      </p:sp>
      <p:sp>
        <p:nvSpPr>
          <p:cNvPr id="6" name="Прямоугольник 5"/>
          <p:cNvSpPr/>
          <p:nvPr/>
        </p:nvSpPr>
        <p:spPr>
          <a:xfrm>
            <a:off x="215516" y="3717032"/>
            <a:ext cx="8712968" cy="2246769"/>
          </a:xfrm>
          <a:prstGeom prst="rect">
            <a:avLst/>
          </a:prstGeom>
        </p:spPr>
        <p:txBody>
          <a:bodyPr wrap="square">
            <a:spAutoFit/>
          </a:bodyPr>
          <a:lstStyle/>
          <a:p>
            <a:pPr algn="ctr"/>
            <a:r>
              <a:rPr lang="ru-RU" sz="2000" dirty="0">
                <a:latin typeface="Times New Roman" pitchFamily="18" charset="0"/>
                <a:cs typeface="Times New Roman" pitchFamily="18" charset="0"/>
              </a:rPr>
              <a:t>«Флаг Актанышского района представляет собой прямоугольное полотнище с отношением ширины к длине 2:3, разделённое по горизонтали линиями, изогнутыми в виде чешуи, на три полосы - голубую (габаритная ширина - 5/16 ширины полотнища), белую (ширина 1/9 ширины полотнища) и зелёную; на голубой полосе воспроизведено жёлтое солнце между двух белых чаек, на зелёной полосе - жёлтый сноп колосьев. Обоснование символики: Флаг разработан на основе герба района.</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580" y="768050"/>
            <a:ext cx="3150840" cy="2269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987824" y="3068960"/>
            <a:ext cx="3512308" cy="400110"/>
          </a:xfrm>
          <a:prstGeom prst="rect">
            <a:avLst/>
          </a:prstGeom>
        </p:spPr>
        <p:txBody>
          <a:bodyPr wrap="none">
            <a:spAutoFit/>
          </a:bodyPr>
          <a:lstStyle/>
          <a:p>
            <a:r>
              <a:rPr lang="ru-RU" sz="2000" b="1" dirty="0">
                <a:latin typeface="Times New Roman" pitchFamily="18" charset="0"/>
                <a:cs typeface="Times New Roman" pitchFamily="18" charset="0"/>
              </a:rPr>
              <a:t>Флаг Актанышского района</a:t>
            </a:r>
          </a:p>
        </p:txBody>
      </p:sp>
    </p:spTree>
    <p:extLst>
      <p:ext uri="{BB962C8B-B14F-4D97-AF65-F5344CB8AC3E}">
        <p14:creationId xmlns:p14="http://schemas.microsoft.com/office/powerpoint/2010/main" val="37994772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5192127"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Певцы</a:t>
            </a:r>
            <a:r>
              <a:rPr lang="ru-RU" b="1" dirty="0" smtClean="0">
                <a:solidFill>
                  <a:schemeClr val="bg1"/>
                </a:solidFill>
                <a:latin typeface="Times New Roman" pitchFamily="18" charset="0"/>
                <a:cs typeface="Times New Roman" pitchFamily="18" charset="0"/>
              </a:rPr>
              <a:t>, музыканты</a:t>
            </a:r>
            <a:r>
              <a:rPr lang="ru-RU" b="1" dirty="0">
                <a:solidFill>
                  <a:schemeClr val="bg1"/>
                </a:solidFill>
                <a:latin typeface="Times New Roman" pitchFamily="18" charset="0"/>
                <a:cs typeface="Times New Roman" pitchFamily="18" charset="0"/>
              </a:rPr>
              <a:t>, художники, артисты сцены</a:t>
            </a:r>
          </a:p>
        </p:txBody>
      </p:sp>
      <p:pic>
        <p:nvPicPr>
          <p:cNvPr id="4" name="Объект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440" y="1196753"/>
            <a:ext cx="1743233" cy="2736304"/>
          </a:xfrm>
          <a:prstGeom prst="rect">
            <a:avLst/>
          </a:prstGeom>
        </p:spPr>
      </p:pic>
      <p:sp>
        <p:nvSpPr>
          <p:cNvPr id="5" name="Прямоугольник 4"/>
          <p:cNvSpPr/>
          <p:nvPr/>
        </p:nvSpPr>
        <p:spPr>
          <a:xfrm>
            <a:off x="2483768" y="1700808"/>
            <a:ext cx="6030416" cy="1477328"/>
          </a:xfrm>
          <a:prstGeom prst="rect">
            <a:avLst/>
          </a:prstGeom>
        </p:spPr>
        <p:txBody>
          <a:bodyPr wrap="square">
            <a:spAutoFit/>
          </a:bodyPr>
          <a:lstStyle/>
          <a:p>
            <a:pPr algn="ctr"/>
            <a:r>
              <a:rPr lang="ru-RU" b="1" dirty="0">
                <a:latin typeface="Times New Roman" pitchFamily="18" charset="0"/>
                <a:cs typeface="Times New Roman" pitchFamily="18" charset="0"/>
              </a:rPr>
              <a:t>Хусаинов </a:t>
            </a:r>
            <a:r>
              <a:rPr lang="ru-RU" b="1" dirty="0" err="1">
                <a:latin typeface="Times New Roman" pitchFamily="18" charset="0"/>
                <a:cs typeface="Times New Roman" pitchFamily="18" charset="0"/>
              </a:rPr>
              <a:t>Азат</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Гаянович</a:t>
            </a:r>
            <a:r>
              <a:rPr lang="ru-RU" b="1" dirty="0">
                <a:latin typeface="Times New Roman" pitchFamily="18" charset="0"/>
                <a:cs typeface="Times New Roman" pitchFamily="18" charset="0"/>
              </a:rPr>
              <a:t>.</a:t>
            </a:r>
          </a:p>
          <a:p>
            <a:pPr algn="ctr"/>
            <a:r>
              <a:rPr lang="ru-RU" b="1" dirty="0" smtClean="0">
                <a:latin typeface="Times New Roman" pitchFamily="18" charset="0"/>
                <a:cs typeface="Times New Roman" pitchFamily="18" charset="0"/>
              </a:rPr>
              <a:t>(08.05.1959</a:t>
            </a:r>
            <a:r>
              <a:rPr lang="ru-RU" b="1"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Родился в селе Атяшево Актанышского района Республики Татарстан</a:t>
            </a:r>
            <a:r>
              <a:rPr lang="ru-RU" dirty="0" smtClean="0">
                <a:latin typeface="Times New Roman" pitchFamily="18" charset="0"/>
                <a:cs typeface="Times New Roman" pitchFamily="18" charset="0"/>
              </a:rPr>
              <a:t>. Баянист</a:t>
            </a:r>
            <a:r>
              <a:rPr lang="ru-RU" dirty="0">
                <a:latin typeface="Times New Roman" pitchFamily="18" charset="0"/>
                <a:cs typeface="Times New Roman" pitchFamily="18" charset="0"/>
              </a:rPr>
              <a:t>, композитор. Заслуженный деятель искусств Республики Татарстан.</a:t>
            </a:r>
          </a:p>
        </p:txBody>
      </p:sp>
      <p:pic>
        <p:nvPicPr>
          <p:cNvPr id="6" name="Объект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696" y="4149080"/>
            <a:ext cx="1705945" cy="2567448"/>
          </a:xfrm>
          <a:prstGeom prst="rect">
            <a:avLst/>
          </a:prstGeom>
        </p:spPr>
      </p:pic>
      <p:sp>
        <p:nvSpPr>
          <p:cNvPr id="7" name="Прямоугольник 6"/>
          <p:cNvSpPr/>
          <p:nvPr/>
        </p:nvSpPr>
        <p:spPr>
          <a:xfrm>
            <a:off x="2595608" y="4417141"/>
            <a:ext cx="6368880" cy="1477328"/>
          </a:xfrm>
          <a:prstGeom prst="rect">
            <a:avLst/>
          </a:prstGeom>
        </p:spPr>
        <p:txBody>
          <a:bodyPr wrap="square">
            <a:spAutoFit/>
          </a:bodyPr>
          <a:lstStyle/>
          <a:p>
            <a:pPr algn="ctr"/>
            <a:r>
              <a:rPr lang="ru-RU" b="1" dirty="0">
                <a:latin typeface="Times New Roman" pitchFamily="18" charset="0"/>
                <a:cs typeface="Times New Roman" pitchFamily="18" charset="0"/>
              </a:rPr>
              <a:t>Харисова </a:t>
            </a:r>
            <a:r>
              <a:rPr lang="ru-RU" b="1" dirty="0" err="1">
                <a:latin typeface="Times New Roman" pitchFamily="18" charset="0"/>
                <a:cs typeface="Times New Roman" pitchFamily="18" charset="0"/>
              </a:rPr>
              <a:t>Асия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Габдулхаковна</a:t>
            </a:r>
            <a:r>
              <a:rPr lang="ru-RU" b="1" dirty="0">
                <a:latin typeface="Times New Roman" pitchFamily="18" charset="0"/>
                <a:cs typeface="Times New Roman" pitchFamily="18" charset="0"/>
              </a:rPr>
              <a:t>.</a:t>
            </a:r>
          </a:p>
          <a:p>
            <a:pPr algn="ctr"/>
            <a:r>
              <a:rPr lang="ru-RU" b="1" dirty="0">
                <a:latin typeface="Times New Roman" pitchFamily="18" charset="0"/>
                <a:cs typeface="Times New Roman" pitchFamily="18" charset="0"/>
              </a:rPr>
              <a:t>(19.08.1965)</a:t>
            </a:r>
          </a:p>
          <a:p>
            <a:pPr algn="just"/>
            <a:r>
              <a:rPr lang="ru-RU" dirty="0">
                <a:latin typeface="Times New Roman" pitchFamily="18" charset="0"/>
                <a:cs typeface="Times New Roman" pitchFamily="18" charset="0"/>
              </a:rPr>
              <a:t>Родилась в деревне </a:t>
            </a:r>
            <a:r>
              <a:rPr lang="ru-RU" dirty="0" err="1" smtClean="0">
                <a:latin typeface="Times New Roman" pitchFamily="18" charset="0"/>
                <a:cs typeface="Times New Roman" pitchFamily="18" charset="0"/>
              </a:rPr>
              <a:t>Кузяка</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Актанышского района Республики </a:t>
            </a:r>
            <a:r>
              <a:rPr lang="ru-RU" dirty="0" smtClean="0">
                <a:latin typeface="Times New Roman" pitchFamily="18" charset="0"/>
                <a:cs typeface="Times New Roman" pitchFamily="18" charset="0"/>
              </a:rPr>
              <a:t>Татарстан. Артист </a:t>
            </a:r>
            <a:r>
              <a:rPr lang="ru-RU" dirty="0" err="1">
                <a:latin typeface="Times New Roman" pitchFamily="18" charset="0"/>
                <a:cs typeface="Times New Roman" pitchFamily="18" charset="0"/>
              </a:rPr>
              <a:t>Альметьевского</a:t>
            </a:r>
            <a:r>
              <a:rPr lang="ru-RU" dirty="0">
                <a:latin typeface="Times New Roman" pitchFamily="18" charset="0"/>
                <a:cs typeface="Times New Roman" pitchFamily="18" charset="0"/>
              </a:rPr>
              <a:t> государственного татарского театра. Заслуженный артист Республики Татарстан.</a:t>
            </a:r>
            <a:endParaRPr lang="ru-RU" dirty="0"/>
          </a:p>
        </p:txBody>
      </p:sp>
    </p:spTree>
    <p:extLst>
      <p:ext uri="{BB962C8B-B14F-4D97-AF65-F5344CB8AC3E}">
        <p14:creationId xmlns:p14="http://schemas.microsoft.com/office/powerpoint/2010/main" val="11529867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5192127"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Певцы</a:t>
            </a:r>
            <a:r>
              <a:rPr lang="ru-RU" b="1" dirty="0" smtClean="0">
                <a:solidFill>
                  <a:schemeClr val="bg1"/>
                </a:solidFill>
                <a:latin typeface="Times New Roman" pitchFamily="18" charset="0"/>
                <a:cs typeface="Times New Roman" pitchFamily="18" charset="0"/>
              </a:rPr>
              <a:t>, музыканты</a:t>
            </a:r>
            <a:r>
              <a:rPr lang="ru-RU" b="1" dirty="0">
                <a:solidFill>
                  <a:schemeClr val="bg1"/>
                </a:solidFill>
                <a:latin typeface="Times New Roman" pitchFamily="18" charset="0"/>
                <a:cs typeface="Times New Roman" pitchFamily="18" charset="0"/>
              </a:rPr>
              <a:t>, художники, артисты сцены</a:t>
            </a:r>
          </a:p>
        </p:txBody>
      </p:sp>
      <p:pic>
        <p:nvPicPr>
          <p:cNvPr id="4" name="Объект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268760"/>
            <a:ext cx="1311855" cy="2775078"/>
          </a:xfrm>
          <a:prstGeom prst="rect">
            <a:avLst/>
          </a:prstGeom>
        </p:spPr>
      </p:pic>
      <p:sp>
        <p:nvSpPr>
          <p:cNvPr id="5" name="Прямоугольник 4"/>
          <p:cNvSpPr/>
          <p:nvPr/>
        </p:nvSpPr>
        <p:spPr>
          <a:xfrm>
            <a:off x="2195736" y="1628800"/>
            <a:ext cx="6606480" cy="1754326"/>
          </a:xfrm>
          <a:prstGeom prst="rect">
            <a:avLst/>
          </a:prstGeom>
        </p:spPr>
        <p:txBody>
          <a:bodyPr wrap="square">
            <a:spAutoFit/>
          </a:bodyPr>
          <a:lstStyle/>
          <a:p>
            <a:pPr algn="ctr"/>
            <a:r>
              <a:rPr lang="ru-RU" b="1" dirty="0" err="1">
                <a:latin typeface="Times New Roman" pitchFamily="18" charset="0"/>
                <a:cs typeface="Times New Roman" pitchFamily="18" charset="0"/>
              </a:rPr>
              <a:t>Нагимов</a:t>
            </a:r>
            <a:r>
              <a:rPr lang="ru-RU" b="1" dirty="0">
                <a:latin typeface="Times New Roman" pitchFamily="18" charset="0"/>
                <a:cs typeface="Times New Roman" pitchFamily="18" charset="0"/>
              </a:rPr>
              <a:t> Раис </a:t>
            </a:r>
            <a:r>
              <a:rPr lang="ru-RU" b="1" dirty="0" err="1">
                <a:latin typeface="Times New Roman" pitchFamily="18" charset="0"/>
                <a:cs typeface="Times New Roman" pitchFamily="18" charset="0"/>
              </a:rPr>
              <a:t>Нагимович</a:t>
            </a:r>
            <a:r>
              <a:rPr lang="ru-RU" b="1" dirty="0">
                <a:latin typeface="Times New Roman" pitchFamily="18" charset="0"/>
                <a:cs typeface="Times New Roman" pitchFamily="18" charset="0"/>
              </a:rPr>
              <a:t>.</a:t>
            </a:r>
          </a:p>
          <a:p>
            <a:pPr algn="ctr"/>
            <a:r>
              <a:rPr lang="ru-RU" b="1" dirty="0" smtClean="0">
                <a:latin typeface="Times New Roman" pitchFamily="18" charset="0"/>
                <a:cs typeface="Times New Roman" pitchFamily="18" charset="0"/>
              </a:rPr>
              <a:t>(02.01.1946 </a:t>
            </a:r>
            <a:r>
              <a:rPr lang="ru-RU" b="1" dirty="0">
                <a:latin typeface="Times New Roman" pitchFamily="18" charset="0"/>
                <a:cs typeface="Times New Roman" pitchFamily="18" charset="0"/>
              </a:rPr>
              <a:t>– 25.11.2012).</a:t>
            </a:r>
          </a:p>
          <a:p>
            <a:pPr algn="just"/>
            <a:r>
              <a:rPr lang="ru-RU" dirty="0">
                <a:latin typeface="Times New Roman" pitchFamily="18" charset="0"/>
                <a:cs typeface="Times New Roman" pitchFamily="18" charset="0"/>
              </a:rPr>
              <a:t>Родился в деревне </a:t>
            </a:r>
            <a:r>
              <a:rPr lang="ru-RU" dirty="0" err="1" smtClean="0">
                <a:latin typeface="Times New Roman" pitchFamily="18" charset="0"/>
                <a:cs typeface="Times New Roman" pitchFamily="18" charset="0"/>
              </a:rPr>
              <a:t>Кузяка</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Актанышского района Республики Татарстан. Композитор, баянист. Заслуженный работник культуры Республики Татарстан, лауреат премии имени Р. </a:t>
            </a:r>
            <a:r>
              <a:rPr lang="ru-RU" dirty="0" err="1">
                <a:latin typeface="Times New Roman" pitchFamily="18" charset="0"/>
                <a:cs typeface="Times New Roman" pitchFamily="18" charset="0"/>
              </a:rPr>
              <a:t>Тухватуллина</a:t>
            </a:r>
            <a:r>
              <a:rPr lang="ru-RU" dirty="0">
                <a:latin typeface="Times New Roman" pitchFamily="18" charset="0"/>
                <a:cs typeface="Times New Roman" pitchFamily="18" charset="0"/>
              </a:rPr>
              <a:t>.</a:t>
            </a:r>
          </a:p>
        </p:txBody>
      </p:sp>
      <p:pic>
        <p:nvPicPr>
          <p:cNvPr id="6" name="Объект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4232446"/>
            <a:ext cx="1440160" cy="2468137"/>
          </a:xfrm>
          <a:prstGeom prst="rect">
            <a:avLst/>
          </a:prstGeom>
        </p:spPr>
      </p:pic>
      <p:sp>
        <p:nvSpPr>
          <p:cNvPr id="7" name="Прямоугольник 6"/>
          <p:cNvSpPr/>
          <p:nvPr/>
        </p:nvSpPr>
        <p:spPr>
          <a:xfrm>
            <a:off x="2483768" y="4450851"/>
            <a:ext cx="6206609" cy="2031325"/>
          </a:xfrm>
          <a:prstGeom prst="rect">
            <a:avLst/>
          </a:prstGeom>
        </p:spPr>
        <p:txBody>
          <a:bodyPr wrap="square">
            <a:spAutoFit/>
          </a:bodyPr>
          <a:lstStyle/>
          <a:p>
            <a:pPr algn="ctr"/>
            <a:r>
              <a:rPr lang="ru-RU" b="1" dirty="0">
                <a:latin typeface="Times New Roman" pitchFamily="18" charset="0"/>
                <a:cs typeface="Times New Roman" pitchFamily="18" charset="0"/>
              </a:rPr>
              <a:t>Исламов Артур </a:t>
            </a:r>
            <a:r>
              <a:rPr lang="ru-RU" b="1" dirty="0" err="1">
                <a:latin typeface="Times New Roman" pitchFamily="18" charset="0"/>
                <a:cs typeface="Times New Roman" pitchFamily="18" charset="0"/>
              </a:rPr>
              <a:t>Муллаянович</a:t>
            </a:r>
            <a:r>
              <a:rPr lang="ru-RU" b="1" dirty="0">
                <a:latin typeface="Times New Roman" pitchFamily="18" charset="0"/>
                <a:cs typeface="Times New Roman" pitchFamily="18" charset="0"/>
              </a:rPr>
              <a:t> .</a:t>
            </a:r>
          </a:p>
          <a:p>
            <a:pPr algn="ctr"/>
            <a:r>
              <a:rPr lang="ru-RU" b="1" dirty="0">
                <a:latin typeface="Times New Roman" pitchFamily="18" charset="0"/>
                <a:cs typeface="Times New Roman" pitchFamily="18" charset="0"/>
              </a:rPr>
              <a:t>(13.01.1988)</a:t>
            </a:r>
          </a:p>
          <a:p>
            <a:pPr algn="just"/>
            <a:r>
              <a:rPr lang="ru-RU" dirty="0">
                <a:latin typeface="Times New Roman" pitchFamily="18" charset="0"/>
                <a:cs typeface="Times New Roman" pitchFamily="18" charset="0"/>
              </a:rPr>
              <a:t>Родился в селе Актаныш Актанышского района Республики Татарстан. Певец. Солист Татарского государственного театра оперы и балета имени Мусы </a:t>
            </a:r>
            <a:r>
              <a:rPr lang="ru-RU" dirty="0" err="1">
                <a:latin typeface="Times New Roman" pitchFamily="18" charset="0"/>
                <a:cs typeface="Times New Roman" pitchFamily="18" charset="0"/>
              </a:rPr>
              <a:t>Джалиля</a:t>
            </a:r>
            <a:r>
              <a:rPr lang="ru-RU" dirty="0">
                <a:latin typeface="Times New Roman" pitchFamily="18" charset="0"/>
                <a:cs typeface="Times New Roman" pitchFamily="18" charset="0"/>
              </a:rPr>
              <a:t> и Академии молодых исполнителей при Мариинском театре (Петербург). Лауреат премии «церемония».</a:t>
            </a:r>
          </a:p>
        </p:txBody>
      </p:sp>
    </p:spTree>
    <p:extLst>
      <p:ext uri="{BB962C8B-B14F-4D97-AF65-F5344CB8AC3E}">
        <p14:creationId xmlns:p14="http://schemas.microsoft.com/office/powerpoint/2010/main" val="23585742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5192127"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Певцы</a:t>
            </a:r>
            <a:r>
              <a:rPr lang="ru-RU" b="1" dirty="0" smtClean="0">
                <a:solidFill>
                  <a:schemeClr val="bg1"/>
                </a:solidFill>
                <a:latin typeface="Times New Roman" pitchFamily="18" charset="0"/>
                <a:cs typeface="Times New Roman" pitchFamily="18" charset="0"/>
              </a:rPr>
              <a:t>, музыканты</a:t>
            </a:r>
            <a:r>
              <a:rPr lang="ru-RU" b="1" dirty="0">
                <a:solidFill>
                  <a:schemeClr val="bg1"/>
                </a:solidFill>
                <a:latin typeface="Times New Roman" pitchFamily="18" charset="0"/>
                <a:cs typeface="Times New Roman" pitchFamily="18" charset="0"/>
              </a:rPr>
              <a:t>, художники, артисты сцены</a:t>
            </a:r>
          </a:p>
        </p:txBody>
      </p:sp>
      <p:pic>
        <p:nvPicPr>
          <p:cNvPr id="4" name="Объект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37" y="1157601"/>
            <a:ext cx="1944216" cy="2574773"/>
          </a:xfrm>
          <a:prstGeom prst="rect">
            <a:avLst/>
          </a:prstGeom>
        </p:spPr>
      </p:pic>
      <p:sp>
        <p:nvSpPr>
          <p:cNvPr id="5" name="Прямоугольник 4"/>
          <p:cNvSpPr/>
          <p:nvPr/>
        </p:nvSpPr>
        <p:spPr>
          <a:xfrm>
            <a:off x="2595607" y="1844824"/>
            <a:ext cx="6174432" cy="1200329"/>
          </a:xfrm>
          <a:prstGeom prst="rect">
            <a:avLst/>
          </a:prstGeom>
        </p:spPr>
        <p:txBody>
          <a:bodyPr wrap="square">
            <a:spAutoFit/>
          </a:bodyPr>
          <a:lstStyle/>
          <a:p>
            <a:pPr algn="ctr"/>
            <a:r>
              <a:rPr lang="ru-RU" b="1" dirty="0">
                <a:latin typeface="Times New Roman" pitchFamily="18" charset="0"/>
                <a:cs typeface="Times New Roman" pitchFamily="18" charset="0"/>
              </a:rPr>
              <a:t>Хусаинов </a:t>
            </a:r>
            <a:r>
              <a:rPr lang="ru-RU" b="1" dirty="0" err="1">
                <a:latin typeface="Times New Roman" pitchFamily="18" charset="0"/>
                <a:cs typeface="Times New Roman" pitchFamily="18" charset="0"/>
              </a:rPr>
              <a:t>Азат</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Тимершаихович</a:t>
            </a:r>
            <a:r>
              <a:rPr lang="ru-RU" b="1" dirty="0">
                <a:latin typeface="Times New Roman" pitchFamily="18" charset="0"/>
                <a:cs typeface="Times New Roman" pitchFamily="18" charset="0"/>
              </a:rPr>
              <a:t>.</a:t>
            </a:r>
          </a:p>
          <a:p>
            <a:pPr algn="ctr"/>
            <a:r>
              <a:rPr lang="ru-RU" b="1" dirty="0">
                <a:latin typeface="Times New Roman" pitchFamily="18" charset="0"/>
                <a:cs typeface="Times New Roman" pitchFamily="18" charset="0"/>
              </a:rPr>
              <a:t>(10.04.1958)</a:t>
            </a:r>
          </a:p>
          <a:p>
            <a:pPr algn="just"/>
            <a:r>
              <a:rPr lang="ru-RU" dirty="0">
                <a:latin typeface="Times New Roman" pitchFamily="18" charset="0"/>
                <a:cs typeface="Times New Roman" pitchFamily="18" charset="0"/>
              </a:rPr>
              <a:t>Родился в селе </a:t>
            </a:r>
            <a:r>
              <a:rPr lang="ru-RU" dirty="0" err="1">
                <a:latin typeface="Times New Roman" pitchFamily="18" charset="0"/>
                <a:cs typeface="Times New Roman" pitchFamily="18" charset="0"/>
              </a:rPr>
              <a:t>Богады</a:t>
            </a:r>
            <a:r>
              <a:rPr lang="ru-RU" dirty="0">
                <a:latin typeface="Times New Roman" pitchFamily="18" charset="0"/>
                <a:cs typeface="Times New Roman" pitchFamily="18" charset="0"/>
              </a:rPr>
              <a:t> Актанышского района Республики Татарстан</a:t>
            </a:r>
            <a:r>
              <a:rPr lang="ru-RU" dirty="0" smtClean="0">
                <a:latin typeface="Times New Roman" pitchFamily="18" charset="0"/>
                <a:cs typeface="Times New Roman" pitchFamily="18" charset="0"/>
              </a:rPr>
              <a:t>. Певец</a:t>
            </a:r>
            <a:r>
              <a:rPr lang="ru-RU" dirty="0">
                <a:latin typeface="Times New Roman" pitchFamily="18" charset="0"/>
                <a:cs typeface="Times New Roman" pitchFamily="18" charset="0"/>
              </a:rPr>
              <a:t>, народный артист Татарстана</a:t>
            </a:r>
            <a:endParaRPr lang="ru-RU" dirty="0"/>
          </a:p>
        </p:txBody>
      </p:sp>
      <p:pic>
        <p:nvPicPr>
          <p:cNvPr id="6" name="Объект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122" y="3878164"/>
            <a:ext cx="1816247" cy="2820352"/>
          </a:xfrm>
          <a:prstGeom prst="rect">
            <a:avLst/>
          </a:prstGeom>
        </p:spPr>
      </p:pic>
      <p:sp>
        <p:nvSpPr>
          <p:cNvPr id="7" name="Прямоугольник 6"/>
          <p:cNvSpPr/>
          <p:nvPr/>
        </p:nvSpPr>
        <p:spPr>
          <a:xfrm>
            <a:off x="2595606" y="4411177"/>
            <a:ext cx="6296873" cy="1754326"/>
          </a:xfrm>
          <a:prstGeom prst="rect">
            <a:avLst/>
          </a:prstGeom>
        </p:spPr>
        <p:txBody>
          <a:bodyPr wrap="square">
            <a:spAutoFit/>
          </a:bodyPr>
          <a:lstStyle/>
          <a:p>
            <a:pPr algn="ctr"/>
            <a:r>
              <a:rPr lang="ru-RU" b="1" dirty="0" err="1">
                <a:latin typeface="Times New Roman" pitchFamily="18" charset="0"/>
                <a:cs typeface="Times New Roman" pitchFamily="18" charset="0"/>
              </a:rPr>
              <a:t>Латыйпова</a:t>
            </a:r>
            <a:r>
              <a:rPr lang="ru-RU" b="1" dirty="0">
                <a:latin typeface="Times New Roman" pitchFamily="18" charset="0"/>
                <a:cs typeface="Times New Roman" pitchFamily="18" charset="0"/>
              </a:rPr>
              <a:t> Гульназ </a:t>
            </a:r>
            <a:r>
              <a:rPr lang="ru-RU" b="1" dirty="0" err="1">
                <a:latin typeface="Times New Roman" pitchFamily="18" charset="0"/>
                <a:cs typeface="Times New Roman" pitchFamily="18" charset="0"/>
              </a:rPr>
              <a:t>Халясовна</a:t>
            </a:r>
            <a:r>
              <a:rPr lang="ru-RU" b="1" dirty="0">
                <a:latin typeface="Times New Roman" pitchFamily="18" charset="0"/>
                <a:cs typeface="Times New Roman" pitchFamily="18" charset="0"/>
              </a:rPr>
              <a:t>.</a:t>
            </a:r>
          </a:p>
          <a:p>
            <a:pPr algn="ctr"/>
            <a:r>
              <a:rPr lang="ru-RU" b="1" dirty="0" smtClean="0">
                <a:latin typeface="Times New Roman" pitchFamily="18" charset="0"/>
                <a:cs typeface="Times New Roman" pitchFamily="18" charset="0"/>
              </a:rPr>
              <a:t>(04.11.1980</a:t>
            </a:r>
            <a:r>
              <a:rPr lang="ru-RU" b="1"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Родился в селе </a:t>
            </a:r>
            <a:r>
              <a:rPr lang="ru-RU" dirty="0" err="1">
                <a:latin typeface="Times New Roman" pitchFamily="18" charset="0"/>
                <a:cs typeface="Times New Roman" pitchFamily="18" charset="0"/>
              </a:rPr>
              <a:t>Миннары</a:t>
            </a:r>
            <a:r>
              <a:rPr lang="ru-RU" dirty="0">
                <a:latin typeface="Times New Roman" pitchFamily="18" charset="0"/>
                <a:cs typeface="Times New Roman" pitchFamily="18" charset="0"/>
              </a:rPr>
              <a:t> Актанышского района Республики Татарстан. Заслуженная артистка Башкортостана. Артист </a:t>
            </a:r>
            <a:r>
              <a:rPr lang="ru-RU" dirty="0" err="1">
                <a:latin typeface="Times New Roman" pitchFamily="18" charset="0"/>
                <a:cs typeface="Times New Roman" pitchFamily="18" charset="0"/>
              </a:rPr>
              <a:t>Туймазинского</a:t>
            </a:r>
            <a:r>
              <a:rPr lang="ru-RU" dirty="0">
                <a:latin typeface="Times New Roman" pitchFamily="18" charset="0"/>
                <a:cs typeface="Times New Roman" pitchFamily="18" charset="0"/>
              </a:rPr>
              <a:t> государственного татарского драматического театра.</a:t>
            </a:r>
          </a:p>
        </p:txBody>
      </p:sp>
    </p:spTree>
    <p:extLst>
      <p:ext uri="{BB962C8B-B14F-4D97-AF65-F5344CB8AC3E}">
        <p14:creationId xmlns:p14="http://schemas.microsoft.com/office/powerpoint/2010/main" val="9514322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5192127"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Певцы</a:t>
            </a:r>
            <a:r>
              <a:rPr lang="ru-RU" b="1" dirty="0" smtClean="0">
                <a:solidFill>
                  <a:schemeClr val="bg1"/>
                </a:solidFill>
                <a:latin typeface="Times New Roman" pitchFamily="18" charset="0"/>
                <a:cs typeface="Times New Roman" pitchFamily="18" charset="0"/>
              </a:rPr>
              <a:t>, музыканты</a:t>
            </a:r>
            <a:r>
              <a:rPr lang="ru-RU" b="1" dirty="0">
                <a:solidFill>
                  <a:schemeClr val="bg1"/>
                </a:solidFill>
                <a:latin typeface="Times New Roman" pitchFamily="18" charset="0"/>
                <a:cs typeface="Times New Roman" pitchFamily="18" charset="0"/>
              </a:rPr>
              <a:t>, художники, артисты сцены</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343" y="1268760"/>
            <a:ext cx="1998109" cy="2659456"/>
          </a:xfrm>
          <a:prstGeom prst="rect">
            <a:avLst/>
          </a:prstGeom>
          <a:ln>
            <a:noFill/>
          </a:ln>
          <a:effectLst>
            <a:softEdge rad="112500"/>
          </a:effectLst>
        </p:spPr>
      </p:pic>
      <p:sp>
        <p:nvSpPr>
          <p:cNvPr id="5" name="Прямоугольник 4"/>
          <p:cNvSpPr/>
          <p:nvPr/>
        </p:nvSpPr>
        <p:spPr>
          <a:xfrm>
            <a:off x="2771800" y="1582825"/>
            <a:ext cx="5832647" cy="1754326"/>
          </a:xfrm>
          <a:prstGeom prst="rect">
            <a:avLst/>
          </a:prstGeom>
        </p:spPr>
        <p:txBody>
          <a:bodyPr wrap="square">
            <a:spAutoFit/>
          </a:bodyPr>
          <a:lstStyle/>
          <a:p>
            <a:pPr algn="ctr"/>
            <a:r>
              <a:rPr lang="ru-RU" b="1" dirty="0">
                <a:latin typeface="Times New Roman" pitchFamily="18" charset="0"/>
                <a:cs typeface="Times New Roman" pitchFamily="18" charset="0"/>
              </a:rPr>
              <a:t>Шакирова Гузель </a:t>
            </a:r>
            <a:r>
              <a:rPr lang="ru-RU" b="1" dirty="0" err="1">
                <a:latin typeface="Times New Roman" pitchFamily="18" charset="0"/>
                <a:cs typeface="Times New Roman" pitchFamily="18" charset="0"/>
              </a:rPr>
              <a:t>Ильгизовна</a:t>
            </a:r>
            <a:r>
              <a:rPr lang="ru-RU" b="1" dirty="0">
                <a:latin typeface="Times New Roman" pitchFamily="18" charset="0"/>
                <a:cs typeface="Times New Roman" pitchFamily="18" charset="0"/>
              </a:rPr>
              <a:t>.</a:t>
            </a:r>
          </a:p>
          <a:p>
            <a:pPr algn="ctr"/>
            <a:r>
              <a:rPr lang="ru-RU" b="1" dirty="0" smtClean="0">
                <a:latin typeface="Times New Roman" pitchFamily="18" charset="0"/>
                <a:cs typeface="Times New Roman" pitchFamily="18" charset="0"/>
              </a:rPr>
              <a:t>(04.11.1980</a:t>
            </a:r>
            <a:r>
              <a:rPr lang="ru-RU" b="1"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Родилась  в селе Чишмы Актанышского района. Заслуженная артистка Республики Татарстан, актриса Татарского государственного академического театра имени Г. </a:t>
            </a:r>
            <a:r>
              <a:rPr lang="ru-RU" dirty="0" err="1">
                <a:latin typeface="Times New Roman" pitchFamily="18" charset="0"/>
                <a:cs typeface="Times New Roman" pitchFamily="18" charset="0"/>
              </a:rPr>
              <a:t>Камала</a:t>
            </a:r>
            <a:endParaRPr lang="ru-RU" dirty="0"/>
          </a:p>
        </p:txBody>
      </p:sp>
      <p:pic>
        <p:nvPicPr>
          <p:cNvPr id="6" name="Объект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581" y="4546952"/>
            <a:ext cx="2816314" cy="1584176"/>
          </a:xfrm>
          <a:prstGeom prst="rect">
            <a:avLst/>
          </a:prstGeom>
        </p:spPr>
      </p:pic>
      <p:sp>
        <p:nvSpPr>
          <p:cNvPr id="7" name="Прямоугольник 6"/>
          <p:cNvSpPr/>
          <p:nvPr/>
        </p:nvSpPr>
        <p:spPr>
          <a:xfrm>
            <a:off x="3707904" y="4461877"/>
            <a:ext cx="5040560" cy="1754326"/>
          </a:xfrm>
          <a:prstGeom prst="rect">
            <a:avLst/>
          </a:prstGeom>
        </p:spPr>
        <p:txBody>
          <a:bodyPr wrap="square">
            <a:spAutoFit/>
          </a:bodyPr>
          <a:lstStyle/>
          <a:p>
            <a:pPr algn="ctr"/>
            <a:r>
              <a:rPr lang="ru-RU" b="1" dirty="0">
                <a:latin typeface="Times New Roman" pitchFamily="18" charset="0"/>
                <a:cs typeface="Times New Roman" pitchFamily="18" charset="0"/>
              </a:rPr>
              <a:t>Мустафин </a:t>
            </a:r>
            <a:r>
              <a:rPr lang="ru-RU" b="1" dirty="0" err="1">
                <a:latin typeface="Times New Roman" pitchFamily="18" charset="0"/>
                <a:cs typeface="Times New Roman" pitchFamily="18" charset="0"/>
              </a:rPr>
              <a:t>Замир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Миркасимович</a:t>
            </a:r>
            <a:r>
              <a:rPr lang="ru-RU" b="1" dirty="0">
                <a:latin typeface="Times New Roman" pitchFamily="18" charset="0"/>
                <a:cs typeface="Times New Roman" pitchFamily="18" charset="0"/>
              </a:rPr>
              <a:t>.</a:t>
            </a:r>
          </a:p>
          <a:p>
            <a:pPr algn="ctr"/>
            <a:r>
              <a:rPr lang="ru-RU" b="1" dirty="0">
                <a:latin typeface="Times New Roman" pitchFamily="18" charset="0"/>
                <a:cs typeface="Times New Roman" pitchFamily="18" charset="0"/>
              </a:rPr>
              <a:t>(18.09.1939)</a:t>
            </a:r>
          </a:p>
          <a:p>
            <a:pPr algn="just"/>
            <a:r>
              <a:rPr lang="ru-RU" dirty="0">
                <a:latin typeface="Times New Roman" pitchFamily="18" charset="0"/>
                <a:cs typeface="Times New Roman" pitchFamily="18" charset="0"/>
              </a:rPr>
              <a:t>Родился в селе </a:t>
            </a:r>
            <a:r>
              <a:rPr lang="ru-RU" dirty="0" err="1">
                <a:latin typeface="Times New Roman" pitchFamily="18" charset="0"/>
                <a:cs typeface="Times New Roman" pitchFamily="18" charset="0"/>
              </a:rPr>
              <a:t>Телякеево</a:t>
            </a:r>
            <a:r>
              <a:rPr lang="ru-RU" dirty="0">
                <a:latin typeface="Times New Roman" pitchFamily="18" charset="0"/>
                <a:cs typeface="Times New Roman" pitchFamily="18" charset="0"/>
              </a:rPr>
              <a:t> Актанышского района. Заслуженный артист УССР и РФ. </a:t>
            </a:r>
          </a:p>
          <a:p>
            <a:pPr algn="just"/>
            <a:r>
              <a:rPr lang="ru-RU" dirty="0">
                <a:latin typeface="Times New Roman" pitchFamily="18" charset="0"/>
                <a:cs typeface="Times New Roman" pitchFamily="18" charset="0"/>
              </a:rPr>
              <a:t>Обладатель Гран-При на всемирном конкурсе клоунов</a:t>
            </a:r>
            <a:endParaRPr lang="ru-RU" dirty="0"/>
          </a:p>
        </p:txBody>
      </p:sp>
    </p:spTree>
    <p:extLst>
      <p:ext uri="{BB962C8B-B14F-4D97-AF65-F5344CB8AC3E}">
        <p14:creationId xmlns:p14="http://schemas.microsoft.com/office/powerpoint/2010/main" val="30509610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5192127"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Певцы</a:t>
            </a:r>
            <a:r>
              <a:rPr lang="ru-RU" b="1" dirty="0" smtClean="0">
                <a:solidFill>
                  <a:schemeClr val="bg1"/>
                </a:solidFill>
                <a:latin typeface="Times New Roman" pitchFamily="18" charset="0"/>
                <a:cs typeface="Times New Roman" pitchFamily="18" charset="0"/>
              </a:rPr>
              <a:t>, музыканты</a:t>
            </a:r>
            <a:r>
              <a:rPr lang="ru-RU" b="1" dirty="0">
                <a:solidFill>
                  <a:schemeClr val="bg1"/>
                </a:solidFill>
                <a:latin typeface="Times New Roman" pitchFamily="18" charset="0"/>
                <a:cs typeface="Times New Roman" pitchFamily="18" charset="0"/>
              </a:rPr>
              <a:t>, художники, артисты сцены</a:t>
            </a:r>
          </a:p>
        </p:txBody>
      </p:sp>
      <p:pic>
        <p:nvPicPr>
          <p:cNvPr id="4" name="Объект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268760"/>
            <a:ext cx="1656184" cy="2681722"/>
          </a:xfrm>
          <a:prstGeom prst="rect">
            <a:avLst/>
          </a:prstGeom>
        </p:spPr>
      </p:pic>
      <p:sp>
        <p:nvSpPr>
          <p:cNvPr id="5" name="Прямоугольник 4"/>
          <p:cNvSpPr/>
          <p:nvPr/>
        </p:nvSpPr>
        <p:spPr>
          <a:xfrm>
            <a:off x="2323956" y="1700808"/>
            <a:ext cx="6534472" cy="1477328"/>
          </a:xfrm>
          <a:prstGeom prst="rect">
            <a:avLst/>
          </a:prstGeom>
        </p:spPr>
        <p:txBody>
          <a:bodyPr wrap="square">
            <a:spAutoFit/>
          </a:bodyPr>
          <a:lstStyle/>
          <a:p>
            <a:pPr algn="ctr"/>
            <a:r>
              <a:rPr lang="ru-RU" b="1" dirty="0" err="1">
                <a:latin typeface="Times New Roman" pitchFamily="18" charset="0"/>
                <a:cs typeface="Times New Roman" pitchFamily="18" charset="0"/>
              </a:rPr>
              <a:t>Раянов</a:t>
            </a:r>
            <a:r>
              <a:rPr lang="ru-RU" b="1" dirty="0">
                <a:latin typeface="Times New Roman" pitchFamily="18" charset="0"/>
                <a:cs typeface="Times New Roman" pitchFamily="18" charset="0"/>
              </a:rPr>
              <a:t> Хамит </a:t>
            </a:r>
            <a:r>
              <a:rPr lang="ru-RU" b="1" dirty="0" err="1">
                <a:latin typeface="Times New Roman" pitchFamily="18" charset="0"/>
                <a:cs typeface="Times New Roman" pitchFamily="18" charset="0"/>
              </a:rPr>
              <a:t>Раянович</a:t>
            </a:r>
            <a:r>
              <a:rPr lang="ru-RU" b="1" dirty="0">
                <a:latin typeface="Times New Roman" pitchFamily="18" charset="0"/>
                <a:cs typeface="Times New Roman" pitchFamily="18" charset="0"/>
              </a:rPr>
              <a:t>.</a:t>
            </a:r>
          </a:p>
          <a:p>
            <a:pPr algn="ctr"/>
            <a:r>
              <a:rPr lang="ru-RU" b="1" dirty="0">
                <a:latin typeface="Times New Roman" pitchFamily="18" charset="0"/>
                <a:cs typeface="Times New Roman" pitchFamily="18" charset="0"/>
              </a:rPr>
              <a:t>(17.07.1926- 15.10.2020).</a:t>
            </a:r>
          </a:p>
          <a:p>
            <a:pPr algn="just"/>
            <a:r>
              <a:rPr lang="ru-RU" dirty="0">
                <a:latin typeface="Times New Roman" pitchFamily="18" charset="0"/>
                <a:cs typeface="Times New Roman" pitchFamily="18" charset="0"/>
              </a:rPr>
              <a:t>Родился в селе </a:t>
            </a:r>
            <a:r>
              <a:rPr lang="ru-RU" dirty="0" err="1">
                <a:latin typeface="Times New Roman" pitchFamily="18" charset="0"/>
                <a:cs typeface="Times New Roman" pitchFamily="18" charset="0"/>
              </a:rPr>
              <a:t>Такталачук</a:t>
            </a:r>
            <a:r>
              <a:rPr lang="ru-RU" dirty="0">
                <a:latin typeface="Times New Roman" pitchFamily="18" charset="0"/>
                <a:cs typeface="Times New Roman" pitchFamily="18" charset="0"/>
              </a:rPr>
              <a:t> Актанышского района Республики Татарстан. Заслуженный работник культуры России,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орденами Ленина, Отечественной войны II </a:t>
            </a:r>
            <a:r>
              <a:rPr lang="ru-RU" dirty="0" smtClean="0">
                <a:latin typeface="Times New Roman" pitchFamily="18" charset="0"/>
                <a:cs typeface="Times New Roman" pitchFamily="18" charset="0"/>
              </a:rPr>
              <a:t>степени.</a:t>
            </a:r>
            <a:endParaRPr lang="ru-RU" dirty="0"/>
          </a:p>
        </p:txBody>
      </p:sp>
      <p:pic>
        <p:nvPicPr>
          <p:cNvPr id="6" name="Объект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435" y="4108833"/>
            <a:ext cx="1740450" cy="2620740"/>
          </a:xfrm>
          <a:prstGeom prst="rect">
            <a:avLst/>
          </a:prstGeom>
        </p:spPr>
      </p:pic>
      <p:sp>
        <p:nvSpPr>
          <p:cNvPr id="7" name="Прямоугольник 6"/>
          <p:cNvSpPr/>
          <p:nvPr/>
        </p:nvSpPr>
        <p:spPr>
          <a:xfrm>
            <a:off x="2771800" y="4403540"/>
            <a:ext cx="6086628" cy="2031325"/>
          </a:xfrm>
          <a:prstGeom prst="rect">
            <a:avLst/>
          </a:prstGeom>
        </p:spPr>
        <p:txBody>
          <a:bodyPr wrap="square">
            <a:spAutoFit/>
          </a:bodyPr>
          <a:lstStyle/>
          <a:p>
            <a:pPr algn="ctr"/>
            <a:r>
              <a:rPr lang="ru-RU" b="1" dirty="0">
                <a:latin typeface="Times New Roman" pitchFamily="18" charset="0"/>
                <a:cs typeface="Times New Roman" pitchFamily="18" charset="0"/>
              </a:rPr>
              <a:t>Закиров </a:t>
            </a:r>
            <a:r>
              <a:rPr lang="ru-RU" b="1" dirty="0" err="1">
                <a:latin typeface="Times New Roman" pitchFamily="18" charset="0"/>
                <a:cs typeface="Times New Roman" pitchFamily="18" charset="0"/>
              </a:rPr>
              <a:t>Азат</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Мухаметгалиевич</a:t>
            </a:r>
            <a:r>
              <a:rPr lang="ru-RU" b="1" dirty="0">
                <a:latin typeface="Times New Roman" pitchFamily="18" charset="0"/>
                <a:cs typeface="Times New Roman" pitchFamily="18" charset="0"/>
              </a:rPr>
              <a:t>.</a:t>
            </a:r>
          </a:p>
          <a:p>
            <a:pPr algn="ctr"/>
            <a:r>
              <a:rPr lang="ru-RU" b="1" dirty="0">
                <a:latin typeface="Times New Roman" pitchFamily="18" charset="0"/>
                <a:cs typeface="Times New Roman" pitchFamily="18" charset="0"/>
              </a:rPr>
              <a:t>(25.03.1942- 5.12.2015)</a:t>
            </a:r>
          </a:p>
          <a:p>
            <a:pPr algn="just"/>
            <a:r>
              <a:rPr lang="ru-RU" dirty="0">
                <a:latin typeface="Times New Roman" pitchFamily="18" charset="0"/>
                <a:cs typeface="Times New Roman" pitchFamily="18" charset="0"/>
              </a:rPr>
              <a:t>Родился в селе Актаныш Актанышского района Республики Татарстан. Заслуженный работник культуры Республики Татарстан. Лауреат Второго Всесоюзного смотра народного творчества, лауреат Всесоюзного смотра художественной самодеятельности.</a:t>
            </a:r>
          </a:p>
        </p:txBody>
      </p:sp>
    </p:spTree>
    <p:extLst>
      <p:ext uri="{BB962C8B-B14F-4D97-AF65-F5344CB8AC3E}">
        <p14:creationId xmlns:p14="http://schemas.microsoft.com/office/powerpoint/2010/main" val="25754670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5192127"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Певцы</a:t>
            </a:r>
            <a:r>
              <a:rPr lang="ru-RU" b="1" dirty="0" smtClean="0">
                <a:solidFill>
                  <a:schemeClr val="bg1"/>
                </a:solidFill>
                <a:latin typeface="Times New Roman" pitchFamily="18" charset="0"/>
                <a:cs typeface="Times New Roman" pitchFamily="18" charset="0"/>
              </a:rPr>
              <a:t>, музыканты</a:t>
            </a:r>
            <a:r>
              <a:rPr lang="ru-RU" b="1" dirty="0">
                <a:solidFill>
                  <a:schemeClr val="bg1"/>
                </a:solidFill>
                <a:latin typeface="Times New Roman" pitchFamily="18" charset="0"/>
                <a:cs typeface="Times New Roman" pitchFamily="18" charset="0"/>
              </a:rPr>
              <a:t>, художники, артисты сцены</a:t>
            </a:r>
          </a:p>
        </p:txBody>
      </p:sp>
      <p:pic>
        <p:nvPicPr>
          <p:cNvPr id="4" name="Объект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340768"/>
            <a:ext cx="2520280" cy="2520280"/>
          </a:xfrm>
          <a:prstGeom prst="rect">
            <a:avLst/>
          </a:prstGeom>
        </p:spPr>
      </p:pic>
      <p:sp>
        <p:nvSpPr>
          <p:cNvPr id="5" name="Прямоугольник 4"/>
          <p:cNvSpPr/>
          <p:nvPr/>
        </p:nvSpPr>
        <p:spPr>
          <a:xfrm>
            <a:off x="3131840" y="1412776"/>
            <a:ext cx="5832648" cy="2031325"/>
          </a:xfrm>
          <a:prstGeom prst="rect">
            <a:avLst/>
          </a:prstGeom>
        </p:spPr>
        <p:txBody>
          <a:bodyPr wrap="square">
            <a:spAutoFit/>
          </a:bodyPr>
          <a:lstStyle/>
          <a:p>
            <a:pPr algn="ctr"/>
            <a:r>
              <a:rPr lang="ru-RU" b="1" dirty="0" err="1">
                <a:latin typeface="Times New Roman" pitchFamily="18" charset="0"/>
                <a:cs typeface="Times New Roman" pitchFamily="18" charset="0"/>
              </a:rPr>
              <a:t>Аглетдинов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Магис</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Аглетдинович</a:t>
            </a:r>
            <a:r>
              <a:rPr lang="ru-RU" b="1" dirty="0">
                <a:latin typeface="Times New Roman" pitchFamily="18" charset="0"/>
                <a:cs typeface="Times New Roman" pitchFamily="18" charset="0"/>
              </a:rPr>
              <a:t>.</a:t>
            </a:r>
          </a:p>
          <a:p>
            <a:pPr algn="ctr"/>
            <a:r>
              <a:rPr lang="ru-RU" b="1" dirty="0" smtClean="0">
                <a:latin typeface="Times New Roman" pitchFamily="18" charset="0"/>
                <a:cs typeface="Times New Roman" pitchFamily="18" charset="0"/>
              </a:rPr>
              <a:t>(09.08.1946</a:t>
            </a:r>
            <a:r>
              <a:rPr lang="ru-RU" b="1"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Родился в деревне </a:t>
            </a:r>
            <a:r>
              <a:rPr lang="ru-RU" dirty="0" err="1">
                <a:latin typeface="Times New Roman" pitchFamily="18" charset="0"/>
                <a:cs typeface="Times New Roman" pitchFamily="18" charset="0"/>
              </a:rPr>
              <a:t>Тынламас</a:t>
            </a:r>
            <a:r>
              <a:rPr lang="ru-RU" dirty="0">
                <a:latin typeface="Times New Roman" pitchFamily="18" charset="0"/>
                <a:cs typeface="Times New Roman" pitchFamily="18" charset="0"/>
              </a:rPr>
              <a:t> Актанышского района. Лауреат Республиканского фестиваля </a:t>
            </a:r>
            <a:r>
              <a:rPr lang="ru-RU" dirty="0" err="1">
                <a:latin typeface="Times New Roman" pitchFamily="18" charset="0"/>
                <a:cs typeface="Times New Roman" pitchFamily="18" charset="0"/>
              </a:rPr>
              <a:t>молодежи</a:t>
            </a:r>
            <a:r>
              <a:rPr lang="ru-RU" dirty="0">
                <a:latin typeface="Times New Roman" pitchFamily="18" charset="0"/>
                <a:cs typeface="Times New Roman" pitchFamily="18" charset="0"/>
              </a:rPr>
              <a:t>, дипломант Всемирного конкурса массовиков, лауреат Всесоюзного фестиваля народного искусства им. Заслуженный работник культуры Республики Татарстан.</a:t>
            </a:r>
          </a:p>
        </p:txBody>
      </p:sp>
      <p:pic>
        <p:nvPicPr>
          <p:cNvPr id="6" name="Объект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841" y="3956413"/>
            <a:ext cx="2285670" cy="2805271"/>
          </a:xfrm>
          <a:prstGeom prst="rect">
            <a:avLst/>
          </a:prstGeom>
        </p:spPr>
      </p:pic>
      <p:sp>
        <p:nvSpPr>
          <p:cNvPr id="7" name="Прямоугольник 6"/>
          <p:cNvSpPr/>
          <p:nvPr/>
        </p:nvSpPr>
        <p:spPr>
          <a:xfrm>
            <a:off x="2915816" y="4620384"/>
            <a:ext cx="5760640" cy="1477328"/>
          </a:xfrm>
          <a:prstGeom prst="rect">
            <a:avLst/>
          </a:prstGeom>
        </p:spPr>
        <p:txBody>
          <a:bodyPr wrap="square">
            <a:spAutoFit/>
          </a:bodyPr>
          <a:lstStyle/>
          <a:p>
            <a:pPr algn="ctr"/>
            <a:r>
              <a:rPr lang="ru-RU" b="1" dirty="0" err="1">
                <a:latin typeface="Times New Roman" pitchFamily="18" charset="0"/>
                <a:cs typeface="Times New Roman" pitchFamily="18" charset="0"/>
              </a:rPr>
              <a:t>Адгамов</a:t>
            </a:r>
            <a:r>
              <a:rPr lang="ru-RU" b="1" dirty="0">
                <a:latin typeface="Times New Roman" pitchFamily="18" charset="0"/>
                <a:cs typeface="Times New Roman" pitchFamily="18" charset="0"/>
              </a:rPr>
              <a:t> Казбек </a:t>
            </a:r>
            <a:r>
              <a:rPr lang="ru-RU" b="1" dirty="0" err="1">
                <a:latin typeface="Times New Roman" pitchFamily="18" charset="0"/>
                <a:cs typeface="Times New Roman" pitchFamily="18" charset="0"/>
              </a:rPr>
              <a:t>Каюмович</a:t>
            </a:r>
            <a:r>
              <a:rPr lang="ru-RU" b="1" dirty="0">
                <a:latin typeface="Times New Roman" pitchFamily="18" charset="0"/>
                <a:cs typeface="Times New Roman" pitchFamily="18" charset="0"/>
              </a:rPr>
              <a:t>.</a:t>
            </a:r>
          </a:p>
          <a:p>
            <a:pPr algn="ctr"/>
            <a:r>
              <a:rPr lang="ru-RU" b="1" dirty="0">
                <a:latin typeface="Times New Roman" pitchFamily="18" charset="0"/>
                <a:cs typeface="Times New Roman" pitchFamily="18" charset="0"/>
              </a:rPr>
              <a:t>(1937- 1997)</a:t>
            </a:r>
          </a:p>
          <a:p>
            <a:pPr algn="just"/>
            <a:r>
              <a:rPr lang="ru-RU" dirty="0">
                <a:latin typeface="Times New Roman" pitchFamily="18" charset="0"/>
                <a:cs typeface="Times New Roman" pitchFamily="18" charset="0"/>
              </a:rPr>
              <a:t>Заслуженный работник культуры РТ, заведующий отделом культуры, директор кинотеатра Актанышского района РТ.</a:t>
            </a:r>
          </a:p>
        </p:txBody>
      </p:sp>
    </p:spTree>
    <p:extLst>
      <p:ext uri="{BB962C8B-B14F-4D97-AF65-F5344CB8AC3E}">
        <p14:creationId xmlns:p14="http://schemas.microsoft.com/office/powerpoint/2010/main" val="32971693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5192127"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Певцы</a:t>
            </a:r>
            <a:r>
              <a:rPr lang="ru-RU" b="1" dirty="0" smtClean="0">
                <a:solidFill>
                  <a:schemeClr val="bg1"/>
                </a:solidFill>
                <a:latin typeface="Times New Roman" pitchFamily="18" charset="0"/>
                <a:cs typeface="Times New Roman" pitchFamily="18" charset="0"/>
              </a:rPr>
              <a:t>, музыканты</a:t>
            </a:r>
            <a:r>
              <a:rPr lang="ru-RU" b="1" dirty="0">
                <a:solidFill>
                  <a:schemeClr val="bg1"/>
                </a:solidFill>
                <a:latin typeface="Times New Roman" pitchFamily="18" charset="0"/>
                <a:cs typeface="Times New Roman" pitchFamily="18" charset="0"/>
              </a:rPr>
              <a:t>, художники, артисты сцены</a:t>
            </a:r>
          </a:p>
        </p:txBody>
      </p:sp>
      <p:pic>
        <p:nvPicPr>
          <p:cNvPr id="4" name="Объект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340768"/>
            <a:ext cx="2448272" cy="2448272"/>
          </a:xfrm>
          <a:prstGeom prst="rect">
            <a:avLst/>
          </a:prstGeom>
        </p:spPr>
      </p:pic>
      <p:sp>
        <p:nvSpPr>
          <p:cNvPr id="5" name="Прямоугольник 4"/>
          <p:cNvSpPr/>
          <p:nvPr/>
        </p:nvSpPr>
        <p:spPr>
          <a:xfrm>
            <a:off x="3131840" y="2132856"/>
            <a:ext cx="5760640" cy="1200329"/>
          </a:xfrm>
          <a:prstGeom prst="rect">
            <a:avLst/>
          </a:prstGeom>
        </p:spPr>
        <p:txBody>
          <a:bodyPr wrap="square">
            <a:spAutoFit/>
          </a:bodyPr>
          <a:lstStyle/>
          <a:p>
            <a:pPr algn="ctr"/>
            <a:r>
              <a:rPr lang="ru-RU" b="1" dirty="0" err="1">
                <a:latin typeface="Times New Roman" pitchFamily="18" charset="0"/>
                <a:cs typeface="Times New Roman" pitchFamily="18" charset="0"/>
              </a:rPr>
              <a:t>Муллагалиева</a:t>
            </a:r>
            <a:r>
              <a:rPr lang="ru-RU" b="1" dirty="0">
                <a:latin typeface="Times New Roman" pitchFamily="18" charset="0"/>
                <a:cs typeface="Times New Roman" pitchFamily="18" charset="0"/>
              </a:rPr>
              <a:t> Лилия </a:t>
            </a:r>
            <a:r>
              <a:rPr lang="ru-RU" b="1" dirty="0" err="1">
                <a:latin typeface="Times New Roman" pitchFamily="18" charset="0"/>
                <a:cs typeface="Times New Roman" pitchFamily="18" charset="0"/>
              </a:rPr>
              <a:t>Абугалиевна</a:t>
            </a:r>
            <a:r>
              <a:rPr lang="ru-RU" b="1" dirty="0">
                <a:latin typeface="Times New Roman" pitchFamily="18" charset="0"/>
                <a:cs typeface="Times New Roman" pitchFamily="18" charset="0"/>
              </a:rPr>
              <a:t>.</a:t>
            </a:r>
          </a:p>
          <a:p>
            <a:pPr algn="ctr"/>
            <a:r>
              <a:rPr lang="ru-RU" b="1" dirty="0">
                <a:latin typeface="Times New Roman" pitchFamily="18" charset="0"/>
                <a:cs typeface="Times New Roman" pitchFamily="18" charset="0"/>
              </a:rPr>
              <a:t>(29.09.1979)</a:t>
            </a:r>
          </a:p>
          <a:p>
            <a:pPr algn="just"/>
            <a:r>
              <a:rPr lang="ru-RU" dirty="0">
                <a:latin typeface="Times New Roman" pitchFamily="18" charset="0"/>
                <a:cs typeface="Times New Roman" pitchFamily="18" charset="0"/>
              </a:rPr>
              <a:t>Родилась в селе </a:t>
            </a:r>
            <a:r>
              <a:rPr lang="ru-RU" dirty="0" err="1">
                <a:latin typeface="Times New Roman" pitchFamily="18" charset="0"/>
                <a:cs typeface="Times New Roman" pitchFamily="18" charset="0"/>
              </a:rPr>
              <a:t>Зубаирово</a:t>
            </a:r>
            <a:r>
              <a:rPr lang="ru-RU" dirty="0">
                <a:latin typeface="Times New Roman" pitchFamily="18" charset="0"/>
                <a:cs typeface="Times New Roman" pitchFamily="18" charset="0"/>
              </a:rPr>
              <a:t> Актанышского района. Певица, заслуженный артист Татарстана.</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4293096"/>
            <a:ext cx="3377637" cy="2160240"/>
          </a:xfrm>
          <a:prstGeom prst="rect">
            <a:avLst/>
          </a:prstGeom>
        </p:spPr>
      </p:pic>
      <p:sp>
        <p:nvSpPr>
          <p:cNvPr id="7" name="Прямоугольник 6"/>
          <p:cNvSpPr/>
          <p:nvPr/>
        </p:nvSpPr>
        <p:spPr>
          <a:xfrm>
            <a:off x="3995936" y="4437112"/>
            <a:ext cx="4896544" cy="1754326"/>
          </a:xfrm>
          <a:prstGeom prst="rect">
            <a:avLst/>
          </a:prstGeom>
        </p:spPr>
        <p:txBody>
          <a:bodyPr wrap="square">
            <a:spAutoFit/>
          </a:bodyPr>
          <a:lstStyle/>
          <a:p>
            <a:pPr algn="ctr"/>
            <a:r>
              <a:rPr lang="ru-RU" b="1" dirty="0">
                <a:latin typeface="Times New Roman" pitchFamily="18" charset="0"/>
                <a:cs typeface="Times New Roman" pitchFamily="18" charset="0"/>
              </a:rPr>
              <a:t>Мусин </a:t>
            </a:r>
            <a:r>
              <a:rPr lang="ru-RU" b="1" dirty="0" err="1">
                <a:latin typeface="Times New Roman" pitchFamily="18" charset="0"/>
                <a:cs typeface="Times New Roman" pitchFamily="18" charset="0"/>
              </a:rPr>
              <a:t>Робсон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Мирзаахматович</a:t>
            </a:r>
            <a:r>
              <a:rPr lang="ru-RU" b="1" dirty="0">
                <a:latin typeface="Times New Roman" pitchFamily="18" charset="0"/>
                <a:cs typeface="Times New Roman" pitchFamily="18" charset="0"/>
              </a:rPr>
              <a:t>.</a:t>
            </a:r>
          </a:p>
          <a:p>
            <a:pPr algn="ctr"/>
            <a:r>
              <a:rPr lang="ru-RU" b="1" dirty="0" smtClean="0">
                <a:latin typeface="Times New Roman" pitchFamily="18" charset="0"/>
                <a:cs typeface="Times New Roman" pitchFamily="18" charset="0"/>
              </a:rPr>
              <a:t>(01.01.1947</a:t>
            </a:r>
            <a:r>
              <a:rPr lang="ru-RU" b="1"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Родился в деревне </a:t>
            </a:r>
            <a:r>
              <a:rPr lang="ru-RU" dirty="0" err="1" smtClean="0">
                <a:latin typeface="Times New Roman" pitchFamily="18" charset="0"/>
                <a:cs typeface="Times New Roman" pitchFamily="18" charset="0"/>
              </a:rPr>
              <a:t>Кузяка</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Актанышского района</a:t>
            </a:r>
            <a:r>
              <a:rPr lang="ru-RU" dirty="0" smtClean="0">
                <a:latin typeface="Times New Roman" pitchFamily="18" charset="0"/>
                <a:cs typeface="Times New Roman" pitchFamily="18" charset="0"/>
              </a:rPr>
              <a:t>. Обладатель </a:t>
            </a:r>
            <a:r>
              <a:rPr lang="ru-RU" dirty="0">
                <a:latin typeface="Times New Roman" pitchFamily="18" charset="0"/>
                <a:cs typeface="Times New Roman" pitchFamily="18" charset="0"/>
              </a:rPr>
              <a:t>республиканской премии имени М. </a:t>
            </a:r>
            <a:r>
              <a:rPr lang="ru-RU" dirty="0" err="1">
                <a:latin typeface="Times New Roman" pitchFamily="18" charset="0"/>
                <a:cs typeface="Times New Roman" pitchFamily="18" charset="0"/>
              </a:rPr>
              <a:t>Джалиля</a:t>
            </a:r>
            <a:r>
              <a:rPr lang="ru-RU" dirty="0">
                <a:latin typeface="Times New Roman" pitchFamily="18" charset="0"/>
                <a:cs typeface="Times New Roman" pitchFamily="18" charset="0"/>
              </a:rPr>
              <a:t>. Заслуженный работник культуры Республики Татарстан.</a:t>
            </a:r>
          </a:p>
        </p:txBody>
      </p:sp>
    </p:spTree>
    <p:extLst>
      <p:ext uri="{BB962C8B-B14F-4D97-AF65-F5344CB8AC3E}">
        <p14:creationId xmlns:p14="http://schemas.microsoft.com/office/powerpoint/2010/main" val="36801272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5192127"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Певцы</a:t>
            </a:r>
            <a:r>
              <a:rPr lang="ru-RU" b="1" dirty="0" smtClean="0">
                <a:solidFill>
                  <a:schemeClr val="bg1"/>
                </a:solidFill>
                <a:latin typeface="Times New Roman" pitchFamily="18" charset="0"/>
                <a:cs typeface="Times New Roman" pitchFamily="18" charset="0"/>
              </a:rPr>
              <a:t>, музыканты</a:t>
            </a:r>
            <a:r>
              <a:rPr lang="ru-RU" b="1" dirty="0">
                <a:solidFill>
                  <a:schemeClr val="bg1"/>
                </a:solidFill>
                <a:latin typeface="Times New Roman" pitchFamily="18" charset="0"/>
                <a:cs typeface="Times New Roman" pitchFamily="18" charset="0"/>
              </a:rPr>
              <a:t>, художники, артисты сцены</a:t>
            </a: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238" y="1340768"/>
            <a:ext cx="1779859" cy="2520280"/>
          </a:xfrm>
          <a:prstGeom prst="rect">
            <a:avLst/>
          </a:prstGeom>
        </p:spPr>
      </p:pic>
      <p:sp>
        <p:nvSpPr>
          <p:cNvPr id="9" name="Прямоугольник 8"/>
          <p:cNvSpPr/>
          <p:nvPr/>
        </p:nvSpPr>
        <p:spPr>
          <a:xfrm>
            <a:off x="2433096" y="1585245"/>
            <a:ext cx="6603400" cy="1477328"/>
          </a:xfrm>
          <a:prstGeom prst="rect">
            <a:avLst/>
          </a:prstGeom>
        </p:spPr>
        <p:txBody>
          <a:bodyPr wrap="square">
            <a:spAutoFit/>
          </a:bodyPr>
          <a:lstStyle/>
          <a:p>
            <a:pPr algn="ctr"/>
            <a:r>
              <a:rPr lang="ru-RU" b="1" dirty="0">
                <a:latin typeface="Times New Roman" pitchFamily="18" charset="0"/>
                <a:cs typeface="Times New Roman" pitchFamily="18" charset="0"/>
              </a:rPr>
              <a:t>Мусин Джон </a:t>
            </a:r>
            <a:r>
              <a:rPr lang="ru-RU" b="1" dirty="0" err="1">
                <a:latin typeface="Times New Roman" pitchFamily="18" charset="0"/>
                <a:cs typeface="Times New Roman" pitchFamily="18" charset="0"/>
              </a:rPr>
              <a:t>Мирзаахматович</a:t>
            </a:r>
            <a:r>
              <a:rPr lang="ru-RU" b="1" dirty="0">
                <a:latin typeface="Times New Roman" pitchFamily="18" charset="0"/>
                <a:cs typeface="Times New Roman" pitchFamily="18" charset="0"/>
              </a:rPr>
              <a:t>.</a:t>
            </a:r>
          </a:p>
          <a:p>
            <a:pPr algn="ctr"/>
            <a:r>
              <a:rPr lang="ru-RU" b="1" dirty="0" smtClean="0">
                <a:latin typeface="Times New Roman" pitchFamily="18" charset="0"/>
                <a:cs typeface="Times New Roman" pitchFamily="18" charset="0"/>
              </a:rPr>
              <a:t>(03.08.1945</a:t>
            </a:r>
            <a:r>
              <a:rPr lang="ru-RU" b="1"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Родился в деревне </a:t>
            </a:r>
            <a:r>
              <a:rPr lang="ru-RU" dirty="0" err="1" smtClean="0">
                <a:latin typeface="Times New Roman" pitchFamily="18" charset="0"/>
                <a:cs typeface="Times New Roman" pitchFamily="18" charset="0"/>
              </a:rPr>
              <a:t>Кузяка</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Актанышского района</a:t>
            </a:r>
            <a:r>
              <a:rPr lang="ru-RU" dirty="0" smtClean="0">
                <a:latin typeface="Times New Roman" pitchFamily="18" charset="0"/>
                <a:cs typeface="Times New Roman" pitchFamily="18" charset="0"/>
              </a:rPr>
              <a:t>. Музыкальный </a:t>
            </a:r>
            <a:r>
              <a:rPr lang="ru-RU" dirty="0">
                <a:latin typeface="Times New Roman" pitchFamily="18" charset="0"/>
                <a:cs typeface="Times New Roman" pitchFamily="18" charset="0"/>
              </a:rPr>
              <a:t>педагог, преподаватель по вокалу, певец. Заслуженный работник культуры Башкортостана.</a:t>
            </a: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49080"/>
            <a:ext cx="2592288" cy="2376692"/>
          </a:xfrm>
          <a:prstGeom prst="rect">
            <a:avLst/>
          </a:prstGeom>
        </p:spPr>
      </p:pic>
      <p:sp>
        <p:nvSpPr>
          <p:cNvPr id="11" name="Прямоугольник 10"/>
          <p:cNvSpPr/>
          <p:nvPr/>
        </p:nvSpPr>
        <p:spPr>
          <a:xfrm>
            <a:off x="3563887" y="4598762"/>
            <a:ext cx="5580113" cy="1200329"/>
          </a:xfrm>
          <a:prstGeom prst="rect">
            <a:avLst/>
          </a:prstGeom>
        </p:spPr>
        <p:txBody>
          <a:bodyPr wrap="square">
            <a:spAutoFit/>
          </a:bodyPr>
          <a:lstStyle/>
          <a:p>
            <a:pPr algn="ctr"/>
            <a:r>
              <a:rPr lang="ru-RU" b="1" dirty="0">
                <a:latin typeface="Times New Roman" pitchFamily="18" charset="0"/>
                <a:cs typeface="Times New Roman" pitchFamily="18" charset="0"/>
              </a:rPr>
              <a:t>Хусаинов </a:t>
            </a:r>
            <a:r>
              <a:rPr lang="ru-RU" b="1" dirty="0" err="1">
                <a:latin typeface="Times New Roman" pitchFamily="18" charset="0"/>
                <a:cs typeface="Times New Roman" pitchFamily="18" charset="0"/>
              </a:rPr>
              <a:t>Нур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Макаримович</a:t>
            </a:r>
            <a:r>
              <a:rPr lang="ru-RU" b="1" dirty="0">
                <a:latin typeface="Times New Roman" pitchFamily="18" charset="0"/>
                <a:cs typeface="Times New Roman" pitchFamily="18" charset="0"/>
              </a:rPr>
              <a:t>.</a:t>
            </a:r>
          </a:p>
          <a:p>
            <a:pPr algn="ctr"/>
            <a:r>
              <a:rPr lang="ru-RU" b="1" dirty="0">
                <a:latin typeface="Times New Roman" pitchFamily="18" charset="0"/>
                <a:cs typeface="Times New Roman" pitchFamily="18" charset="0"/>
              </a:rPr>
              <a:t>(27.02.1972).</a:t>
            </a:r>
          </a:p>
          <a:p>
            <a:pPr algn="just"/>
            <a:r>
              <a:rPr lang="ru-RU" dirty="0">
                <a:latin typeface="Times New Roman" pitchFamily="18" charset="0"/>
                <a:cs typeface="Times New Roman" pitchFamily="18" charset="0"/>
              </a:rPr>
              <a:t>Родился в селе Ново-Алимово Актанышского района</a:t>
            </a:r>
            <a:r>
              <a:rPr lang="ru-RU" dirty="0" smtClean="0">
                <a:latin typeface="Times New Roman" pitchFamily="18" charset="0"/>
                <a:cs typeface="Times New Roman" pitchFamily="18" charset="0"/>
              </a:rPr>
              <a:t>. Заслуженный </a:t>
            </a:r>
            <a:r>
              <a:rPr lang="ru-RU" dirty="0">
                <a:latin typeface="Times New Roman" pitchFamily="18" charset="0"/>
                <a:cs typeface="Times New Roman" pitchFamily="18" charset="0"/>
              </a:rPr>
              <a:t>артист Республики Татарстан.</a:t>
            </a:r>
          </a:p>
        </p:txBody>
      </p:sp>
    </p:spTree>
    <p:extLst>
      <p:ext uri="{BB962C8B-B14F-4D97-AF65-F5344CB8AC3E}">
        <p14:creationId xmlns:p14="http://schemas.microsoft.com/office/powerpoint/2010/main" val="31533935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5192127"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Певцы</a:t>
            </a:r>
            <a:r>
              <a:rPr lang="ru-RU" b="1" dirty="0" smtClean="0">
                <a:solidFill>
                  <a:schemeClr val="bg1"/>
                </a:solidFill>
                <a:latin typeface="Times New Roman" pitchFamily="18" charset="0"/>
                <a:cs typeface="Times New Roman" pitchFamily="18" charset="0"/>
              </a:rPr>
              <a:t>, музыканты</a:t>
            </a:r>
            <a:r>
              <a:rPr lang="ru-RU" b="1" dirty="0">
                <a:solidFill>
                  <a:schemeClr val="bg1"/>
                </a:solidFill>
                <a:latin typeface="Times New Roman" pitchFamily="18" charset="0"/>
                <a:cs typeface="Times New Roman" pitchFamily="18" charset="0"/>
              </a:rPr>
              <a:t>, художники, артисты сцены</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839396"/>
            <a:ext cx="2520280" cy="3458486"/>
          </a:xfrm>
          <a:prstGeom prst="rect">
            <a:avLst/>
          </a:prstGeom>
        </p:spPr>
      </p:pic>
      <p:sp>
        <p:nvSpPr>
          <p:cNvPr id="5" name="Прямоугольник 4"/>
          <p:cNvSpPr/>
          <p:nvPr/>
        </p:nvSpPr>
        <p:spPr>
          <a:xfrm>
            <a:off x="3131840" y="2420888"/>
            <a:ext cx="5904656" cy="2308324"/>
          </a:xfrm>
          <a:prstGeom prst="rect">
            <a:avLst/>
          </a:prstGeom>
        </p:spPr>
        <p:txBody>
          <a:bodyPr wrap="square">
            <a:spAutoFit/>
          </a:bodyPr>
          <a:lstStyle/>
          <a:p>
            <a:pPr algn="ctr"/>
            <a:r>
              <a:rPr lang="ru-RU" b="1" dirty="0">
                <a:latin typeface="Times New Roman" pitchFamily="18" charset="0"/>
                <a:cs typeface="Times New Roman" pitchFamily="18" charset="0"/>
              </a:rPr>
              <a:t>Султанова </a:t>
            </a:r>
            <a:r>
              <a:rPr lang="ru-RU" b="1" dirty="0" err="1">
                <a:latin typeface="Times New Roman" pitchFamily="18" charset="0"/>
                <a:cs typeface="Times New Roman" pitchFamily="18" charset="0"/>
              </a:rPr>
              <a:t>Рауза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Рифкатовна</a:t>
            </a:r>
            <a:r>
              <a:rPr lang="ru-RU" b="1" dirty="0">
                <a:latin typeface="Times New Roman" pitchFamily="18" charset="0"/>
                <a:cs typeface="Times New Roman" pitchFamily="18" charset="0"/>
              </a:rPr>
              <a:t>. </a:t>
            </a:r>
          </a:p>
          <a:p>
            <a:pPr algn="ctr"/>
            <a:r>
              <a:rPr lang="ru-RU" b="1" dirty="0">
                <a:latin typeface="Times New Roman" pitchFamily="18" charset="0"/>
                <a:cs typeface="Times New Roman" pitchFamily="18" charset="0"/>
              </a:rPr>
              <a:t> (15.09.1958). </a:t>
            </a:r>
          </a:p>
          <a:p>
            <a:pPr algn="just"/>
            <a:r>
              <a:rPr lang="ru-RU" dirty="0">
                <a:latin typeface="Times New Roman" pitchFamily="18" charset="0"/>
                <a:cs typeface="Times New Roman" pitchFamily="18" charset="0"/>
              </a:rPr>
              <a:t>Родилась в деревне </a:t>
            </a:r>
            <a:r>
              <a:rPr lang="ru-RU" dirty="0" err="1">
                <a:latin typeface="Times New Roman" pitchFamily="18" charset="0"/>
                <a:cs typeface="Times New Roman" pitchFamily="18" charset="0"/>
              </a:rPr>
              <a:t>Тюково</a:t>
            </a:r>
            <a:r>
              <a:rPr lang="ru-RU" dirty="0">
                <a:latin typeface="Times New Roman" pitchFamily="18" charset="0"/>
                <a:cs typeface="Times New Roman" pitchFamily="18" charset="0"/>
              </a:rPr>
              <a:t>, Актанышский район, Татарская АССР, РСФСР, СССР). </a:t>
            </a:r>
          </a:p>
          <a:p>
            <a:pPr algn="just"/>
            <a:r>
              <a:rPr lang="ru-RU" dirty="0">
                <a:latin typeface="Times New Roman" pitchFamily="18" charset="0"/>
                <a:cs typeface="Times New Roman" pitchFamily="18" charset="0"/>
              </a:rPr>
              <a:t>Советский и российский искусствовед, специалист по татарскому искусству и сценографии. </a:t>
            </a:r>
          </a:p>
          <a:p>
            <a:pPr algn="just"/>
            <a:r>
              <a:rPr lang="ru-RU" dirty="0">
                <a:latin typeface="Times New Roman" pitchFamily="18" charset="0"/>
                <a:cs typeface="Times New Roman" pitchFamily="18" charset="0"/>
              </a:rPr>
              <a:t>Доктор искусствоведения. Заслуженный деятель искусств Республики Татарстан.</a:t>
            </a:r>
          </a:p>
        </p:txBody>
      </p:sp>
    </p:spTree>
    <p:extLst>
      <p:ext uri="{BB962C8B-B14F-4D97-AF65-F5344CB8AC3E}">
        <p14:creationId xmlns:p14="http://schemas.microsoft.com/office/powerpoint/2010/main" val="22194803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1263872" cy="369332"/>
          </a:xfrm>
          <a:prstGeom prst="rect">
            <a:avLst/>
          </a:prstGeom>
          <a:solidFill>
            <a:srgbClr val="FF0000"/>
          </a:solidFill>
        </p:spPr>
        <p:txBody>
          <a:bodyPr wrap="none" rtlCol="0">
            <a:spAutoFit/>
          </a:bodyPr>
          <a:lstStyle/>
          <a:p>
            <a:r>
              <a:rPr lang="tt-RU" b="1" dirty="0" smtClean="0">
                <a:solidFill>
                  <a:schemeClr val="bg1"/>
                </a:solidFill>
                <a:latin typeface="Times New Roman" pitchFamily="18" charset="0"/>
                <a:cs typeface="Times New Roman" pitchFamily="18" charset="0"/>
              </a:rPr>
              <a:t>Меди</a:t>
            </a:r>
            <a:r>
              <a:rPr lang="ru-RU" b="1" dirty="0" err="1" smtClean="0">
                <a:solidFill>
                  <a:schemeClr val="bg1"/>
                </a:solidFill>
                <a:latin typeface="Times New Roman" pitchFamily="18" charset="0"/>
                <a:cs typeface="Times New Roman" pitchFamily="18" charset="0"/>
              </a:rPr>
              <a:t>цина</a:t>
            </a:r>
            <a:endParaRPr lang="ru-RU" b="1" dirty="0">
              <a:solidFill>
                <a:schemeClr val="bg1"/>
              </a:solidFill>
              <a:latin typeface="Times New Roman" pitchFamily="18" charset="0"/>
              <a:cs typeface="Times New Roman" pitchFamily="18" charset="0"/>
            </a:endParaRPr>
          </a:p>
        </p:txBody>
      </p:sp>
      <p:sp>
        <p:nvSpPr>
          <p:cNvPr id="6" name="Прямоугольник 5"/>
          <p:cNvSpPr/>
          <p:nvPr/>
        </p:nvSpPr>
        <p:spPr>
          <a:xfrm>
            <a:off x="143509" y="1268760"/>
            <a:ext cx="8856984" cy="5078313"/>
          </a:xfrm>
          <a:prstGeom prst="rect">
            <a:avLst/>
          </a:prstGeom>
        </p:spPr>
        <p:txBody>
          <a:bodyPr wrap="square">
            <a:spAutoFit/>
          </a:bodyPr>
          <a:lstStyle/>
          <a:p>
            <a:pPr algn="just"/>
            <a:r>
              <a:rPr lang="ru-RU" b="1" dirty="0" smtClean="0">
                <a:latin typeface="Times New Roman" pitchFamily="18" charset="0"/>
                <a:cs typeface="Times New Roman" pitchFamily="18" charset="0"/>
              </a:rPr>
              <a:t>1. </a:t>
            </a:r>
            <a:r>
              <a:rPr lang="ru-RU" b="1" dirty="0" err="1" smtClean="0">
                <a:latin typeface="Times New Roman" pitchFamily="18" charset="0"/>
                <a:cs typeface="Times New Roman" pitchFamily="18" charset="0"/>
              </a:rPr>
              <a:t>Галиев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Эркин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Гумерович</a:t>
            </a:r>
            <a:r>
              <a:rPr lang="ru-RU" dirty="0">
                <a:latin typeface="Times New Roman" pitchFamily="18" charset="0"/>
                <a:cs typeface="Times New Roman" pitchFamily="18" charset="0"/>
              </a:rPr>
              <a:t> родился  в 24.11.1949 г. д. Мустафа </a:t>
            </a:r>
            <a:r>
              <a:rPr lang="ru-RU" dirty="0" err="1">
                <a:latin typeface="Times New Roman" pitchFamily="18" charset="0"/>
                <a:cs typeface="Times New Roman" pitchFamily="18" charset="0"/>
              </a:rPr>
              <a:t>Сармановского</a:t>
            </a:r>
            <a:r>
              <a:rPr lang="ru-RU" dirty="0">
                <a:latin typeface="Times New Roman" pitchFamily="18" charset="0"/>
                <a:cs typeface="Times New Roman" pitchFamily="18" charset="0"/>
              </a:rPr>
              <a:t> района,  отличник здравоохранения, заслуженный врач </a:t>
            </a:r>
            <a:r>
              <a:rPr lang="ru-RU" dirty="0" smtClean="0">
                <a:latin typeface="Times New Roman" pitchFamily="18" charset="0"/>
                <a:cs typeface="Times New Roman" pitchFamily="18" charset="0"/>
              </a:rPr>
              <a:t>РТ</a:t>
            </a:r>
          </a:p>
          <a:p>
            <a:pPr algn="just"/>
            <a:r>
              <a:rPr lang="ru-RU" b="1" dirty="0" smtClean="0">
                <a:latin typeface="Times New Roman" pitchFamily="18" charset="0"/>
                <a:cs typeface="Times New Roman" pitchFamily="18" charset="0"/>
              </a:rPr>
              <a:t>2. Закиров </a:t>
            </a:r>
            <a:r>
              <a:rPr lang="ru-RU" b="1" dirty="0" err="1">
                <a:latin typeface="Times New Roman" pitchFamily="18" charset="0"/>
                <a:cs typeface="Times New Roman" pitchFamily="18" charset="0"/>
              </a:rPr>
              <a:t>Ильнур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Ильгизович</a:t>
            </a:r>
            <a:r>
              <a:rPr lang="ru-RU" dirty="0">
                <a:latin typeface="Times New Roman" pitchFamily="18" charset="0"/>
                <a:cs typeface="Times New Roman" pitchFamily="18" charset="0"/>
              </a:rPr>
              <a:t> родился в 1975 г. </a:t>
            </a:r>
            <a:r>
              <a:rPr lang="ru-RU" dirty="0" smtClean="0">
                <a:latin typeface="Times New Roman" pitchFamily="18" charset="0"/>
                <a:cs typeface="Times New Roman" pitchFamily="18" charset="0"/>
              </a:rPr>
              <a:t>с. </a:t>
            </a:r>
            <a:r>
              <a:rPr lang="ru-RU" dirty="0">
                <a:latin typeface="Times New Roman" pitchFamily="18" charset="0"/>
                <a:cs typeface="Times New Roman" pitchFamily="18" charset="0"/>
              </a:rPr>
              <a:t>Актаныш, кандидат медицинских наук. </a:t>
            </a:r>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3. </a:t>
            </a:r>
            <a:r>
              <a:rPr lang="ru-RU" b="1" dirty="0" err="1" smtClean="0">
                <a:latin typeface="Times New Roman" pitchFamily="18" charset="0"/>
                <a:cs typeface="Times New Roman" pitchFamily="18" charset="0"/>
              </a:rPr>
              <a:t>Ситдыйков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Котдус</a:t>
            </a:r>
            <a:r>
              <a:rPr lang="ru-RU" b="1" dirty="0">
                <a:latin typeface="Times New Roman" pitchFamily="18" charset="0"/>
                <a:cs typeface="Times New Roman" pitchFamily="18" charset="0"/>
              </a:rPr>
              <a:t> Ахметович</a:t>
            </a:r>
            <a:r>
              <a:rPr lang="ru-RU" dirty="0">
                <a:latin typeface="Times New Roman" pitchFamily="18" charset="0"/>
                <a:cs typeface="Times New Roman" pitchFamily="18" charset="0"/>
              </a:rPr>
              <a:t> родился 11.08.1952 г.  в Высокогорском районе, заслуженный врач </a:t>
            </a:r>
            <a:r>
              <a:rPr lang="ru-RU" dirty="0" smtClean="0">
                <a:latin typeface="Times New Roman" pitchFamily="18" charset="0"/>
                <a:cs typeface="Times New Roman" pitchFamily="18" charset="0"/>
              </a:rPr>
              <a:t>РТ</a:t>
            </a:r>
          </a:p>
          <a:p>
            <a:pPr algn="just"/>
            <a:r>
              <a:rPr lang="ru-RU" b="1" dirty="0" smtClean="0">
                <a:latin typeface="Times New Roman" pitchFamily="18" charset="0"/>
                <a:cs typeface="Times New Roman" pitchFamily="18" charset="0"/>
              </a:rPr>
              <a:t>4. Хабибуллина </a:t>
            </a:r>
            <a:r>
              <a:rPr lang="ru-RU" b="1" dirty="0" err="1">
                <a:latin typeface="Times New Roman" pitchFamily="18" charset="0"/>
                <a:cs typeface="Times New Roman" pitchFamily="18" charset="0"/>
              </a:rPr>
              <a:t>Асия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Валиахметовна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родилась в 1924 г. в с. Актаныш, заслуженный врач </a:t>
            </a:r>
            <a:r>
              <a:rPr lang="ru-RU" dirty="0" smtClean="0">
                <a:latin typeface="Times New Roman" pitchFamily="18" charset="0"/>
                <a:cs typeface="Times New Roman" pitchFamily="18" charset="0"/>
              </a:rPr>
              <a:t>РТ</a:t>
            </a:r>
          </a:p>
          <a:p>
            <a:pPr algn="just"/>
            <a:r>
              <a:rPr lang="ru-RU" b="1" dirty="0" smtClean="0">
                <a:latin typeface="Times New Roman" pitchFamily="18" charset="0"/>
                <a:cs typeface="Times New Roman" pitchFamily="18" charset="0"/>
              </a:rPr>
              <a:t>5. </a:t>
            </a:r>
            <a:r>
              <a:rPr lang="ru-RU" b="1" dirty="0" err="1" smtClean="0">
                <a:latin typeface="Times New Roman" pitchFamily="18" charset="0"/>
                <a:cs typeface="Times New Roman" pitchFamily="18" charset="0"/>
              </a:rPr>
              <a:t>Шавалиев</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Рафаэль </a:t>
            </a:r>
            <a:r>
              <a:rPr lang="ru-RU" b="1" dirty="0" err="1">
                <a:latin typeface="Times New Roman" pitchFamily="18" charset="0"/>
                <a:cs typeface="Times New Roman" pitchFamily="18" charset="0"/>
              </a:rPr>
              <a:t>Фирнаелович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родился 12.05.1974г. в с. </a:t>
            </a:r>
            <a:r>
              <a:rPr lang="ru-RU" dirty="0" err="1">
                <a:latin typeface="Times New Roman" pitchFamily="18" charset="0"/>
                <a:cs typeface="Times New Roman" pitchFamily="18" charset="0"/>
              </a:rPr>
              <a:t>Поисево</a:t>
            </a:r>
            <a:r>
              <a:rPr lang="ru-RU" dirty="0">
                <a:latin typeface="Times New Roman" pitchFamily="18" charset="0"/>
                <a:cs typeface="Times New Roman" pitchFamily="18" charset="0"/>
              </a:rPr>
              <a:t>. Заслуженный врач </a:t>
            </a:r>
            <a:r>
              <a:rPr lang="ru-RU" dirty="0" err="1">
                <a:latin typeface="Times New Roman" pitchFamily="18" charset="0"/>
                <a:cs typeface="Times New Roman" pitchFamily="18" charset="0"/>
              </a:rPr>
              <a:t>РТ.Лауреат</a:t>
            </a:r>
            <a:r>
              <a:rPr lang="ru-RU" dirty="0">
                <a:latin typeface="Times New Roman" pitchFamily="18" charset="0"/>
                <a:cs typeface="Times New Roman" pitchFamily="18" charset="0"/>
              </a:rPr>
              <a:t> Государственной премии РТ в области науки и </a:t>
            </a:r>
            <a:r>
              <a:rPr lang="ru-RU" dirty="0" err="1">
                <a:latin typeface="Times New Roman" pitchFamily="18" charset="0"/>
                <a:cs typeface="Times New Roman" pitchFamily="18" charset="0"/>
              </a:rPr>
              <a:t>техники.Кандидат</a:t>
            </a:r>
            <a:r>
              <a:rPr lang="ru-RU" dirty="0">
                <a:latin typeface="Times New Roman" pitchFamily="18" charset="0"/>
                <a:cs typeface="Times New Roman" pitchFamily="18" charset="0"/>
              </a:rPr>
              <a:t> медицинских </a:t>
            </a:r>
            <a:r>
              <a:rPr lang="ru-RU" dirty="0" err="1">
                <a:latin typeface="Times New Roman" pitchFamily="18" charset="0"/>
                <a:cs typeface="Times New Roman" pitchFamily="18" charset="0"/>
              </a:rPr>
              <a:t>наук.Член</a:t>
            </a:r>
            <a:r>
              <a:rPr lang="ru-RU" dirty="0">
                <a:latin typeface="Times New Roman" pitchFamily="18" charset="0"/>
                <a:cs typeface="Times New Roman" pitchFamily="18" charset="0"/>
              </a:rPr>
              <a:t> правления ассоциации медицинских работников </a:t>
            </a:r>
            <a:r>
              <a:rPr lang="ru-RU" dirty="0" err="1">
                <a:latin typeface="Times New Roman" pitchFamily="18" charset="0"/>
                <a:cs typeface="Times New Roman" pitchFamily="18" charset="0"/>
              </a:rPr>
              <a:t>РТ.Награжден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почетными</a:t>
            </a:r>
            <a:r>
              <a:rPr lang="ru-RU" dirty="0">
                <a:latin typeface="Times New Roman" pitchFamily="18" charset="0"/>
                <a:cs typeface="Times New Roman" pitchFamily="18" charset="0"/>
              </a:rPr>
              <a:t> грамотами министерства здравоохранения РТ (2005, 2010 гг.), министерства здравоохранения РФ (2013 г.), знаком отличия «За безупречную службу Казани» (2020 г.), медалью Республики Татарстан «За доблестный труд» (2023 г</a:t>
            </a:r>
            <a:r>
              <a:rPr lang="ru-RU" dirty="0" smtClean="0">
                <a:latin typeface="Times New Roman" pitchFamily="18" charset="0"/>
                <a:cs typeface="Times New Roman" pitchFamily="18" charset="0"/>
              </a:rPr>
              <a:t>.).</a:t>
            </a:r>
          </a:p>
          <a:p>
            <a:pPr algn="just"/>
            <a:r>
              <a:rPr lang="ru-RU" b="1" dirty="0" smtClean="0">
                <a:latin typeface="Times New Roman" pitchFamily="18" charset="0"/>
                <a:cs typeface="Times New Roman" pitchFamily="18" charset="0"/>
              </a:rPr>
              <a:t>6. </a:t>
            </a:r>
            <a:r>
              <a:rPr lang="ru-RU" b="1" dirty="0" err="1" smtClean="0">
                <a:latin typeface="Times New Roman" pitchFamily="18" charset="0"/>
                <a:cs typeface="Times New Roman" pitchFamily="18" charset="0"/>
              </a:rPr>
              <a:t>Шарипов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Айвар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Хантимерович</a:t>
            </a:r>
            <a:r>
              <a:rPr lang="ru-RU" dirty="0">
                <a:latin typeface="Times New Roman" pitchFamily="18" charset="0"/>
                <a:cs typeface="Times New Roman" pitchFamily="18" charset="0"/>
              </a:rPr>
              <a:t> родился 05.12.1969г. в с. </a:t>
            </a:r>
            <a:r>
              <a:rPr lang="ru-RU" dirty="0" err="1">
                <a:latin typeface="Times New Roman" pitchFamily="18" charset="0"/>
                <a:cs typeface="Times New Roman" pitchFamily="18" charset="0"/>
              </a:rPr>
              <a:t>Поисево</a:t>
            </a:r>
            <a:r>
              <a:rPr lang="ru-RU" dirty="0">
                <a:latin typeface="Times New Roman" pitchFamily="18" charset="0"/>
                <a:cs typeface="Times New Roman" pitchFamily="18" charset="0"/>
              </a:rPr>
              <a:t> Актанышского  района. Заслуженный врач </a:t>
            </a:r>
            <a:r>
              <a:rPr lang="ru-RU" dirty="0" smtClean="0">
                <a:latin typeface="Times New Roman" pitchFamily="18" charset="0"/>
                <a:cs typeface="Times New Roman" pitchFamily="18" charset="0"/>
              </a:rPr>
              <a:t>РТ.</a:t>
            </a:r>
          </a:p>
          <a:p>
            <a:pPr algn="just"/>
            <a:r>
              <a:rPr lang="ru-RU" b="1" dirty="0" smtClean="0">
                <a:latin typeface="Times New Roman" pitchFamily="18" charset="0"/>
                <a:cs typeface="Times New Roman" pitchFamily="18" charset="0"/>
              </a:rPr>
              <a:t>7. </a:t>
            </a:r>
            <a:r>
              <a:rPr lang="ru-RU" b="1" dirty="0" err="1" smtClean="0">
                <a:latin typeface="Times New Roman" pitchFamily="18" charset="0"/>
                <a:cs typeface="Times New Roman" pitchFamily="18" charset="0"/>
              </a:rPr>
              <a:t>Агъзамов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Рольвер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Шарифович</a:t>
            </a:r>
            <a:r>
              <a:rPr lang="ru-RU" dirty="0">
                <a:latin typeface="Times New Roman" pitchFamily="18" charset="0"/>
                <a:cs typeface="Times New Roman" pitchFamily="18" charset="0"/>
              </a:rPr>
              <a:t> родился11.09.1949г. в с. Ст. </a:t>
            </a:r>
            <a:r>
              <a:rPr lang="ru-RU" dirty="0" err="1">
                <a:latin typeface="Times New Roman" pitchFamily="18" charset="0"/>
                <a:cs typeface="Times New Roman" pitchFamily="18" charset="0"/>
              </a:rPr>
              <a:t>Байсарово</a:t>
            </a:r>
            <a:r>
              <a:rPr lang="ru-RU" dirty="0">
                <a:latin typeface="Times New Roman" pitchFamily="18" charset="0"/>
                <a:cs typeface="Times New Roman" pitchFamily="18" charset="0"/>
              </a:rPr>
              <a:t>, Актанышского района РТ, заслуженный врач РТ. </a:t>
            </a:r>
          </a:p>
        </p:txBody>
      </p:sp>
    </p:spTree>
    <p:extLst>
      <p:ext uri="{BB962C8B-B14F-4D97-AF65-F5344CB8AC3E}">
        <p14:creationId xmlns:p14="http://schemas.microsoft.com/office/powerpoint/2010/main" val="807425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Прямоугольник 2"/>
          <p:cNvSpPr/>
          <p:nvPr/>
        </p:nvSpPr>
        <p:spPr>
          <a:xfrm>
            <a:off x="323230" y="1268760"/>
            <a:ext cx="8748971" cy="5355312"/>
          </a:xfrm>
          <a:prstGeom prst="rect">
            <a:avLst/>
          </a:prstGeom>
        </p:spPr>
        <p:txBody>
          <a:bodyPr wrap="square">
            <a:spAutoFit/>
          </a:bodyPr>
          <a:lstStyle/>
          <a:p>
            <a:pPr algn="just"/>
            <a:r>
              <a:rPr lang="ru-RU" b="1" dirty="0">
                <a:latin typeface="Times New Roman" pitchFamily="18" charset="0"/>
                <a:cs typeface="Times New Roman" pitchFamily="18" charset="0"/>
              </a:rPr>
              <a:t>1</a:t>
            </a:r>
            <a:r>
              <a:rPr lang="ru-RU" dirty="0">
                <a:latin typeface="Times New Roman" pitchFamily="18" charset="0"/>
                <a:cs typeface="Times New Roman" pitchFamily="18" charset="0"/>
              </a:rPr>
              <a:t>. </a:t>
            </a:r>
            <a:r>
              <a:rPr lang="ru-RU" b="1" dirty="0">
                <a:latin typeface="Times New Roman" pitchFamily="18" charset="0"/>
                <a:cs typeface="Times New Roman" pitchFamily="18" charset="0"/>
              </a:rPr>
              <a:t>Арсланов Леонид </a:t>
            </a:r>
            <a:r>
              <a:rPr lang="ru-RU" b="1" dirty="0" err="1">
                <a:latin typeface="Times New Roman" pitchFamily="18" charset="0"/>
                <a:cs typeface="Times New Roman" pitchFamily="18" charset="0"/>
              </a:rPr>
              <a:t>Шайсултанович</a:t>
            </a:r>
            <a:r>
              <a:rPr lang="ru-RU" dirty="0">
                <a:latin typeface="Times New Roman" pitchFamily="18" charset="0"/>
                <a:cs typeface="Times New Roman" pitchFamily="18" charset="0"/>
              </a:rPr>
              <a:t>(1932) - опубликовал более 200 научных статей, 5 монографий, защитил докторские диссертации. Член редколлегии журнала "</a:t>
            </a:r>
            <a:r>
              <a:rPr lang="ru-RU" dirty="0" err="1">
                <a:latin typeface="Times New Roman" pitchFamily="18" charset="0"/>
                <a:cs typeface="Times New Roman" pitchFamily="18" charset="0"/>
              </a:rPr>
              <a:t>finno-ugrica</a:t>
            </a:r>
            <a:r>
              <a:rPr lang="ru-RU" dirty="0">
                <a:latin typeface="Times New Roman" pitchFamily="18" charset="0"/>
                <a:cs typeface="Times New Roman" pitchFamily="18" charset="0"/>
              </a:rPr>
              <a:t>" Института истории РАН. Член диссертационного совета Казанского государственного педагогического университета. Заслуженный деятель науки Республики Татарстан.</a:t>
            </a:r>
          </a:p>
          <a:p>
            <a:pPr algn="just"/>
            <a:r>
              <a:rPr lang="ru-RU" b="1" dirty="0">
                <a:latin typeface="Times New Roman" pitchFamily="18" charset="0"/>
                <a:cs typeface="Times New Roman" pitchFamily="18" charset="0"/>
              </a:rPr>
              <a:t>2</a:t>
            </a:r>
            <a:r>
              <a:rPr lang="ru-RU" dirty="0">
                <a:latin typeface="Times New Roman" pitchFamily="18" charset="0"/>
                <a:cs typeface="Times New Roman" pitchFamily="18" charset="0"/>
              </a:rPr>
              <a:t>. </a:t>
            </a:r>
            <a:r>
              <a:rPr lang="ru-RU" b="1" dirty="0">
                <a:latin typeface="Times New Roman" pitchFamily="18" charset="0"/>
                <a:cs typeface="Times New Roman" pitchFamily="18" charset="0"/>
              </a:rPr>
              <a:t>Афанасьев Виктор Григорьевич </a:t>
            </a:r>
            <a:r>
              <a:rPr lang="ru-RU" dirty="0">
                <a:latin typeface="Times New Roman" pitchFamily="18" charset="0"/>
                <a:cs typeface="Times New Roman" pitchFamily="18" charset="0"/>
              </a:rPr>
              <a:t>(1922) - выдающийся </a:t>
            </a:r>
            <a:r>
              <a:rPr lang="ru-RU" dirty="0" err="1">
                <a:latin typeface="Times New Roman" pitchFamily="18" charset="0"/>
                <a:cs typeface="Times New Roman" pitchFamily="18" charset="0"/>
              </a:rPr>
              <a:t>ученый</a:t>
            </a:r>
            <a:r>
              <a:rPr lang="ru-RU" dirty="0">
                <a:latin typeface="Times New Roman" pitchFamily="18" charset="0"/>
                <a:cs typeface="Times New Roman" pitchFamily="18" charset="0"/>
              </a:rPr>
              <a:t>, государственный, партийный деятель, член-корреспондент, действительный член Академии Наук СССР. До распада СССР был членом ЦК КПСС, депутатом Верховного Совета СССР, председателем правления Союза журналистов СССР. Кавалер орденов Октябрьской революции, Ленина и других. В 1981 году был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Государственной премией за опубликованный труд “Основы философского знания”.</a:t>
            </a:r>
          </a:p>
          <a:p>
            <a:pPr algn="just"/>
            <a:r>
              <a:rPr lang="ru-RU" b="1" dirty="0">
                <a:latin typeface="Times New Roman" pitchFamily="18" charset="0"/>
                <a:cs typeface="Times New Roman" pitchFamily="18" charset="0"/>
              </a:rPr>
              <a:t>3</a:t>
            </a:r>
            <a:r>
              <a:rPr lang="ru-RU" dirty="0">
                <a:latin typeface="Times New Roman" pitchFamily="18" charset="0"/>
                <a:cs typeface="Times New Roman" pitchFamily="18" charset="0"/>
              </a:rPr>
              <a:t>. </a:t>
            </a:r>
            <a:r>
              <a:rPr lang="ru-RU" b="1" dirty="0">
                <a:latin typeface="Times New Roman" pitchFamily="18" charset="0"/>
                <a:cs typeface="Times New Roman" pitchFamily="18" charset="0"/>
              </a:rPr>
              <a:t>Валиев Марс </a:t>
            </a:r>
            <a:r>
              <a:rPr lang="ru-RU" b="1" dirty="0" err="1">
                <a:latin typeface="Times New Roman" pitchFamily="18" charset="0"/>
                <a:cs typeface="Times New Roman" pitchFamily="18" charset="0"/>
              </a:rPr>
              <a:t>Котдусович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(1948) - доктор физико-математических наук, научный сотрудник Московского физико-математического научно-исследовательского института.</a:t>
            </a:r>
          </a:p>
          <a:p>
            <a:pPr algn="just"/>
            <a:r>
              <a:rPr lang="ru-RU" b="1" dirty="0">
                <a:latin typeface="Times New Roman" pitchFamily="18" charset="0"/>
                <a:cs typeface="Times New Roman" pitchFamily="18" charset="0"/>
              </a:rPr>
              <a:t>4</a:t>
            </a:r>
            <a:r>
              <a:rPr lang="ru-RU" dirty="0">
                <a:latin typeface="Times New Roman" pitchFamily="18" charset="0"/>
                <a:cs typeface="Times New Roman" pitchFamily="18" charset="0"/>
              </a:rPr>
              <a:t>. </a:t>
            </a:r>
            <a:r>
              <a:rPr lang="ru-RU" b="1" dirty="0" err="1">
                <a:latin typeface="Times New Roman" pitchFamily="18" charset="0"/>
                <a:cs typeface="Times New Roman" pitchFamily="18" charset="0"/>
              </a:rPr>
              <a:t>Габбасов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Айваз</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Ахнафович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(1974) - кандидат ветеринарных наук, преподаватель </a:t>
            </a:r>
            <a:r>
              <a:rPr lang="ru-RU" dirty="0" err="1">
                <a:latin typeface="Times New Roman" pitchFamily="18" charset="0"/>
                <a:cs typeface="Times New Roman" pitchFamily="18" charset="0"/>
              </a:rPr>
              <a:t>ветакадемии</a:t>
            </a:r>
            <a:r>
              <a:rPr lang="ru-RU" dirty="0" smtClean="0">
                <a:latin typeface="Times New Roman" pitchFamily="18" charset="0"/>
                <a:cs typeface="Times New Roman" pitchFamily="18" charset="0"/>
              </a:rPr>
              <a:t>.</a:t>
            </a:r>
          </a:p>
          <a:p>
            <a:pPr algn="just"/>
            <a:r>
              <a:rPr lang="ru-RU" b="1" dirty="0">
                <a:latin typeface="Times New Roman" pitchFamily="18" charset="0"/>
                <a:cs typeface="Times New Roman" pitchFamily="18" charset="0"/>
              </a:rPr>
              <a:t>5.</a:t>
            </a:r>
            <a:r>
              <a:rPr lang="ru-RU" dirty="0">
                <a:latin typeface="Times New Roman" pitchFamily="18" charset="0"/>
                <a:cs typeface="Times New Roman" pitchFamily="18" charset="0"/>
              </a:rPr>
              <a:t> </a:t>
            </a:r>
            <a:r>
              <a:rPr lang="ru-RU" b="1" dirty="0" err="1">
                <a:latin typeface="Times New Roman" pitchFamily="18" charset="0"/>
                <a:cs typeface="Times New Roman" pitchFamily="18" charset="0"/>
              </a:rPr>
              <a:t>Галиев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Рамиль</a:t>
            </a:r>
            <a:r>
              <a:rPr lang="ru-RU" b="1" dirty="0">
                <a:latin typeface="Times New Roman" pitchFamily="18" charset="0"/>
                <a:cs typeface="Times New Roman" pitchFamily="18" charset="0"/>
              </a:rPr>
              <a:t> Ахметович </a:t>
            </a:r>
            <a:r>
              <a:rPr lang="ru-RU" dirty="0">
                <a:latin typeface="Times New Roman" pitchFamily="18" charset="0"/>
                <a:cs typeface="Times New Roman" pitchFamily="18" charset="0"/>
              </a:rPr>
              <a:t>(1959) - Заслуженный учитель Республики Татарстан, начальник межхозяйственной строительной организации</a:t>
            </a:r>
            <a:r>
              <a:rPr lang="ru-RU" dirty="0" smtClean="0">
                <a:latin typeface="Times New Roman" pitchFamily="18" charset="0"/>
                <a:cs typeface="Times New Roman" pitchFamily="18" charset="0"/>
              </a:rPr>
              <a:t>.</a:t>
            </a:r>
          </a:p>
          <a:p>
            <a:endParaRPr lang="ru-RU" dirty="0">
              <a:latin typeface="Times New Roman" pitchFamily="18" charset="0"/>
              <a:cs typeface="Times New Roman" pitchFamily="18" charset="0"/>
            </a:endParaRPr>
          </a:p>
        </p:txBody>
      </p:sp>
      <p:sp>
        <p:nvSpPr>
          <p:cNvPr id="4" name="TextBox 3"/>
          <p:cNvSpPr txBox="1"/>
          <p:nvPr/>
        </p:nvSpPr>
        <p:spPr>
          <a:xfrm>
            <a:off x="-456" y="750803"/>
            <a:ext cx="1533690"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Образование</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2160064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1263872" cy="369332"/>
          </a:xfrm>
          <a:prstGeom prst="rect">
            <a:avLst/>
          </a:prstGeom>
          <a:solidFill>
            <a:srgbClr val="FF0000"/>
          </a:solidFill>
        </p:spPr>
        <p:txBody>
          <a:bodyPr wrap="none" rtlCol="0">
            <a:spAutoFit/>
          </a:bodyPr>
          <a:lstStyle/>
          <a:p>
            <a:r>
              <a:rPr lang="tt-RU" b="1" dirty="0" smtClean="0">
                <a:solidFill>
                  <a:schemeClr val="bg1"/>
                </a:solidFill>
                <a:latin typeface="Times New Roman" pitchFamily="18" charset="0"/>
                <a:cs typeface="Times New Roman" pitchFamily="18" charset="0"/>
              </a:rPr>
              <a:t>Меди</a:t>
            </a:r>
            <a:r>
              <a:rPr lang="ru-RU" b="1" dirty="0" err="1" smtClean="0">
                <a:solidFill>
                  <a:schemeClr val="bg1"/>
                </a:solidFill>
                <a:latin typeface="Times New Roman" pitchFamily="18" charset="0"/>
                <a:cs typeface="Times New Roman" pitchFamily="18" charset="0"/>
              </a:rPr>
              <a:t>цина</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79512" y="1340768"/>
            <a:ext cx="8856984" cy="5355312"/>
          </a:xfrm>
          <a:prstGeom prst="rect">
            <a:avLst/>
          </a:prstGeom>
        </p:spPr>
        <p:txBody>
          <a:bodyPr wrap="square">
            <a:spAutoFit/>
          </a:bodyPr>
          <a:lstStyle/>
          <a:p>
            <a:pPr algn="just"/>
            <a:r>
              <a:rPr lang="ru-RU" b="1" dirty="0" smtClean="0">
                <a:latin typeface="Times New Roman" pitchFamily="18" charset="0"/>
                <a:cs typeface="Times New Roman" pitchFamily="18" charset="0"/>
              </a:rPr>
              <a:t>8. </a:t>
            </a:r>
            <a:r>
              <a:rPr lang="ru-RU" b="1" dirty="0" err="1" smtClean="0">
                <a:latin typeface="Times New Roman" pitchFamily="18" charset="0"/>
                <a:cs typeface="Times New Roman" pitchFamily="18" charset="0"/>
              </a:rPr>
              <a:t>Андарова</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(Башарова) </a:t>
            </a:r>
            <a:r>
              <a:rPr lang="ru-RU" b="1" dirty="0" err="1">
                <a:latin typeface="Times New Roman" pitchFamily="18" charset="0"/>
                <a:cs typeface="Times New Roman" pitchFamily="18" charset="0"/>
              </a:rPr>
              <a:t>Дилюса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Кадыйровна</a:t>
            </a:r>
            <a:r>
              <a:rPr lang="ru-RU" dirty="0">
                <a:latin typeface="Times New Roman" pitchFamily="18" charset="0"/>
                <a:cs typeface="Times New Roman" pitchFamily="18" charset="0"/>
              </a:rPr>
              <a:t> родилась 05.03.1957 д. Т</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Суксы</a:t>
            </a:r>
            <a:r>
              <a:rPr lang="ru-RU" dirty="0">
                <a:latin typeface="Times New Roman" pitchFamily="18" charset="0"/>
                <a:cs typeface="Times New Roman" pitchFamily="18" charset="0"/>
              </a:rPr>
              <a:t>, Актанышского района, заслуженный врач РТ</a:t>
            </a:r>
            <a:r>
              <a:rPr lang="ru-RU" dirty="0" smtClean="0">
                <a:latin typeface="Times New Roman" pitchFamily="18" charset="0"/>
                <a:cs typeface="Times New Roman" pitchFamily="18" charset="0"/>
              </a:rPr>
              <a:t>.</a:t>
            </a:r>
          </a:p>
          <a:p>
            <a:pPr algn="just"/>
            <a:r>
              <a:rPr lang="ru-RU" b="1" dirty="0" smtClean="0">
                <a:latin typeface="Times New Roman" pitchFamily="18" charset="0"/>
                <a:cs typeface="Times New Roman" pitchFamily="18" charset="0"/>
              </a:rPr>
              <a:t>9. </a:t>
            </a:r>
            <a:r>
              <a:rPr lang="ru-RU" b="1" dirty="0" err="1" smtClean="0">
                <a:latin typeface="Times New Roman" pitchFamily="18" charset="0"/>
                <a:cs typeface="Times New Roman" pitchFamily="18" charset="0"/>
              </a:rPr>
              <a:t>Йозлебаева</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Лилия Рустамовна</a:t>
            </a: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родилась 08.08.1965г</a:t>
            </a:r>
            <a:r>
              <a:rPr lang="ru-RU" dirty="0">
                <a:latin typeface="Times New Roman" pitchFamily="18" charset="0"/>
                <a:cs typeface="Times New Roman" pitchFamily="18" charset="0"/>
              </a:rPr>
              <a:t>. в  д. Ст. </a:t>
            </a:r>
            <a:r>
              <a:rPr lang="ru-RU" dirty="0" err="1">
                <a:latin typeface="Times New Roman" pitchFamily="18" charset="0"/>
                <a:cs typeface="Times New Roman" pitchFamily="18" charset="0"/>
              </a:rPr>
              <a:t>Семиострово</a:t>
            </a:r>
            <a:r>
              <a:rPr lang="ru-RU" dirty="0">
                <a:latin typeface="Times New Roman" pitchFamily="18" charset="0"/>
                <a:cs typeface="Times New Roman" pitchFamily="18" charset="0"/>
              </a:rPr>
              <a:t> Актанышского </a:t>
            </a:r>
            <a:r>
              <a:rPr lang="ru-RU" dirty="0" smtClean="0">
                <a:latin typeface="Times New Roman" pitchFamily="18" charset="0"/>
                <a:cs typeface="Times New Roman" pitchFamily="18" charset="0"/>
              </a:rPr>
              <a:t>района Кандидат </a:t>
            </a:r>
            <a:r>
              <a:rPr lang="ru-RU" dirty="0" err="1">
                <a:latin typeface="Times New Roman" pitchFamily="18" charset="0"/>
                <a:cs typeface="Times New Roman" pitchFamily="18" charset="0"/>
              </a:rPr>
              <a:t>медиц.наук</a:t>
            </a:r>
            <a:r>
              <a:rPr lang="ru-RU" dirty="0" smtClean="0">
                <a:latin typeface="Times New Roman" pitchFamily="18" charset="0"/>
                <a:cs typeface="Times New Roman" pitchFamily="18" charset="0"/>
              </a:rPr>
              <a:t>.</a:t>
            </a:r>
          </a:p>
          <a:p>
            <a:pPr algn="just"/>
            <a:r>
              <a:rPr lang="ru-RU" b="1" dirty="0">
                <a:latin typeface="Times New Roman" pitchFamily="18" charset="0"/>
                <a:cs typeface="Times New Roman" pitchFamily="18" charset="0"/>
              </a:rPr>
              <a:t>10. </a:t>
            </a:r>
            <a:r>
              <a:rPr lang="ru-RU" b="1" dirty="0" err="1">
                <a:latin typeface="Times New Roman" pitchFamily="18" charset="0"/>
                <a:cs typeface="Times New Roman" pitchFamily="18" charset="0"/>
              </a:rPr>
              <a:t>Агъзамов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Файзи</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Фирдависович</a:t>
            </a:r>
            <a:r>
              <a:rPr lang="ru-RU" dirty="0">
                <a:latin typeface="Times New Roman" pitchFamily="18" charset="0"/>
                <a:cs typeface="Times New Roman" pitchFamily="18" charset="0"/>
              </a:rPr>
              <a:t> родился 1968 г. в  </a:t>
            </a:r>
            <a:r>
              <a:rPr lang="ru-RU" dirty="0" err="1">
                <a:latin typeface="Times New Roman" pitchFamily="18" charset="0"/>
                <a:cs typeface="Times New Roman" pitchFamily="18" charset="0"/>
              </a:rPr>
              <a:t>пос.сов</a:t>
            </a:r>
            <a:r>
              <a:rPr lang="ru-RU" dirty="0">
                <a:latin typeface="Times New Roman" pitchFamily="18" charset="0"/>
                <a:cs typeface="Times New Roman" pitchFamily="18" charset="0"/>
              </a:rPr>
              <a:t>. Им. Кирова Актанышского  района. Юбилейная </a:t>
            </a:r>
            <a:r>
              <a:rPr lang="ru-RU" dirty="0" smtClean="0">
                <a:latin typeface="Times New Roman" pitchFamily="18" charset="0"/>
                <a:cs typeface="Times New Roman" pitchFamily="18" charset="0"/>
              </a:rPr>
              <a:t>медаль.</a:t>
            </a:r>
          </a:p>
          <a:p>
            <a:pPr algn="just"/>
            <a:r>
              <a:rPr lang="ru-RU" dirty="0">
                <a:latin typeface="Times New Roman" pitchFamily="18" charset="0"/>
                <a:cs typeface="Times New Roman" pitchFamily="18" charset="0"/>
              </a:rPr>
              <a:t> </a:t>
            </a:r>
            <a:r>
              <a:rPr lang="ru-RU" b="1" dirty="0" smtClean="0">
                <a:latin typeface="Times New Roman" pitchFamily="18" charset="0"/>
                <a:cs typeface="Times New Roman" pitchFamily="18" charset="0"/>
              </a:rPr>
              <a:t>11. </a:t>
            </a:r>
            <a:r>
              <a:rPr lang="ru-RU" b="1" dirty="0" err="1" smtClean="0">
                <a:latin typeface="Times New Roman" pitchFamily="18" charset="0"/>
                <a:cs typeface="Times New Roman" pitchFamily="18" charset="0"/>
              </a:rPr>
              <a:t>Миляева</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Роза </a:t>
            </a:r>
            <a:r>
              <a:rPr lang="ru-RU" b="1" dirty="0" err="1">
                <a:latin typeface="Times New Roman" pitchFamily="18" charset="0"/>
                <a:cs typeface="Times New Roman" pitchFamily="18" charset="0"/>
              </a:rPr>
              <a:t>Морзагалиевна</a:t>
            </a:r>
            <a:r>
              <a:rPr lang="ru-RU" dirty="0">
                <a:latin typeface="Times New Roman" pitchFamily="18" charset="0"/>
                <a:cs typeface="Times New Roman" pitchFamily="18" charset="0"/>
              </a:rPr>
              <a:t> родилась 01.10.1940 г. в д. Мари </a:t>
            </a:r>
            <a:r>
              <a:rPr lang="ru-RU" dirty="0" err="1">
                <a:latin typeface="Times New Roman" pitchFamily="18" charset="0"/>
                <a:cs typeface="Times New Roman" pitchFamily="18" charset="0"/>
              </a:rPr>
              <a:t>Суксы</a:t>
            </a:r>
            <a:r>
              <a:rPr lang="ru-RU" dirty="0">
                <a:latin typeface="Times New Roman" pitchFamily="18" charset="0"/>
                <a:cs typeface="Times New Roman" pitchFamily="18" charset="0"/>
              </a:rPr>
              <a:t> Актанышского района. Заслуженный врач </a:t>
            </a:r>
            <a:r>
              <a:rPr lang="ru-RU" dirty="0" smtClean="0">
                <a:latin typeface="Times New Roman" pitchFamily="18" charset="0"/>
                <a:cs typeface="Times New Roman" pitchFamily="18" charset="0"/>
              </a:rPr>
              <a:t>РТ</a:t>
            </a:r>
          </a:p>
          <a:p>
            <a:pPr algn="just"/>
            <a:r>
              <a:rPr lang="ru-RU" b="1" dirty="0" smtClean="0">
                <a:latin typeface="Times New Roman" pitchFamily="18" charset="0"/>
                <a:cs typeface="Times New Roman" pitchFamily="18" charset="0"/>
              </a:rPr>
              <a:t>12. Усманов </a:t>
            </a:r>
            <a:r>
              <a:rPr lang="ru-RU" b="1" dirty="0">
                <a:latin typeface="Times New Roman" pitchFamily="18" charset="0"/>
                <a:cs typeface="Times New Roman" pitchFamily="18" charset="0"/>
              </a:rPr>
              <a:t>Валерий </a:t>
            </a:r>
            <a:r>
              <a:rPr lang="ru-RU" b="1" dirty="0" err="1">
                <a:latin typeface="Times New Roman" pitchFamily="18" charset="0"/>
                <a:cs typeface="Times New Roman" pitchFamily="18" charset="0"/>
              </a:rPr>
              <a:t>Асылгараеви</a:t>
            </a:r>
            <a:r>
              <a:rPr lang="ru-RU" dirty="0" err="1">
                <a:latin typeface="Times New Roman" pitchFamily="18" charset="0"/>
                <a:cs typeface="Times New Roman" pitchFamily="18" charset="0"/>
              </a:rPr>
              <a:t>ч</a:t>
            </a:r>
            <a:r>
              <a:rPr lang="ru-RU" dirty="0">
                <a:latin typeface="Times New Roman" pitchFamily="18" charset="0"/>
                <a:cs typeface="Times New Roman" pitchFamily="18" charset="0"/>
              </a:rPr>
              <a:t> родился 13.02.1955 г. д. Мари </a:t>
            </a:r>
            <a:r>
              <a:rPr lang="ru-RU" dirty="0" err="1">
                <a:latin typeface="Times New Roman" pitchFamily="18" charset="0"/>
                <a:cs typeface="Times New Roman" pitchFamily="18" charset="0"/>
              </a:rPr>
              <a:t>Суксы</a:t>
            </a:r>
            <a:r>
              <a:rPr lang="ru-RU" dirty="0">
                <a:latin typeface="Times New Roman" pitchFamily="18" charset="0"/>
                <a:cs typeface="Times New Roman" pitchFamily="18" charset="0"/>
              </a:rPr>
              <a:t>  Актанышского района. Заслуженный врач </a:t>
            </a:r>
            <a:r>
              <a:rPr lang="ru-RU" dirty="0" smtClean="0">
                <a:latin typeface="Times New Roman" pitchFamily="18" charset="0"/>
                <a:cs typeface="Times New Roman" pitchFamily="18" charset="0"/>
              </a:rPr>
              <a:t>РТ</a:t>
            </a:r>
          </a:p>
          <a:p>
            <a:pPr algn="just"/>
            <a:r>
              <a:rPr lang="ru-RU" b="1" dirty="0" smtClean="0">
                <a:latin typeface="Times New Roman" pitchFamily="18" charset="0"/>
                <a:cs typeface="Times New Roman" pitchFamily="18" charset="0"/>
              </a:rPr>
              <a:t>13. </a:t>
            </a:r>
            <a:r>
              <a:rPr lang="ru-RU" b="1" dirty="0" err="1" smtClean="0">
                <a:latin typeface="Times New Roman" pitchFamily="18" charset="0"/>
                <a:cs typeface="Times New Roman" pitchFamily="18" charset="0"/>
              </a:rPr>
              <a:t>Галимуллина</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Алия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Кыямовна</a:t>
            </a:r>
            <a:r>
              <a:rPr lang="ru-RU" dirty="0">
                <a:latin typeface="Times New Roman" pitchFamily="18" charset="0"/>
                <a:cs typeface="Times New Roman" pitchFamily="18" charset="0"/>
              </a:rPr>
              <a:t> родилась 11.03.1961 г. с. </a:t>
            </a:r>
            <a:r>
              <a:rPr lang="ru-RU" dirty="0" err="1">
                <a:latin typeface="Times New Roman" pitchFamily="18" charset="0"/>
                <a:cs typeface="Times New Roman" pitchFamily="18" charset="0"/>
              </a:rPr>
              <a:t>Поисево</a:t>
            </a:r>
            <a:r>
              <a:rPr lang="ru-RU" dirty="0">
                <a:latin typeface="Times New Roman" pitchFamily="18" charset="0"/>
                <a:cs typeface="Times New Roman" pitchFamily="18" charset="0"/>
              </a:rPr>
              <a:t> Актанышского района. Заслуженный врач </a:t>
            </a:r>
            <a:r>
              <a:rPr lang="ru-RU" dirty="0" smtClean="0">
                <a:latin typeface="Times New Roman" pitchFamily="18" charset="0"/>
                <a:cs typeface="Times New Roman" pitchFamily="18" charset="0"/>
              </a:rPr>
              <a:t>РТ</a:t>
            </a:r>
          </a:p>
          <a:p>
            <a:pPr algn="just"/>
            <a:r>
              <a:rPr lang="ru-RU" b="1" dirty="0" smtClean="0">
                <a:latin typeface="Times New Roman" pitchFamily="18" charset="0"/>
                <a:cs typeface="Times New Roman" pitchFamily="18" charset="0"/>
              </a:rPr>
              <a:t>14. </a:t>
            </a:r>
            <a:r>
              <a:rPr lang="ru-RU" b="1" dirty="0" err="1" smtClean="0">
                <a:latin typeface="Times New Roman" pitchFamily="18" charset="0"/>
                <a:cs typeface="Times New Roman" pitchFamily="18" charset="0"/>
              </a:rPr>
              <a:t>Ханнанов</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Наиль </a:t>
            </a:r>
            <a:r>
              <a:rPr lang="ru-RU" b="1" dirty="0" err="1">
                <a:latin typeface="Times New Roman" pitchFamily="18" charset="0"/>
                <a:cs typeface="Times New Roman" pitchFamily="18" charset="0"/>
              </a:rPr>
              <a:t>Искандерович</a:t>
            </a:r>
            <a:r>
              <a:rPr lang="ru-RU" dirty="0">
                <a:latin typeface="Times New Roman" pitchFamily="18" charset="0"/>
                <a:cs typeface="Times New Roman" pitchFamily="18" charset="0"/>
              </a:rPr>
              <a:t> родился 29.05.1955 г. с. </a:t>
            </a:r>
            <a:r>
              <a:rPr lang="ru-RU" dirty="0" err="1">
                <a:latin typeface="Times New Roman" pitchFamily="18" charset="0"/>
                <a:cs typeface="Times New Roman" pitchFamily="18" charset="0"/>
              </a:rPr>
              <a:t>Поисево</a:t>
            </a:r>
            <a:r>
              <a:rPr lang="ru-RU" dirty="0">
                <a:latin typeface="Times New Roman" pitchFamily="18" charset="0"/>
                <a:cs typeface="Times New Roman" pitchFamily="18" charset="0"/>
              </a:rPr>
              <a:t> Актанышского района. Кандидат медицинских наук. Доцент. Отличник здравоохранения. </a:t>
            </a:r>
            <a:r>
              <a:rPr lang="ru-RU" dirty="0" err="1">
                <a:latin typeface="Times New Roman" pitchFamily="18" charset="0"/>
                <a:cs typeface="Times New Roman" pitchFamily="18" charset="0"/>
              </a:rPr>
              <a:t>Почетная</a:t>
            </a:r>
            <a:r>
              <a:rPr lang="ru-RU" dirty="0">
                <a:latin typeface="Times New Roman" pitchFamily="18" charset="0"/>
                <a:cs typeface="Times New Roman" pitchFamily="18" charset="0"/>
              </a:rPr>
              <a:t> грамота Республиканского комитета  профсоюза медицинских работников</a:t>
            </a:r>
            <a:r>
              <a:rPr lang="ru-RU" dirty="0" smtClean="0">
                <a:latin typeface="Times New Roman" pitchFamily="18" charset="0"/>
                <a:cs typeface="Times New Roman" pitchFamily="18" charset="0"/>
              </a:rPr>
              <a:t>.</a:t>
            </a:r>
          </a:p>
          <a:p>
            <a:pPr algn="just"/>
            <a:r>
              <a:rPr lang="ru-RU" b="1" dirty="0" smtClean="0">
                <a:latin typeface="Times New Roman" pitchFamily="18" charset="0"/>
                <a:cs typeface="Times New Roman" pitchFamily="18" charset="0"/>
              </a:rPr>
              <a:t>15. Шакиров </a:t>
            </a:r>
            <a:r>
              <a:rPr lang="ru-RU" b="1" dirty="0">
                <a:latin typeface="Times New Roman" pitchFamily="18" charset="0"/>
                <a:cs typeface="Times New Roman" pitchFamily="18" charset="0"/>
              </a:rPr>
              <a:t>Марсель Ахатович</a:t>
            </a:r>
            <a:r>
              <a:rPr lang="ru-RU" dirty="0">
                <a:latin typeface="Times New Roman" pitchFamily="18" charset="0"/>
                <a:cs typeface="Times New Roman" pitchFamily="18" charset="0"/>
              </a:rPr>
              <a:t> родился 18.10.1937г . д. Сарманово </a:t>
            </a:r>
            <a:r>
              <a:rPr lang="ru-RU" dirty="0" err="1">
                <a:latin typeface="Times New Roman" pitchFamily="18" charset="0"/>
                <a:cs typeface="Times New Roman" pitchFamily="18" charset="0"/>
              </a:rPr>
              <a:t>Сармановского</a:t>
            </a:r>
            <a:r>
              <a:rPr lang="ru-RU" dirty="0">
                <a:latin typeface="Times New Roman" pitchFamily="18" charset="0"/>
                <a:cs typeface="Times New Roman" pitchFamily="18" charset="0"/>
              </a:rPr>
              <a:t> района РТ. Заслуженный врач РСФСР</a:t>
            </a:r>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16. Гарипова </a:t>
            </a:r>
            <a:r>
              <a:rPr lang="ru-RU" b="1" dirty="0">
                <a:latin typeface="Times New Roman" pitchFamily="18" charset="0"/>
                <a:cs typeface="Times New Roman" pitchFamily="18" charset="0"/>
              </a:rPr>
              <a:t>Роза </a:t>
            </a:r>
            <a:r>
              <a:rPr lang="ru-RU" b="1" dirty="0" err="1">
                <a:latin typeface="Times New Roman" pitchFamily="18" charset="0"/>
                <a:cs typeface="Times New Roman" pitchFamily="18" charset="0"/>
              </a:rPr>
              <a:t>Ильясовна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родилась 02.12.1940 г. д. </a:t>
            </a:r>
            <a:r>
              <a:rPr lang="ru-RU" dirty="0" err="1">
                <a:latin typeface="Times New Roman" pitchFamily="18" charset="0"/>
                <a:cs typeface="Times New Roman" pitchFamily="18" charset="0"/>
              </a:rPr>
              <a:t>Такталачук</a:t>
            </a:r>
            <a:r>
              <a:rPr lang="ru-RU" dirty="0">
                <a:latin typeface="Times New Roman" pitchFamily="18" charset="0"/>
                <a:cs typeface="Times New Roman" pitchFamily="18" charset="0"/>
              </a:rPr>
              <a:t>  Актанышского района. Заслуженный врач РТ</a:t>
            </a:r>
          </a:p>
        </p:txBody>
      </p:sp>
    </p:spTree>
    <p:extLst>
      <p:ext uri="{BB962C8B-B14F-4D97-AF65-F5344CB8AC3E}">
        <p14:creationId xmlns:p14="http://schemas.microsoft.com/office/powerpoint/2010/main" val="5975245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1263872" cy="369332"/>
          </a:xfrm>
          <a:prstGeom prst="rect">
            <a:avLst/>
          </a:prstGeom>
          <a:solidFill>
            <a:srgbClr val="FF0000"/>
          </a:solidFill>
        </p:spPr>
        <p:txBody>
          <a:bodyPr wrap="none" rtlCol="0">
            <a:spAutoFit/>
          </a:bodyPr>
          <a:lstStyle/>
          <a:p>
            <a:r>
              <a:rPr lang="tt-RU" b="1" dirty="0" smtClean="0">
                <a:solidFill>
                  <a:schemeClr val="bg1"/>
                </a:solidFill>
                <a:latin typeface="Times New Roman" pitchFamily="18" charset="0"/>
                <a:cs typeface="Times New Roman" pitchFamily="18" charset="0"/>
              </a:rPr>
              <a:t>Меди</a:t>
            </a:r>
            <a:r>
              <a:rPr lang="ru-RU" b="1" dirty="0" err="1" smtClean="0">
                <a:solidFill>
                  <a:schemeClr val="bg1"/>
                </a:solidFill>
                <a:latin typeface="Times New Roman" pitchFamily="18" charset="0"/>
                <a:cs typeface="Times New Roman" pitchFamily="18" charset="0"/>
              </a:rPr>
              <a:t>цина</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14558" y="1556792"/>
            <a:ext cx="8856984" cy="4524315"/>
          </a:xfrm>
          <a:prstGeom prst="rect">
            <a:avLst/>
          </a:prstGeom>
        </p:spPr>
        <p:txBody>
          <a:bodyPr wrap="square">
            <a:spAutoFit/>
          </a:bodyPr>
          <a:lstStyle/>
          <a:p>
            <a:pPr algn="just"/>
            <a:r>
              <a:rPr lang="ru-RU" b="1" dirty="0" smtClean="0">
                <a:latin typeface="Times New Roman" pitchFamily="18" charset="0"/>
                <a:cs typeface="Times New Roman" pitchFamily="18" charset="0"/>
              </a:rPr>
              <a:t>17. </a:t>
            </a:r>
            <a:r>
              <a:rPr lang="ru-RU" b="1" dirty="0" err="1" smtClean="0">
                <a:latin typeface="Times New Roman" pitchFamily="18" charset="0"/>
                <a:cs typeface="Times New Roman" pitchFamily="18" charset="0"/>
              </a:rPr>
              <a:t>Минхузин</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Ленар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Саубанович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родился 23.10.1954 г. в д. Т</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Шаршада</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Агрызского</a:t>
            </a:r>
            <a:r>
              <a:rPr lang="ru-RU" dirty="0">
                <a:latin typeface="Times New Roman" pitchFamily="18" charset="0"/>
                <a:cs typeface="Times New Roman" pitchFamily="18" charset="0"/>
              </a:rPr>
              <a:t> района.  Заслуженный врач </a:t>
            </a:r>
            <a:r>
              <a:rPr lang="ru-RU" dirty="0" smtClean="0">
                <a:latin typeface="Times New Roman" pitchFamily="18" charset="0"/>
                <a:cs typeface="Times New Roman" pitchFamily="18" charset="0"/>
              </a:rPr>
              <a:t>РТ.</a:t>
            </a:r>
          </a:p>
          <a:p>
            <a:pPr algn="just"/>
            <a:r>
              <a:rPr lang="ru-RU" b="1" dirty="0" smtClean="0">
                <a:latin typeface="Times New Roman" pitchFamily="18" charset="0"/>
                <a:cs typeface="Times New Roman" pitchFamily="18" charset="0"/>
              </a:rPr>
              <a:t>18. Хакимов </a:t>
            </a:r>
            <a:r>
              <a:rPr lang="ru-RU" b="1" dirty="0" err="1">
                <a:latin typeface="Times New Roman" pitchFamily="18" charset="0"/>
                <a:cs typeface="Times New Roman" pitchFamily="18" charset="0"/>
              </a:rPr>
              <a:t>Мурад</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Музаккиевич</a:t>
            </a:r>
            <a:r>
              <a:rPr lang="ru-RU" dirty="0">
                <a:latin typeface="Times New Roman" pitchFamily="18" charset="0"/>
                <a:cs typeface="Times New Roman" pitchFamily="18" charset="0"/>
              </a:rPr>
              <a:t> родился 1902 г. в . д. </a:t>
            </a:r>
            <a:r>
              <a:rPr lang="ru-RU" dirty="0" err="1">
                <a:latin typeface="Times New Roman" pitchFamily="18" charset="0"/>
                <a:cs typeface="Times New Roman" pitchFamily="18" charset="0"/>
              </a:rPr>
              <a:t>Такталачук</a:t>
            </a:r>
            <a:r>
              <a:rPr lang="ru-RU" dirty="0">
                <a:latin typeface="Times New Roman" pitchFamily="18" charset="0"/>
                <a:cs typeface="Times New Roman" pitchFamily="18" charset="0"/>
              </a:rPr>
              <a:t>  Актанышского района. Заслуженный врач РТ,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орденом красного </a:t>
            </a:r>
            <a:r>
              <a:rPr lang="ru-RU" dirty="0" smtClean="0">
                <a:latin typeface="Times New Roman" pitchFamily="18" charset="0"/>
                <a:cs typeface="Times New Roman" pitchFamily="18" charset="0"/>
              </a:rPr>
              <a:t>знамени.</a:t>
            </a:r>
          </a:p>
          <a:p>
            <a:pPr algn="just"/>
            <a:r>
              <a:rPr lang="ru-RU" b="1" dirty="0" smtClean="0">
                <a:latin typeface="Times New Roman" pitchFamily="18" charset="0"/>
                <a:cs typeface="Times New Roman" pitchFamily="18" charset="0"/>
              </a:rPr>
              <a:t>19. Исламова </a:t>
            </a:r>
            <a:r>
              <a:rPr lang="ru-RU" b="1" dirty="0" err="1">
                <a:latin typeface="Times New Roman" pitchFamily="18" charset="0"/>
                <a:cs typeface="Times New Roman" pitchFamily="18" charset="0"/>
              </a:rPr>
              <a:t>Минзифа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Гаязовна</a:t>
            </a:r>
            <a:r>
              <a:rPr lang="ru-RU" dirty="0">
                <a:latin typeface="Times New Roman" pitchFamily="18" charset="0"/>
                <a:cs typeface="Times New Roman" pitchFamily="18" charset="0"/>
              </a:rPr>
              <a:t> родилась 09.02.1939 г. в д. Каракаш </a:t>
            </a:r>
            <a:r>
              <a:rPr lang="ru-RU" dirty="0" err="1">
                <a:latin typeface="Times New Roman" pitchFamily="18" charset="0"/>
                <a:cs typeface="Times New Roman" pitchFamily="18" charset="0"/>
              </a:rPr>
              <a:t>Ютазинского</a:t>
            </a:r>
            <a:r>
              <a:rPr lang="ru-RU" dirty="0">
                <a:latin typeface="Times New Roman" pitchFamily="18" charset="0"/>
                <a:cs typeface="Times New Roman" pitchFamily="18" charset="0"/>
              </a:rPr>
              <a:t> района. Заслуженный врач РСФСР, кавалер ордена знака </a:t>
            </a:r>
            <a:r>
              <a:rPr lang="ru-RU" dirty="0" err="1">
                <a:latin typeface="Times New Roman" pitchFamily="18" charset="0"/>
                <a:cs typeface="Times New Roman" pitchFamily="18" charset="0"/>
              </a:rPr>
              <a:t>почета</a:t>
            </a:r>
            <a:r>
              <a:rPr lang="ru-RU" dirty="0" smtClean="0">
                <a:latin typeface="Times New Roman" pitchFamily="18" charset="0"/>
                <a:cs typeface="Times New Roman" pitchFamily="18" charset="0"/>
              </a:rPr>
              <a:t>.</a:t>
            </a:r>
          </a:p>
          <a:p>
            <a:pPr algn="just"/>
            <a:r>
              <a:rPr lang="ru-RU" b="1" dirty="0" smtClean="0">
                <a:latin typeface="Times New Roman" pitchFamily="18" charset="0"/>
                <a:cs typeface="Times New Roman" pitchFamily="18" charset="0"/>
              </a:rPr>
              <a:t>20. Муратов </a:t>
            </a:r>
            <a:r>
              <a:rPr lang="ru-RU" b="1" dirty="0" err="1">
                <a:latin typeface="Times New Roman" pitchFamily="18" charset="0"/>
                <a:cs typeface="Times New Roman" pitchFamily="18" charset="0"/>
              </a:rPr>
              <a:t>Фанус</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Муллагалиевич</a:t>
            </a:r>
            <a:r>
              <a:rPr lang="ru-RU" dirty="0">
                <a:latin typeface="Times New Roman" pitchFamily="18" charset="0"/>
                <a:cs typeface="Times New Roman" pitchFamily="18" charset="0"/>
              </a:rPr>
              <a:t> родился 06.06.1953г. в д. Т </a:t>
            </a:r>
            <a:r>
              <a:rPr lang="ru-RU" dirty="0" err="1">
                <a:latin typeface="Times New Roman" pitchFamily="18" charset="0"/>
                <a:cs typeface="Times New Roman" pitchFamily="18" charset="0"/>
              </a:rPr>
              <a:t>Суксы</a:t>
            </a:r>
            <a:r>
              <a:rPr lang="ru-RU" dirty="0">
                <a:latin typeface="Times New Roman" pitchFamily="18" charset="0"/>
                <a:cs typeface="Times New Roman" pitchFamily="18" charset="0"/>
              </a:rPr>
              <a:t> Актанышского района. Заслуженный врач </a:t>
            </a:r>
            <a:r>
              <a:rPr lang="ru-RU" dirty="0" smtClean="0">
                <a:latin typeface="Times New Roman" pitchFamily="18" charset="0"/>
                <a:cs typeface="Times New Roman" pitchFamily="18" charset="0"/>
              </a:rPr>
              <a:t>РТ</a:t>
            </a:r>
          </a:p>
          <a:p>
            <a:pPr algn="just"/>
            <a:r>
              <a:rPr lang="ru-RU" b="1" dirty="0" smtClean="0">
                <a:latin typeface="Times New Roman" pitchFamily="18" charset="0"/>
                <a:cs typeface="Times New Roman" pitchFamily="18" charset="0"/>
              </a:rPr>
              <a:t>21. </a:t>
            </a:r>
            <a:r>
              <a:rPr lang="ru-RU" b="1" dirty="0" err="1" smtClean="0">
                <a:latin typeface="Times New Roman" pitchFamily="18" charset="0"/>
                <a:cs typeface="Times New Roman" pitchFamily="18" charset="0"/>
              </a:rPr>
              <a:t>Маннанова</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Флора </a:t>
            </a:r>
            <a:r>
              <a:rPr lang="ru-RU" b="1" dirty="0" err="1">
                <a:latin typeface="Times New Roman" pitchFamily="18" charset="0"/>
                <a:cs typeface="Times New Roman" pitchFamily="18" charset="0"/>
              </a:rPr>
              <a:t>Фатыйховна</a:t>
            </a:r>
            <a:r>
              <a:rPr lang="ru-RU" dirty="0">
                <a:latin typeface="Times New Roman" pitchFamily="18" charset="0"/>
                <a:cs typeface="Times New Roman" pitchFamily="18" charset="0"/>
              </a:rPr>
              <a:t> родилась 19.09.1946г. в  д</a:t>
            </a:r>
            <a:r>
              <a:rPr lang="ru-RU" dirty="0" smtClean="0">
                <a:latin typeface="Times New Roman" pitchFamily="18" charset="0"/>
                <a:cs typeface="Times New Roman" pitchFamily="18" charset="0"/>
              </a:rPr>
              <a:t>. Т. </a:t>
            </a:r>
            <a:r>
              <a:rPr lang="ru-RU" dirty="0" err="1" smtClean="0">
                <a:latin typeface="Times New Roman" pitchFamily="18" charset="0"/>
                <a:cs typeface="Times New Roman" pitchFamily="18" charset="0"/>
              </a:rPr>
              <a:t>Ямалы</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Актанышского района. Заслуженный врач РТ, </a:t>
            </a:r>
            <a:r>
              <a:rPr lang="ru-RU" dirty="0" smtClean="0">
                <a:latin typeface="Times New Roman" pitchFamily="18" charset="0"/>
                <a:cs typeface="Times New Roman" pitchFamily="18" charset="0"/>
              </a:rPr>
              <a:t>профессор.</a:t>
            </a:r>
          </a:p>
          <a:p>
            <a:pPr algn="just"/>
            <a:r>
              <a:rPr lang="ru-RU" b="1" dirty="0" smtClean="0">
                <a:latin typeface="Times New Roman" pitchFamily="18" charset="0"/>
                <a:cs typeface="Times New Roman" pitchFamily="18" charset="0"/>
              </a:rPr>
              <a:t>22. </a:t>
            </a:r>
            <a:r>
              <a:rPr lang="ru-RU" b="1" dirty="0" err="1" smtClean="0">
                <a:latin typeface="Times New Roman" pitchFamily="18" charset="0"/>
                <a:cs typeface="Times New Roman" pitchFamily="18" charset="0"/>
              </a:rPr>
              <a:t>Вазиев</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Ильдар </a:t>
            </a:r>
            <a:r>
              <a:rPr lang="ru-RU" b="1" dirty="0" err="1">
                <a:latin typeface="Times New Roman" pitchFamily="18" charset="0"/>
                <a:cs typeface="Times New Roman" pitchFamily="18" charset="0"/>
              </a:rPr>
              <a:t>Катипович</a:t>
            </a:r>
            <a:r>
              <a:rPr lang="ru-RU" dirty="0">
                <a:latin typeface="Times New Roman" pitchFamily="18" charset="0"/>
                <a:cs typeface="Times New Roman" pitchFamily="18" charset="0"/>
              </a:rPr>
              <a:t> родился 01.07.1957 г. д. 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Гареево</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Актанышского района. Заслуженный врач РТ, кандидат медицинских </a:t>
            </a:r>
            <a:r>
              <a:rPr lang="ru-RU" dirty="0" smtClean="0">
                <a:latin typeface="Times New Roman" pitchFamily="18" charset="0"/>
                <a:cs typeface="Times New Roman" pitchFamily="18" charset="0"/>
              </a:rPr>
              <a:t>наук.</a:t>
            </a:r>
          </a:p>
          <a:p>
            <a:pPr algn="just"/>
            <a:r>
              <a:rPr lang="ru-RU" b="1" dirty="0" smtClean="0">
                <a:latin typeface="Times New Roman" pitchFamily="18" charset="0"/>
                <a:cs typeface="Times New Roman" pitchFamily="18" charset="0"/>
              </a:rPr>
              <a:t>23. </a:t>
            </a:r>
            <a:r>
              <a:rPr lang="ru-RU" b="1" dirty="0" err="1" smtClean="0">
                <a:latin typeface="Times New Roman" pitchFamily="18" charset="0"/>
                <a:cs typeface="Times New Roman" pitchFamily="18" charset="0"/>
              </a:rPr>
              <a:t>Гараев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Рамиль</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Суфиахметович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родился 26.02.1941г.  д. </a:t>
            </a:r>
            <a:r>
              <a:rPr lang="ru-RU" dirty="0" err="1">
                <a:latin typeface="Times New Roman" pitchFamily="18" charset="0"/>
                <a:cs typeface="Times New Roman" pitchFamily="18" charset="0"/>
              </a:rPr>
              <a:t>Таймурзино</a:t>
            </a:r>
            <a:r>
              <a:rPr lang="ru-RU" dirty="0">
                <a:latin typeface="Times New Roman" pitchFamily="18" charset="0"/>
                <a:cs typeface="Times New Roman" pitchFamily="18" charset="0"/>
              </a:rPr>
              <a:t> Актанышского района. Доктор медицинских наук, профессор. Заслуженный деятель науки РТ. Лауреат Государственной премии РТ в области науки и техники</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38810330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1263872" cy="369332"/>
          </a:xfrm>
          <a:prstGeom prst="rect">
            <a:avLst/>
          </a:prstGeom>
          <a:solidFill>
            <a:srgbClr val="FF0000"/>
          </a:solidFill>
        </p:spPr>
        <p:txBody>
          <a:bodyPr wrap="none" rtlCol="0">
            <a:spAutoFit/>
          </a:bodyPr>
          <a:lstStyle/>
          <a:p>
            <a:r>
              <a:rPr lang="tt-RU" b="1" dirty="0" smtClean="0">
                <a:solidFill>
                  <a:schemeClr val="bg1"/>
                </a:solidFill>
                <a:latin typeface="Times New Roman" pitchFamily="18" charset="0"/>
                <a:cs typeface="Times New Roman" pitchFamily="18" charset="0"/>
              </a:rPr>
              <a:t>Меди</a:t>
            </a:r>
            <a:r>
              <a:rPr lang="ru-RU" b="1" dirty="0" err="1" smtClean="0">
                <a:solidFill>
                  <a:schemeClr val="bg1"/>
                </a:solidFill>
                <a:latin typeface="Times New Roman" pitchFamily="18" charset="0"/>
                <a:cs typeface="Times New Roman" pitchFamily="18" charset="0"/>
              </a:rPr>
              <a:t>цина</a:t>
            </a:r>
            <a:endParaRPr lang="ru-RU" b="1" dirty="0">
              <a:solidFill>
                <a:schemeClr val="bg1"/>
              </a:solidFill>
              <a:latin typeface="Times New Roman" pitchFamily="18" charset="0"/>
              <a:cs typeface="Times New Roman" pitchFamily="18" charset="0"/>
            </a:endParaRPr>
          </a:p>
        </p:txBody>
      </p:sp>
      <p:sp>
        <p:nvSpPr>
          <p:cNvPr id="5" name="Прямоугольник 4"/>
          <p:cNvSpPr/>
          <p:nvPr/>
        </p:nvSpPr>
        <p:spPr>
          <a:xfrm>
            <a:off x="251520" y="1268760"/>
            <a:ext cx="8640960" cy="2308324"/>
          </a:xfrm>
          <a:prstGeom prst="rect">
            <a:avLst/>
          </a:prstGeom>
        </p:spPr>
        <p:txBody>
          <a:bodyPr wrap="square">
            <a:spAutoFit/>
          </a:bodyPr>
          <a:lstStyle/>
          <a:p>
            <a:pPr algn="just"/>
            <a:r>
              <a:rPr lang="ru-RU" b="1" dirty="0" smtClean="0">
                <a:latin typeface="Times New Roman" pitchFamily="18" charset="0"/>
                <a:cs typeface="Times New Roman" pitchFamily="18" charset="0"/>
              </a:rPr>
              <a:t>24. </a:t>
            </a:r>
            <a:r>
              <a:rPr lang="ru-RU" b="1" dirty="0" err="1" smtClean="0">
                <a:latin typeface="Times New Roman" pitchFamily="18" charset="0"/>
                <a:cs typeface="Times New Roman" pitchFamily="18" charset="0"/>
              </a:rPr>
              <a:t>Мингазева</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Расима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Нургалиевна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родилась</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10.03.1958 г. д. Усы Актанышского  района. </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Заслуженный врач РТ</a:t>
            </a:r>
            <a:r>
              <a:rPr lang="ru-RU" dirty="0" smtClean="0">
                <a:latin typeface="Times New Roman" pitchFamily="18" charset="0"/>
                <a:cs typeface="Times New Roman" pitchFamily="18" charset="0"/>
              </a:rPr>
              <a:t>, врач </a:t>
            </a:r>
            <a:r>
              <a:rPr lang="ru-RU" dirty="0">
                <a:latin typeface="Times New Roman" pitchFamily="18" charset="0"/>
                <a:cs typeface="Times New Roman" pitchFamily="18" charset="0"/>
              </a:rPr>
              <a:t>высшей категории</a:t>
            </a:r>
            <a:r>
              <a:rPr lang="ru-RU" dirty="0" smtClean="0">
                <a:latin typeface="Times New Roman" pitchFamily="18" charset="0"/>
                <a:cs typeface="Times New Roman" pitchFamily="18" charset="0"/>
              </a:rPr>
              <a:t>.</a:t>
            </a:r>
          </a:p>
          <a:p>
            <a:pPr algn="just"/>
            <a:r>
              <a:rPr lang="ru-RU" b="1" dirty="0" smtClean="0">
                <a:latin typeface="Times New Roman" pitchFamily="18" charset="0"/>
                <a:cs typeface="Times New Roman" pitchFamily="18" charset="0"/>
              </a:rPr>
              <a:t>25. Сафин </a:t>
            </a:r>
            <a:r>
              <a:rPr lang="ru-RU" b="1" dirty="0">
                <a:latin typeface="Times New Roman" pitchFamily="18" charset="0"/>
                <a:cs typeface="Times New Roman" pitchFamily="18" charset="0"/>
              </a:rPr>
              <a:t>Индус </a:t>
            </a:r>
            <a:r>
              <a:rPr lang="ru-RU" b="1" dirty="0" err="1">
                <a:latin typeface="Times New Roman" pitchFamily="18" charset="0"/>
                <a:cs typeface="Times New Roman" pitchFamily="18" charset="0"/>
              </a:rPr>
              <a:t>Нависович</a:t>
            </a:r>
            <a:r>
              <a:rPr lang="ru-RU" dirty="0">
                <a:latin typeface="Times New Roman" pitchFamily="18" charset="0"/>
                <a:cs typeface="Times New Roman" pitchFamily="18" charset="0"/>
              </a:rPr>
              <a:t> родился 10.10.1963 г. д. </a:t>
            </a:r>
            <a:r>
              <a:rPr lang="ru-RU" dirty="0" err="1">
                <a:latin typeface="Times New Roman" pitchFamily="18" charset="0"/>
                <a:cs typeface="Times New Roman" pitchFamily="18" charset="0"/>
              </a:rPr>
              <a:t>Шарипово</a:t>
            </a:r>
            <a:r>
              <a:rPr lang="ru-RU" dirty="0">
                <a:latin typeface="Times New Roman" pitchFamily="18" charset="0"/>
                <a:cs typeface="Times New Roman" pitchFamily="18" charset="0"/>
              </a:rPr>
              <a:t> Актанышского района. Кандидат медицинских наук</a:t>
            </a:r>
            <a:r>
              <a:rPr lang="ru-RU" dirty="0" smtClean="0">
                <a:latin typeface="Times New Roman" pitchFamily="18" charset="0"/>
                <a:cs typeface="Times New Roman" pitchFamily="18" charset="0"/>
              </a:rPr>
              <a:t>.</a:t>
            </a:r>
          </a:p>
          <a:p>
            <a:pPr algn="just"/>
            <a:r>
              <a:rPr lang="ru-RU" b="1" dirty="0" smtClean="0">
                <a:latin typeface="Times New Roman" pitchFamily="18" charset="0"/>
                <a:cs typeface="Times New Roman" pitchFamily="18" charset="0"/>
              </a:rPr>
              <a:t>26. Хафизова </a:t>
            </a:r>
            <a:r>
              <a:rPr lang="ru-RU" b="1" dirty="0" err="1">
                <a:latin typeface="Times New Roman" pitchFamily="18" charset="0"/>
                <a:cs typeface="Times New Roman" pitchFamily="18" charset="0"/>
              </a:rPr>
              <a:t>Замфира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Зиннуровна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родилась 01.02.1951 г. д. </a:t>
            </a:r>
            <a:r>
              <a:rPr lang="ru-RU" dirty="0" err="1">
                <a:latin typeface="Times New Roman" pitchFamily="18" charset="0"/>
                <a:cs typeface="Times New Roman" pitchFamily="18" charset="0"/>
              </a:rPr>
              <a:t>Жамак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Мензелинского</a:t>
            </a:r>
            <a:r>
              <a:rPr lang="ru-RU" dirty="0">
                <a:latin typeface="Times New Roman" pitchFamily="18" charset="0"/>
                <a:cs typeface="Times New Roman" pitchFamily="18" charset="0"/>
              </a:rPr>
              <a:t> района.  Заслуженный врач РТ</a:t>
            </a:r>
            <a:r>
              <a:rPr lang="ru-RU" dirty="0" smtClean="0">
                <a:latin typeface="Times New Roman" pitchFamily="18" charset="0"/>
                <a:cs typeface="Times New Roman" pitchFamily="18" charset="0"/>
              </a:rPr>
              <a:t>.</a:t>
            </a:r>
          </a:p>
          <a:p>
            <a:pPr algn="just"/>
            <a:r>
              <a:rPr lang="ru-RU" b="1" dirty="0" smtClean="0">
                <a:latin typeface="Times New Roman" pitchFamily="18" charset="0"/>
                <a:cs typeface="Times New Roman" pitchFamily="18" charset="0"/>
              </a:rPr>
              <a:t>27. </a:t>
            </a:r>
            <a:r>
              <a:rPr lang="ru-RU" b="1" dirty="0" err="1" smtClean="0">
                <a:latin typeface="Times New Roman" pitchFamily="18" charset="0"/>
                <a:cs typeface="Times New Roman" pitchFamily="18" charset="0"/>
              </a:rPr>
              <a:t>Зарипова</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Альфия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Гильмулловна</a:t>
            </a:r>
            <a:r>
              <a:rPr lang="ru-RU" dirty="0">
                <a:latin typeface="Times New Roman" pitchFamily="18" charset="0"/>
                <a:cs typeface="Times New Roman" pitchFamily="18" charset="0"/>
              </a:rPr>
              <a:t> родилась 07.01.1954г.  д. </a:t>
            </a:r>
            <a:r>
              <a:rPr lang="ru-RU" dirty="0" err="1">
                <a:latin typeface="Times New Roman" pitchFamily="18" charset="0"/>
                <a:cs typeface="Times New Roman" pitchFamily="18" charset="0"/>
              </a:rPr>
              <a:t>Телянче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Тамак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Сармановского</a:t>
            </a:r>
            <a:r>
              <a:rPr lang="ru-RU" dirty="0">
                <a:latin typeface="Times New Roman" pitchFamily="18" charset="0"/>
                <a:cs typeface="Times New Roman" pitchFamily="18" charset="0"/>
              </a:rPr>
              <a:t> района.  Заслуженный работник здравоохранения РТ</a:t>
            </a:r>
          </a:p>
        </p:txBody>
      </p:sp>
    </p:spTree>
    <p:extLst>
      <p:ext uri="{BB962C8B-B14F-4D97-AF65-F5344CB8AC3E}">
        <p14:creationId xmlns:p14="http://schemas.microsoft.com/office/powerpoint/2010/main" val="22518131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087816" cy="369332"/>
          </a:xfrm>
          <a:prstGeom prst="rect">
            <a:avLst/>
          </a:prstGeom>
          <a:solidFill>
            <a:srgbClr val="FF0000"/>
          </a:solidFill>
        </p:spPr>
        <p:txBody>
          <a:bodyPr wrap="none" rtlCol="0">
            <a:spAutoFit/>
          </a:bodyPr>
          <a:lstStyle/>
          <a:p>
            <a:r>
              <a:rPr lang="tt-RU" b="1" dirty="0" smtClean="0">
                <a:solidFill>
                  <a:schemeClr val="bg1"/>
                </a:solidFill>
                <a:latin typeface="Times New Roman" pitchFamily="18" charset="0"/>
                <a:cs typeface="Times New Roman" pitchFamily="18" charset="0"/>
              </a:rPr>
              <a:t>Промышленност</a:t>
            </a:r>
            <a:r>
              <a:rPr lang="ru-RU" b="1" dirty="0" smtClean="0">
                <a:solidFill>
                  <a:schemeClr val="bg1"/>
                </a:solidFill>
                <a:latin typeface="Times New Roman" pitchFamily="18" charset="0"/>
                <a:cs typeface="Times New Roman" pitchFamily="18" charset="0"/>
              </a:rPr>
              <a:t>ь</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7504" y="1268760"/>
            <a:ext cx="8856984" cy="4801314"/>
          </a:xfrm>
          <a:prstGeom prst="rect">
            <a:avLst/>
          </a:prstGeom>
        </p:spPr>
        <p:txBody>
          <a:bodyPr wrap="square">
            <a:spAutoFit/>
          </a:bodyPr>
          <a:lstStyle/>
          <a:p>
            <a:pPr algn="just"/>
            <a:r>
              <a:rPr lang="ru-RU" b="1" dirty="0" smtClean="0">
                <a:latin typeface="Times New Roman" pitchFamily="18" charset="0"/>
                <a:cs typeface="Times New Roman" pitchFamily="18" charset="0"/>
              </a:rPr>
              <a:t>1. </a:t>
            </a:r>
            <a:r>
              <a:rPr lang="ru-RU" b="1" dirty="0" err="1" smtClean="0">
                <a:latin typeface="Times New Roman" pitchFamily="18" charset="0"/>
                <a:cs typeface="Times New Roman" pitchFamily="18" charset="0"/>
              </a:rPr>
              <a:t>Разова</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Сария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Адиятулловна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(1936г.р. </a:t>
            </a:r>
            <a:r>
              <a:rPr lang="ru-RU" dirty="0" err="1">
                <a:latin typeface="Times New Roman" pitchFamily="18" charset="0"/>
                <a:cs typeface="Times New Roman" pitchFamily="18" charset="0"/>
              </a:rPr>
              <a:t>д.Ирмяшево</a:t>
            </a:r>
            <a:r>
              <a:rPr lang="ru-RU" dirty="0">
                <a:latin typeface="Times New Roman" pitchFamily="18" charset="0"/>
                <a:cs typeface="Times New Roman" pitchFamily="18" charset="0"/>
              </a:rPr>
              <a:t>)-заслуженный работник жилищно-коммунального хозяйства РТ.</a:t>
            </a:r>
          </a:p>
          <a:p>
            <a:pPr algn="just"/>
            <a:r>
              <a:rPr lang="ru-RU" b="1" dirty="0" smtClean="0">
                <a:latin typeface="Times New Roman" pitchFamily="18" charset="0"/>
                <a:cs typeface="Times New Roman" pitchFamily="18" charset="0"/>
              </a:rPr>
              <a:t>2. </a:t>
            </a:r>
            <a:r>
              <a:rPr lang="ru-RU" b="1" dirty="0" err="1" smtClean="0">
                <a:latin typeface="Times New Roman" pitchFamily="18" charset="0"/>
                <a:cs typeface="Times New Roman" pitchFamily="18" charset="0"/>
              </a:rPr>
              <a:t>Даутов</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Марсель (</a:t>
            </a:r>
            <a:r>
              <a:rPr lang="ru-RU" b="1" dirty="0" err="1">
                <a:latin typeface="Times New Roman" pitchFamily="18" charset="0"/>
                <a:cs typeface="Times New Roman" pitchFamily="18" charset="0"/>
              </a:rPr>
              <a:t>с.Ст.Байсарово</a:t>
            </a:r>
            <a:r>
              <a:rPr lang="ru-RU" b="1" dirty="0">
                <a:latin typeface="Times New Roman" pitchFamily="18" charset="0"/>
                <a:cs typeface="Times New Roman" pitchFamily="18" charset="0"/>
              </a:rPr>
              <a:t>)</a:t>
            </a:r>
            <a:r>
              <a:rPr lang="ru-RU" dirty="0">
                <a:latin typeface="Times New Roman" pitchFamily="18" charset="0"/>
                <a:cs typeface="Times New Roman" pitchFamily="18" charset="0"/>
              </a:rPr>
              <a:t> - министр жилищно-коммунального хозяйства РТ.</a:t>
            </a:r>
          </a:p>
          <a:p>
            <a:pPr algn="just"/>
            <a:r>
              <a:rPr lang="ru-RU" b="1" dirty="0" smtClean="0">
                <a:latin typeface="Times New Roman" pitchFamily="18" charset="0"/>
                <a:cs typeface="Times New Roman" pitchFamily="18" charset="0"/>
              </a:rPr>
              <a:t>3. </a:t>
            </a:r>
            <a:r>
              <a:rPr lang="ru-RU" b="1" dirty="0" err="1" smtClean="0">
                <a:latin typeface="Times New Roman" pitchFamily="18" charset="0"/>
                <a:cs typeface="Times New Roman" pitchFamily="18" charset="0"/>
              </a:rPr>
              <a:t>Садретдинов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Мунавир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Аглаветдинович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(1929г.р. </a:t>
            </a:r>
            <a:r>
              <a:rPr lang="ru-RU" dirty="0" err="1">
                <a:latin typeface="Times New Roman" pitchFamily="18" charset="0"/>
                <a:cs typeface="Times New Roman" pitchFamily="18" charset="0"/>
              </a:rPr>
              <a:t>с.Ст.Айманово</a:t>
            </a:r>
            <a:r>
              <a:rPr lang="ru-RU" dirty="0">
                <a:latin typeface="Times New Roman" pitchFamily="18" charset="0"/>
                <a:cs typeface="Times New Roman" pitchFamily="18" charset="0"/>
              </a:rPr>
              <a:t>)-заслуженный работник пищевой индустрии РТ, отличник мясной и молочной промышленности СССР, директор </a:t>
            </a:r>
            <a:r>
              <a:rPr lang="ru-RU" dirty="0" err="1">
                <a:latin typeface="Times New Roman" pitchFamily="18" charset="0"/>
                <a:cs typeface="Times New Roman" pitchFamily="18" charset="0"/>
              </a:rPr>
              <a:t>Набережночелнинского</a:t>
            </a:r>
            <a:r>
              <a:rPr lang="ru-RU" dirty="0">
                <a:latin typeface="Times New Roman" pitchFamily="18" charset="0"/>
                <a:cs typeface="Times New Roman" pitchFamily="18" charset="0"/>
              </a:rPr>
              <a:t> молочного комбината, кавалер ордена Трудового Красного Знамени.</a:t>
            </a:r>
          </a:p>
          <a:p>
            <a:pPr algn="just"/>
            <a:r>
              <a:rPr lang="ru-RU" b="1" dirty="0" smtClean="0">
                <a:latin typeface="Times New Roman" pitchFamily="18" charset="0"/>
                <a:cs typeface="Times New Roman" pitchFamily="18" charset="0"/>
              </a:rPr>
              <a:t>4. </a:t>
            </a:r>
            <a:r>
              <a:rPr lang="ru-RU" b="1" dirty="0" err="1" smtClean="0">
                <a:latin typeface="Times New Roman" pitchFamily="18" charset="0"/>
                <a:cs typeface="Times New Roman" pitchFamily="18" charset="0"/>
              </a:rPr>
              <a:t>Кирамов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Камиль</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Зиевич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(1940г.р. </a:t>
            </a:r>
            <a:r>
              <a:rPr lang="ru-RU" dirty="0" err="1">
                <a:latin typeface="Times New Roman" pitchFamily="18" charset="0"/>
                <a:cs typeface="Times New Roman" pitchFamily="18" charset="0"/>
              </a:rPr>
              <a:t>с.Кирово</a:t>
            </a:r>
            <a:r>
              <a:rPr lang="ru-RU" dirty="0">
                <a:latin typeface="Times New Roman" pitchFamily="18" charset="0"/>
                <a:cs typeface="Times New Roman" pitchFamily="18" charset="0"/>
              </a:rPr>
              <a:t>) - заслуженный работник пищевой промышленности РТ, главный механик СОМ.</a:t>
            </a:r>
          </a:p>
          <a:p>
            <a:pPr algn="just"/>
            <a:r>
              <a:rPr lang="ru-RU" b="1" dirty="0" smtClean="0">
                <a:latin typeface="Times New Roman" pitchFamily="18" charset="0"/>
                <a:cs typeface="Times New Roman" pitchFamily="18" charset="0"/>
              </a:rPr>
              <a:t>5. Хакимова </a:t>
            </a:r>
            <a:r>
              <a:rPr lang="ru-RU" b="1" dirty="0" err="1">
                <a:latin typeface="Times New Roman" pitchFamily="18" charset="0"/>
                <a:cs typeface="Times New Roman" pitchFamily="18" charset="0"/>
              </a:rPr>
              <a:t>Рамзия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Мирзашаеховна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(1950г.р. </a:t>
            </a:r>
            <a:r>
              <a:rPr lang="ru-RU" dirty="0" err="1">
                <a:latin typeface="Times New Roman" pitchFamily="18" charset="0"/>
                <a:cs typeface="Times New Roman" pitchFamily="18" charset="0"/>
              </a:rPr>
              <a:t>д.Улиманово</a:t>
            </a:r>
            <a:r>
              <a:rPr lang="ru-RU" dirty="0">
                <a:latin typeface="Times New Roman" pitchFamily="18" charset="0"/>
                <a:cs typeface="Times New Roman" pitchFamily="18" charset="0"/>
              </a:rPr>
              <a:t>) - заслуженный работник пищевой промышленности РТ.</a:t>
            </a:r>
          </a:p>
          <a:p>
            <a:pPr algn="just"/>
            <a:r>
              <a:rPr lang="ru-RU" b="1" dirty="0" smtClean="0">
                <a:latin typeface="Times New Roman" pitchFamily="18" charset="0"/>
                <a:cs typeface="Times New Roman" pitchFamily="18" charset="0"/>
              </a:rPr>
              <a:t>6. Хабибуллин </a:t>
            </a:r>
            <a:r>
              <a:rPr lang="ru-RU" b="1" dirty="0">
                <a:latin typeface="Times New Roman" pitchFamily="18" charset="0"/>
                <a:cs typeface="Times New Roman" pitchFamily="18" charset="0"/>
              </a:rPr>
              <a:t>Алекс </a:t>
            </a:r>
            <a:r>
              <a:rPr lang="ru-RU" b="1" dirty="0" err="1">
                <a:latin typeface="Times New Roman" pitchFamily="18" charset="0"/>
                <a:cs typeface="Times New Roman" pitchFamily="18" charset="0"/>
              </a:rPr>
              <a:t>Гарифинович</a:t>
            </a:r>
            <a:r>
              <a:rPr lang="ru-RU" dirty="0">
                <a:latin typeface="Times New Roman" pitchFamily="18" charset="0"/>
                <a:cs typeface="Times New Roman" pitchFamily="18" charset="0"/>
              </a:rPr>
              <a:t> (17.02.1949-2000) (</a:t>
            </a:r>
            <a:r>
              <a:rPr lang="ru-RU" dirty="0" err="1">
                <a:latin typeface="Times New Roman" pitchFamily="18" charset="0"/>
                <a:cs typeface="Times New Roman" pitchFamily="18" charset="0"/>
              </a:rPr>
              <a:t>с.Зубаирово</a:t>
            </a:r>
            <a:r>
              <a:rPr lang="ru-RU" dirty="0">
                <a:latin typeface="Times New Roman" pitchFamily="18" charset="0"/>
                <a:cs typeface="Times New Roman" pitchFamily="18" charset="0"/>
              </a:rPr>
              <a:t>)- заслуженный работник пищевой промышленности РТ, в 1991 году генеральный директор </a:t>
            </a:r>
            <a:r>
              <a:rPr lang="ru-RU" dirty="0" err="1">
                <a:latin typeface="Times New Roman" pitchFamily="18" charset="0"/>
                <a:cs typeface="Times New Roman" pitchFamily="18" charset="0"/>
              </a:rPr>
              <a:t>Набережночелнинского</a:t>
            </a:r>
            <a:r>
              <a:rPr lang="ru-RU" dirty="0">
                <a:latin typeface="Times New Roman" pitchFamily="18" charset="0"/>
                <a:cs typeface="Times New Roman" pitchFamily="18" charset="0"/>
              </a:rPr>
              <a:t> мясокомбината, с 1994 по июль 1997 года исполнял обязанности главы администрации Актанышского района</a:t>
            </a:r>
            <a:r>
              <a:rPr lang="ru-RU" dirty="0" smtClean="0">
                <a:latin typeface="Times New Roman" pitchFamily="18" charset="0"/>
                <a:cs typeface="Times New Roman" pitchFamily="18" charset="0"/>
              </a:rPr>
              <a:t>.</a:t>
            </a:r>
          </a:p>
          <a:p>
            <a:pPr algn="just"/>
            <a:r>
              <a:rPr lang="ru-RU" b="1" dirty="0" smtClean="0">
                <a:latin typeface="Times New Roman" pitchFamily="18" charset="0"/>
                <a:cs typeface="Times New Roman" pitchFamily="18" charset="0"/>
              </a:rPr>
              <a:t>7. </a:t>
            </a:r>
            <a:r>
              <a:rPr lang="ru-RU" b="1" dirty="0" err="1" smtClean="0">
                <a:latin typeface="Times New Roman" pitchFamily="18" charset="0"/>
                <a:cs typeface="Times New Roman" pitchFamily="18" charset="0"/>
              </a:rPr>
              <a:t>Хамидуллин</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Фанис</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Фарвазович</a:t>
            </a:r>
            <a:r>
              <a:rPr lang="ru-RU" dirty="0">
                <a:latin typeface="Times New Roman" pitchFamily="18" charset="0"/>
                <a:cs typeface="Times New Roman" pitchFamily="18" charset="0"/>
              </a:rPr>
              <a:t> (1938г.р. </a:t>
            </a:r>
            <a:r>
              <a:rPr lang="ru-RU" dirty="0" err="1">
                <a:latin typeface="Times New Roman" pitchFamily="18" charset="0"/>
                <a:cs typeface="Times New Roman" pitchFamily="18" charset="0"/>
              </a:rPr>
              <a:t>д.Нижнее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Яхшеево</a:t>
            </a:r>
            <a:r>
              <a:rPr lang="ru-RU" dirty="0">
                <a:latin typeface="Times New Roman" pitchFamily="18" charset="0"/>
                <a:cs typeface="Times New Roman" pitchFamily="18" charset="0"/>
              </a:rPr>
              <a:t>)-заслуженный работник пищевой промышленности РТ, директор завода сухого обезжиренного молока.</a:t>
            </a:r>
          </a:p>
        </p:txBody>
      </p:sp>
    </p:spTree>
    <p:extLst>
      <p:ext uri="{BB962C8B-B14F-4D97-AF65-F5344CB8AC3E}">
        <p14:creationId xmlns:p14="http://schemas.microsoft.com/office/powerpoint/2010/main" val="24088981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087816" cy="369332"/>
          </a:xfrm>
          <a:prstGeom prst="rect">
            <a:avLst/>
          </a:prstGeom>
          <a:solidFill>
            <a:srgbClr val="FF0000"/>
          </a:solidFill>
        </p:spPr>
        <p:txBody>
          <a:bodyPr wrap="none" rtlCol="0">
            <a:spAutoFit/>
          </a:bodyPr>
          <a:lstStyle/>
          <a:p>
            <a:r>
              <a:rPr lang="tt-RU" b="1" dirty="0" smtClean="0">
                <a:solidFill>
                  <a:schemeClr val="bg1"/>
                </a:solidFill>
                <a:latin typeface="Times New Roman" pitchFamily="18" charset="0"/>
                <a:cs typeface="Times New Roman" pitchFamily="18" charset="0"/>
              </a:rPr>
              <a:t>Промышленност</a:t>
            </a:r>
            <a:r>
              <a:rPr lang="ru-RU" b="1" dirty="0" smtClean="0">
                <a:solidFill>
                  <a:schemeClr val="bg1"/>
                </a:solidFill>
                <a:latin typeface="Times New Roman" pitchFamily="18" charset="0"/>
                <a:cs typeface="Times New Roman" pitchFamily="18" charset="0"/>
              </a:rPr>
              <a:t>ь</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7504" y="1268760"/>
            <a:ext cx="8856984" cy="5078313"/>
          </a:xfrm>
          <a:prstGeom prst="rect">
            <a:avLst/>
          </a:prstGeom>
        </p:spPr>
        <p:txBody>
          <a:bodyPr wrap="square">
            <a:spAutoFit/>
          </a:bodyPr>
          <a:lstStyle/>
          <a:p>
            <a:pPr algn="just"/>
            <a:r>
              <a:rPr lang="ru-RU" b="1" dirty="0" smtClean="0">
                <a:latin typeface="Times New Roman" pitchFamily="18" charset="0"/>
                <a:cs typeface="Times New Roman" pitchFamily="18" charset="0"/>
              </a:rPr>
              <a:t>8. Нургалиев </a:t>
            </a:r>
            <a:r>
              <a:rPr lang="ru-RU" b="1" dirty="0" err="1">
                <a:latin typeface="Times New Roman" pitchFamily="18" charset="0"/>
                <a:cs typeface="Times New Roman" pitchFamily="18" charset="0"/>
              </a:rPr>
              <a:t>Азат</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Миргазиянович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(15.10.1954)-заслуженный работник пищевой промышленности Татарстана, заместитель генерального директора по коммерции и транспорту ОАО “</a:t>
            </a:r>
            <a:r>
              <a:rPr lang="ru-RU" dirty="0" err="1">
                <a:latin typeface="Times New Roman" pitchFamily="18" charset="0"/>
                <a:cs typeface="Times New Roman" pitchFamily="18" charset="0"/>
              </a:rPr>
              <a:t>Набережночелнинский</a:t>
            </a:r>
            <a:r>
              <a:rPr lang="ru-RU" dirty="0">
                <a:latin typeface="Times New Roman" pitchFamily="18" charset="0"/>
                <a:cs typeface="Times New Roman" pitchFamily="18" charset="0"/>
              </a:rPr>
              <a:t> комбинат хлебопродуктов” . </a:t>
            </a:r>
          </a:p>
          <a:p>
            <a:pPr algn="just"/>
            <a:r>
              <a:rPr lang="ru-RU" b="1" dirty="0" smtClean="0">
                <a:latin typeface="Times New Roman" pitchFamily="18" charset="0"/>
                <a:cs typeface="Times New Roman" pitchFamily="18" charset="0"/>
              </a:rPr>
              <a:t>9. Бакирова </a:t>
            </a:r>
            <a:r>
              <a:rPr lang="ru-RU" b="1" dirty="0" err="1">
                <a:latin typeface="Times New Roman" pitchFamily="18" charset="0"/>
                <a:cs typeface="Times New Roman" pitchFamily="18" charset="0"/>
              </a:rPr>
              <a:t>Савия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Мухаметовна</a:t>
            </a:r>
            <a:r>
              <a:rPr lang="ru-RU" dirty="0">
                <a:latin typeface="Times New Roman" pitchFamily="18" charset="0"/>
                <a:cs typeface="Times New Roman" pitchFamily="18" charset="0"/>
              </a:rPr>
              <a:t> (17.06.1939)-заслуженный работник пищевой промышленности Татарстана, мастер, сменный мастер, главный мастер </a:t>
            </a:r>
            <a:r>
              <a:rPr lang="ru-RU" dirty="0" err="1">
                <a:latin typeface="Times New Roman" pitchFamily="18" charset="0"/>
                <a:cs typeface="Times New Roman" pitchFamily="18" charset="0"/>
              </a:rPr>
              <a:t>Набережночелнинского</a:t>
            </a:r>
            <a:r>
              <a:rPr lang="ru-RU" dirty="0">
                <a:latin typeface="Times New Roman" pitchFamily="18" charset="0"/>
                <a:cs typeface="Times New Roman" pitchFamily="18" charset="0"/>
              </a:rPr>
              <a:t> молочного комбината.</a:t>
            </a:r>
          </a:p>
          <a:p>
            <a:pPr algn="just"/>
            <a:r>
              <a:rPr lang="ru-RU" b="1" dirty="0" smtClean="0">
                <a:latin typeface="Times New Roman" pitchFamily="18" charset="0"/>
                <a:cs typeface="Times New Roman" pitchFamily="18" charset="0"/>
              </a:rPr>
              <a:t>10. </a:t>
            </a:r>
            <a:r>
              <a:rPr lang="ru-RU" b="1" dirty="0" err="1" smtClean="0">
                <a:latin typeface="Times New Roman" pitchFamily="18" charset="0"/>
                <a:cs typeface="Times New Roman" pitchFamily="18" charset="0"/>
              </a:rPr>
              <a:t>Шамгунова</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Римма </a:t>
            </a:r>
            <a:r>
              <a:rPr lang="ru-RU" b="1" dirty="0" err="1">
                <a:latin typeface="Times New Roman" pitchFamily="18" charset="0"/>
                <a:cs typeface="Times New Roman" pitchFamily="18" charset="0"/>
              </a:rPr>
              <a:t>Балулловна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(12.04.1942)-заслуженный работник пищевой промышленности Татарстана, начальник производственного отдела Республиканского союза потребительских обществ.</a:t>
            </a:r>
          </a:p>
          <a:p>
            <a:pPr algn="just"/>
            <a:r>
              <a:rPr lang="ru-RU" b="1" dirty="0" smtClean="0">
                <a:latin typeface="Times New Roman" pitchFamily="18" charset="0"/>
                <a:cs typeface="Times New Roman" pitchFamily="18" charset="0"/>
              </a:rPr>
              <a:t>11. Ахметзянов </a:t>
            </a:r>
            <a:r>
              <a:rPr lang="ru-RU" b="1" dirty="0" err="1">
                <a:latin typeface="Times New Roman" pitchFamily="18" charset="0"/>
                <a:cs typeface="Times New Roman" pitchFamily="18" charset="0"/>
              </a:rPr>
              <a:t>Флюр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Мирасович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(28.11.1948г.р. </a:t>
            </a:r>
            <a:r>
              <a:rPr lang="ru-RU" dirty="0" err="1">
                <a:latin typeface="Times New Roman" pitchFamily="18" charset="0"/>
                <a:cs typeface="Times New Roman" pitchFamily="18" charset="0"/>
              </a:rPr>
              <a:t>д.Ст.Кадырметьево</a:t>
            </a:r>
            <a:r>
              <a:rPr lang="ru-RU" dirty="0">
                <a:latin typeface="Times New Roman" pitchFamily="18" charset="0"/>
                <a:cs typeface="Times New Roman" pitchFamily="18" charset="0"/>
              </a:rPr>
              <a:t>) - заслуженный экономист Татарстана, и. о. главного референта Контрольного управления Аппарата Президента РТ.</a:t>
            </a:r>
          </a:p>
          <a:p>
            <a:pPr algn="just"/>
            <a:r>
              <a:rPr lang="ru-RU" b="1" dirty="0" smtClean="0">
                <a:latin typeface="Times New Roman" pitchFamily="18" charset="0"/>
                <a:cs typeface="Times New Roman" pitchFamily="18" charset="0"/>
              </a:rPr>
              <a:t>12. Нургалиев </a:t>
            </a:r>
            <a:r>
              <a:rPr lang="ru-RU" b="1" dirty="0" err="1">
                <a:latin typeface="Times New Roman" pitchFamily="18" charset="0"/>
                <a:cs typeface="Times New Roman" pitchFamily="18" charset="0"/>
              </a:rPr>
              <a:t>Миргазиян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Нуретдинович</a:t>
            </a:r>
            <a:r>
              <a:rPr lang="ru-RU" dirty="0">
                <a:latin typeface="Times New Roman" pitchFamily="18" charset="0"/>
                <a:cs typeface="Times New Roman" pitchFamily="18" charset="0"/>
              </a:rPr>
              <a:t> (1930-1993) - заслуженный экономист РТ, главный бухгалтер.</a:t>
            </a:r>
          </a:p>
          <a:p>
            <a:pPr algn="just"/>
            <a:r>
              <a:rPr lang="ru-RU" b="1" dirty="0" smtClean="0">
                <a:latin typeface="Times New Roman" pitchFamily="18" charset="0"/>
                <a:cs typeface="Times New Roman" pitchFamily="18" charset="0"/>
              </a:rPr>
              <a:t>13. </a:t>
            </a:r>
            <a:r>
              <a:rPr lang="ru-RU" b="1" dirty="0" err="1" smtClean="0">
                <a:latin typeface="Times New Roman" pitchFamily="18" charset="0"/>
                <a:cs typeface="Times New Roman" pitchFamily="18" charset="0"/>
              </a:rPr>
              <a:t>Муллагалиев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Абугали</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Муллагалиевич</a:t>
            </a:r>
            <a:r>
              <a:rPr lang="ru-RU" dirty="0">
                <a:latin typeface="Times New Roman" pitchFamily="18" charset="0"/>
                <a:cs typeface="Times New Roman" pitchFamily="18" charset="0"/>
              </a:rPr>
              <a:t> (1938г.р. </a:t>
            </a:r>
            <a:r>
              <a:rPr lang="ru-RU" dirty="0" err="1">
                <a:latin typeface="Times New Roman" pitchFamily="18" charset="0"/>
                <a:cs typeface="Times New Roman" pitchFamily="18" charset="0"/>
              </a:rPr>
              <a:t>с.Зубаирово</a:t>
            </a:r>
            <a:r>
              <a:rPr lang="ru-RU" dirty="0">
                <a:latin typeface="Times New Roman" pitchFamily="18" charset="0"/>
                <a:cs typeface="Times New Roman" pitchFamily="18" charset="0"/>
              </a:rPr>
              <a:t>) - заслуженный экономист РТ, главный экономист хозяйства</a:t>
            </a:r>
            <a:r>
              <a:rPr lang="ru-RU" dirty="0" smtClean="0">
                <a:latin typeface="Times New Roman" pitchFamily="18" charset="0"/>
                <a:cs typeface="Times New Roman" pitchFamily="18" charset="0"/>
              </a:rPr>
              <a:t>.</a:t>
            </a:r>
          </a:p>
          <a:p>
            <a:pPr algn="just"/>
            <a:r>
              <a:rPr lang="ru-RU" b="1" dirty="0" smtClean="0">
                <a:latin typeface="Times New Roman" pitchFamily="18" charset="0"/>
                <a:cs typeface="Times New Roman" pitchFamily="18" charset="0"/>
              </a:rPr>
              <a:t>14. </a:t>
            </a:r>
            <a:r>
              <a:rPr lang="ru-RU" b="1" dirty="0" err="1" smtClean="0">
                <a:latin typeface="Times New Roman" pitchFamily="18" charset="0"/>
                <a:cs typeface="Times New Roman" pitchFamily="18" charset="0"/>
              </a:rPr>
              <a:t>Гиздатуллин</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Шайхулла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Фатхуллович</a:t>
            </a:r>
            <a:r>
              <a:rPr lang="ru-RU" dirty="0">
                <a:latin typeface="Times New Roman" pitchFamily="18" charset="0"/>
                <a:cs typeface="Times New Roman" pitchFamily="18" charset="0"/>
              </a:rPr>
              <a:t> (14.09.1947г.р. </a:t>
            </a:r>
            <a:r>
              <a:rPr lang="ru-RU" dirty="0" err="1">
                <a:latin typeface="Times New Roman" pitchFamily="18" charset="0"/>
                <a:cs typeface="Times New Roman" pitchFamily="18" charset="0"/>
              </a:rPr>
              <a:t>д.Агбязово</a:t>
            </a:r>
            <a:r>
              <a:rPr lang="ru-RU" dirty="0">
                <a:latin typeface="Times New Roman" pitchFamily="18" charset="0"/>
                <a:cs typeface="Times New Roman" pitchFamily="18" charset="0"/>
              </a:rPr>
              <a:t>) - заслуженный экономист РТ, генеральный директор АО “</a:t>
            </a:r>
            <a:r>
              <a:rPr lang="ru-RU" dirty="0" err="1">
                <a:latin typeface="Times New Roman" pitchFamily="18" charset="0"/>
                <a:cs typeface="Times New Roman" pitchFamily="18" charset="0"/>
              </a:rPr>
              <a:t>Актанышнефтепродукт</a:t>
            </a:r>
            <a:r>
              <a:rPr lang="ru-RU" dirty="0">
                <a:latin typeface="Times New Roman" pitchFamily="18" charset="0"/>
                <a:cs typeface="Times New Roman" pitchFamily="18" charset="0"/>
              </a:rPr>
              <a:t>” .</a:t>
            </a:r>
          </a:p>
        </p:txBody>
      </p:sp>
    </p:spTree>
    <p:extLst>
      <p:ext uri="{BB962C8B-B14F-4D97-AF65-F5344CB8AC3E}">
        <p14:creationId xmlns:p14="http://schemas.microsoft.com/office/powerpoint/2010/main" val="35469669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087816" cy="369332"/>
          </a:xfrm>
          <a:prstGeom prst="rect">
            <a:avLst/>
          </a:prstGeom>
          <a:solidFill>
            <a:srgbClr val="FF0000"/>
          </a:solidFill>
        </p:spPr>
        <p:txBody>
          <a:bodyPr wrap="none" rtlCol="0">
            <a:spAutoFit/>
          </a:bodyPr>
          <a:lstStyle/>
          <a:p>
            <a:r>
              <a:rPr lang="tt-RU" b="1" dirty="0" smtClean="0">
                <a:solidFill>
                  <a:schemeClr val="bg1"/>
                </a:solidFill>
                <a:latin typeface="Times New Roman" pitchFamily="18" charset="0"/>
                <a:cs typeface="Times New Roman" pitchFamily="18" charset="0"/>
              </a:rPr>
              <a:t>Промышленност</a:t>
            </a:r>
            <a:r>
              <a:rPr lang="ru-RU" b="1" dirty="0" smtClean="0">
                <a:solidFill>
                  <a:schemeClr val="bg1"/>
                </a:solidFill>
                <a:latin typeface="Times New Roman" pitchFamily="18" charset="0"/>
                <a:cs typeface="Times New Roman" pitchFamily="18" charset="0"/>
              </a:rPr>
              <a:t>ь</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7504" y="1268760"/>
            <a:ext cx="8856984" cy="5078313"/>
          </a:xfrm>
          <a:prstGeom prst="rect">
            <a:avLst/>
          </a:prstGeom>
        </p:spPr>
        <p:txBody>
          <a:bodyPr wrap="square">
            <a:spAutoFit/>
          </a:bodyPr>
          <a:lstStyle/>
          <a:p>
            <a:pPr algn="just"/>
            <a:r>
              <a:rPr lang="ru-RU" b="1" dirty="0" smtClean="0">
                <a:latin typeface="Times New Roman" pitchFamily="18" charset="0"/>
                <a:cs typeface="Times New Roman" pitchFamily="18" charset="0"/>
              </a:rPr>
              <a:t>15. Ахметов </a:t>
            </a:r>
            <a:r>
              <a:rPr lang="ru-RU" b="1" dirty="0">
                <a:latin typeface="Times New Roman" pitchFamily="18" charset="0"/>
                <a:cs typeface="Times New Roman" pitchFamily="18" charset="0"/>
              </a:rPr>
              <a:t>Индус </a:t>
            </a:r>
            <a:r>
              <a:rPr lang="ru-RU" b="1" dirty="0" err="1">
                <a:latin typeface="Times New Roman" pitchFamily="18" charset="0"/>
                <a:cs typeface="Times New Roman" pitchFamily="18" charset="0"/>
              </a:rPr>
              <a:t>Бахтиевич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(1930г.р. </a:t>
            </a:r>
            <a:r>
              <a:rPr lang="ru-RU" dirty="0" err="1">
                <a:latin typeface="Times New Roman" pitchFamily="18" charset="0"/>
                <a:cs typeface="Times New Roman" pitchFamily="18" charset="0"/>
              </a:rPr>
              <a:t>с.Актаныш</a:t>
            </a:r>
            <a:r>
              <a:rPr lang="ru-RU" dirty="0">
                <a:latin typeface="Times New Roman" pitchFamily="18" charset="0"/>
                <a:cs typeface="Times New Roman" pitchFamily="18" charset="0"/>
              </a:rPr>
              <a:t>) - заслуженный экономист РТ, заведующий районным финансовым отделом.</a:t>
            </a:r>
          </a:p>
          <a:p>
            <a:pPr algn="just"/>
            <a:r>
              <a:rPr lang="ru-RU" b="1" dirty="0" smtClean="0">
                <a:latin typeface="Times New Roman" pitchFamily="18" charset="0"/>
                <a:cs typeface="Times New Roman" pitchFamily="18" charset="0"/>
              </a:rPr>
              <a:t>16. </a:t>
            </a:r>
            <a:r>
              <a:rPr lang="ru-RU" b="1" dirty="0" err="1" smtClean="0">
                <a:latin typeface="Times New Roman" pitchFamily="18" charset="0"/>
                <a:cs typeface="Times New Roman" pitchFamily="18" charset="0"/>
              </a:rPr>
              <a:t>Зинанов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Хаким</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Зинанович</a:t>
            </a:r>
            <a:r>
              <a:rPr lang="ru-RU" dirty="0">
                <a:latin typeface="Times New Roman" pitchFamily="18" charset="0"/>
                <a:cs typeface="Times New Roman" pitchFamily="18" charset="0"/>
              </a:rPr>
              <a:t> (1926г.р. </a:t>
            </a:r>
            <a:r>
              <a:rPr lang="ru-RU" dirty="0" err="1">
                <a:latin typeface="Times New Roman" pitchFamily="18" charset="0"/>
                <a:cs typeface="Times New Roman" pitchFamily="18" charset="0"/>
              </a:rPr>
              <a:t>с.Куяново</a:t>
            </a:r>
            <a:r>
              <a:rPr lang="ru-RU" dirty="0">
                <a:latin typeface="Times New Roman" pitchFamily="18" charset="0"/>
                <a:cs typeface="Times New Roman" pitchFamily="18" charset="0"/>
              </a:rPr>
              <a:t>) - заслуженный экономист РТ, </a:t>
            </a:r>
            <a:r>
              <a:rPr lang="ru-RU" dirty="0" err="1">
                <a:latin typeface="Times New Roman" pitchFamily="18" charset="0"/>
                <a:cs typeface="Times New Roman" pitchFamily="18" charset="0"/>
              </a:rPr>
              <a:t>зам.генерального</a:t>
            </a:r>
            <a:r>
              <a:rPr lang="ru-RU" dirty="0">
                <a:latin typeface="Times New Roman" pitchFamily="18" charset="0"/>
                <a:cs typeface="Times New Roman" pitchFamily="18" charset="0"/>
              </a:rPr>
              <a:t> директора объединения “</a:t>
            </a:r>
            <a:r>
              <a:rPr lang="ru-RU" dirty="0" err="1">
                <a:latin typeface="Times New Roman" pitchFamily="18" charset="0"/>
                <a:cs typeface="Times New Roman" pitchFamily="18" charset="0"/>
              </a:rPr>
              <a:t>Сөт</a:t>
            </a:r>
            <a:r>
              <a:rPr lang="ru-RU" dirty="0">
                <a:latin typeface="Times New Roman" pitchFamily="18" charset="0"/>
                <a:cs typeface="Times New Roman" pitchFamily="18" charset="0"/>
              </a:rPr>
              <a:t>”.</a:t>
            </a:r>
          </a:p>
          <a:p>
            <a:pPr algn="just"/>
            <a:r>
              <a:rPr lang="ru-RU" b="1" dirty="0" smtClean="0">
                <a:latin typeface="Times New Roman" pitchFamily="18" charset="0"/>
                <a:cs typeface="Times New Roman" pitchFamily="18" charset="0"/>
              </a:rPr>
              <a:t>17. Хайруллин </a:t>
            </a:r>
            <a:r>
              <a:rPr lang="ru-RU" b="1" dirty="0" err="1">
                <a:latin typeface="Times New Roman" pitchFamily="18" charset="0"/>
                <a:cs typeface="Times New Roman" pitchFamily="18" charset="0"/>
              </a:rPr>
              <a:t>Назиф</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Хайруллович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(1929г.р. </a:t>
            </a:r>
            <a:r>
              <a:rPr lang="ru-RU" dirty="0" err="1">
                <a:latin typeface="Times New Roman" pitchFamily="18" charset="0"/>
                <a:cs typeface="Times New Roman" pitchFamily="18" charset="0"/>
              </a:rPr>
              <a:t>с.Поисево</a:t>
            </a:r>
            <a:r>
              <a:rPr lang="ru-RU" dirty="0">
                <a:latin typeface="Times New Roman" pitchFamily="18" charset="0"/>
                <a:cs typeface="Times New Roman" pitchFamily="18" charset="0"/>
              </a:rPr>
              <a:t>) - заслуженный экономист РТ, в течение 32 лет главный бухгалтер хозяйства имени “</a:t>
            </a:r>
            <a:r>
              <a:rPr lang="ru-RU" dirty="0" err="1">
                <a:latin typeface="Times New Roman" pitchFamily="18" charset="0"/>
                <a:cs typeface="Times New Roman" pitchFamily="18" charset="0"/>
              </a:rPr>
              <a:t>Нур</a:t>
            </a:r>
            <a:r>
              <a:rPr lang="ru-RU" dirty="0">
                <a:latin typeface="Times New Roman" pitchFamily="18" charset="0"/>
                <a:cs typeface="Times New Roman" pitchFamily="18" charset="0"/>
              </a:rPr>
              <a:t> Баяна”, 17 лет председатель </a:t>
            </a:r>
            <a:r>
              <a:rPr lang="ru-RU" dirty="0" err="1">
                <a:latin typeface="Times New Roman" pitchFamily="18" charset="0"/>
                <a:cs typeface="Times New Roman" pitchFamily="18" charset="0"/>
              </a:rPr>
              <a:t>ревкомиссии</a:t>
            </a:r>
            <a:r>
              <a:rPr lang="ru-RU" dirty="0">
                <a:latin typeface="Times New Roman" pitchFamily="18" charset="0"/>
                <a:cs typeface="Times New Roman" pitchFamily="18" charset="0"/>
              </a:rPr>
              <a:t>.</a:t>
            </a:r>
          </a:p>
          <a:p>
            <a:pPr algn="just"/>
            <a:r>
              <a:rPr lang="ru-RU" b="1" dirty="0" smtClean="0">
                <a:latin typeface="Times New Roman" pitchFamily="18" charset="0"/>
                <a:cs typeface="Times New Roman" pitchFamily="18" charset="0"/>
              </a:rPr>
              <a:t>18. </a:t>
            </a:r>
            <a:r>
              <a:rPr lang="ru-RU" b="1" dirty="0" err="1" smtClean="0">
                <a:latin typeface="Times New Roman" pitchFamily="18" charset="0"/>
                <a:cs typeface="Times New Roman" pitchFamily="18" charset="0"/>
              </a:rPr>
              <a:t>Шайхайдарова</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Садя </a:t>
            </a:r>
            <a:r>
              <a:rPr lang="ru-RU" b="1" dirty="0" err="1">
                <a:latin typeface="Times New Roman" pitchFamily="18" charset="0"/>
                <a:cs typeface="Times New Roman" pitchFamily="18" charset="0"/>
              </a:rPr>
              <a:t>Сафыевна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 5.05.1943)-заслуженный экономист Татарстана, работает начальником планово-экономического отдела Управления сельского хозяйства и продовольствия.</a:t>
            </a:r>
          </a:p>
          <a:p>
            <a:pPr algn="just"/>
            <a:r>
              <a:rPr lang="ru-RU" b="1" dirty="0" smtClean="0">
                <a:latin typeface="Times New Roman" pitchFamily="18" charset="0"/>
                <a:cs typeface="Times New Roman" pitchFamily="18" charset="0"/>
              </a:rPr>
              <a:t>19. </a:t>
            </a:r>
            <a:r>
              <a:rPr lang="ru-RU" b="1" dirty="0" err="1" smtClean="0">
                <a:latin typeface="Times New Roman" pitchFamily="18" charset="0"/>
                <a:cs typeface="Times New Roman" pitchFamily="18" charset="0"/>
              </a:rPr>
              <a:t>Муллахметов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Ханиф</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Шарифзянович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(15.10.1956) – заслуженный экономист Татарстана, </a:t>
            </a:r>
            <a:r>
              <a:rPr lang="ru-RU" dirty="0" err="1">
                <a:latin typeface="Times New Roman" pitchFamily="18" charset="0"/>
                <a:cs typeface="Times New Roman" pitchFamily="18" charset="0"/>
              </a:rPr>
              <a:t>Почетный</a:t>
            </a:r>
            <a:r>
              <a:rPr lang="ru-RU" dirty="0">
                <a:latin typeface="Times New Roman" pitchFamily="18" charset="0"/>
                <a:cs typeface="Times New Roman" pitchFamily="18" charset="0"/>
              </a:rPr>
              <a:t> машиностроитель Министерства промышленности и торговли РФ. Имеет патент на изобретение. Возглавляет службу корпоративного контроля.</a:t>
            </a:r>
          </a:p>
          <a:p>
            <a:pPr algn="just"/>
            <a:r>
              <a:rPr lang="ru-RU" b="1" dirty="0" smtClean="0">
                <a:latin typeface="Times New Roman" pitchFamily="18" charset="0"/>
                <a:cs typeface="Times New Roman" pitchFamily="18" charset="0"/>
              </a:rPr>
              <a:t>20. </a:t>
            </a:r>
            <a:r>
              <a:rPr lang="ru-RU" b="1" dirty="0" err="1" smtClean="0">
                <a:latin typeface="Times New Roman" pitchFamily="18" charset="0"/>
                <a:cs typeface="Times New Roman" pitchFamily="18" charset="0"/>
              </a:rPr>
              <a:t>Курбангалина</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Лениза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Мугаллимовна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(13.01.1950)-заслуженный экономист Татарстана, председатель финансово-бюджетной палаты района, заместитель руководителя исполнительного комитета.</a:t>
            </a:r>
          </a:p>
          <a:p>
            <a:pPr algn="just"/>
            <a:r>
              <a:rPr lang="ru-RU" b="1" dirty="0" smtClean="0">
                <a:latin typeface="Times New Roman" pitchFamily="18" charset="0"/>
                <a:cs typeface="Times New Roman" pitchFamily="18" charset="0"/>
              </a:rPr>
              <a:t>21. </a:t>
            </a:r>
            <a:r>
              <a:rPr lang="ru-RU" b="1" dirty="0" err="1" smtClean="0">
                <a:latin typeface="Times New Roman" pitchFamily="18" charset="0"/>
                <a:cs typeface="Times New Roman" pitchFamily="18" charset="0"/>
              </a:rPr>
              <a:t>Мухаметдинов</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Марат </a:t>
            </a:r>
            <a:r>
              <a:rPr lang="ru-RU" b="1" dirty="0" err="1">
                <a:latin typeface="Times New Roman" pitchFamily="18" charset="0"/>
                <a:cs typeface="Times New Roman" pitchFamily="18" charset="0"/>
              </a:rPr>
              <a:t>Файдельгаянович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(8.07.1960)-заслуженный экономист Татарстана, директор </a:t>
            </a:r>
            <a:r>
              <a:rPr lang="ru-RU" dirty="0" err="1">
                <a:latin typeface="Times New Roman" pitchFamily="18" charset="0"/>
                <a:cs typeface="Times New Roman" pitchFamily="18" charset="0"/>
              </a:rPr>
              <a:t>Тукаевского</a:t>
            </a:r>
            <a:r>
              <a:rPr lang="ru-RU" dirty="0">
                <a:latin typeface="Times New Roman" pitchFamily="18" charset="0"/>
                <a:cs typeface="Times New Roman" pitchFamily="18" charset="0"/>
              </a:rPr>
              <a:t> филиала “Росгосстрах-Татарстан”.</a:t>
            </a:r>
          </a:p>
        </p:txBody>
      </p:sp>
    </p:spTree>
    <p:extLst>
      <p:ext uri="{BB962C8B-B14F-4D97-AF65-F5344CB8AC3E}">
        <p14:creationId xmlns:p14="http://schemas.microsoft.com/office/powerpoint/2010/main" val="34364306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087816" cy="369332"/>
          </a:xfrm>
          <a:prstGeom prst="rect">
            <a:avLst/>
          </a:prstGeom>
          <a:solidFill>
            <a:srgbClr val="FF0000"/>
          </a:solidFill>
        </p:spPr>
        <p:txBody>
          <a:bodyPr wrap="none" rtlCol="0">
            <a:spAutoFit/>
          </a:bodyPr>
          <a:lstStyle/>
          <a:p>
            <a:r>
              <a:rPr lang="tt-RU" b="1" dirty="0" smtClean="0">
                <a:solidFill>
                  <a:schemeClr val="bg1"/>
                </a:solidFill>
                <a:latin typeface="Times New Roman" pitchFamily="18" charset="0"/>
                <a:cs typeface="Times New Roman" pitchFamily="18" charset="0"/>
              </a:rPr>
              <a:t>Промышленност</a:t>
            </a:r>
            <a:r>
              <a:rPr lang="ru-RU" b="1" dirty="0" smtClean="0">
                <a:solidFill>
                  <a:schemeClr val="bg1"/>
                </a:solidFill>
                <a:latin typeface="Times New Roman" pitchFamily="18" charset="0"/>
                <a:cs typeface="Times New Roman" pitchFamily="18" charset="0"/>
              </a:rPr>
              <a:t>ь</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7504" y="1412776"/>
            <a:ext cx="8856984" cy="5078313"/>
          </a:xfrm>
          <a:prstGeom prst="rect">
            <a:avLst/>
          </a:prstGeom>
        </p:spPr>
        <p:txBody>
          <a:bodyPr wrap="square">
            <a:spAutoFit/>
          </a:bodyPr>
          <a:lstStyle/>
          <a:p>
            <a:pPr algn="just"/>
            <a:r>
              <a:rPr lang="ru-RU" b="1" dirty="0" smtClean="0">
                <a:latin typeface="Times New Roman" pitchFamily="18" charset="0"/>
                <a:cs typeface="Times New Roman" pitchFamily="18" charset="0"/>
              </a:rPr>
              <a:t>22. Гафуров </a:t>
            </a:r>
            <a:r>
              <a:rPr lang="ru-RU" b="1" dirty="0">
                <a:latin typeface="Times New Roman" pitchFamily="18" charset="0"/>
                <a:cs typeface="Times New Roman" pitchFamily="18" charset="0"/>
              </a:rPr>
              <a:t>Рустам </a:t>
            </a:r>
            <a:r>
              <a:rPr lang="ru-RU" b="1" dirty="0" err="1">
                <a:latin typeface="Times New Roman" pitchFamily="18" charset="0"/>
                <a:cs typeface="Times New Roman" pitchFamily="18" charset="0"/>
              </a:rPr>
              <a:t>Файзулгаянович</a:t>
            </a:r>
            <a:r>
              <a:rPr lang="ru-RU" dirty="0">
                <a:latin typeface="Times New Roman" pitchFamily="18" charset="0"/>
                <a:cs typeface="Times New Roman" pitchFamily="18" charset="0"/>
              </a:rPr>
              <a:t> (8.08.1950) - заслуженный экономист Татарстана, начальник отдела финансов и бухгалтерского </a:t>
            </a:r>
            <a:r>
              <a:rPr lang="ru-RU" dirty="0" err="1">
                <a:latin typeface="Times New Roman" pitchFamily="18" charset="0"/>
                <a:cs typeface="Times New Roman" pitchFamily="18" charset="0"/>
              </a:rPr>
              <a:t>учета</a:t>
            </a:r>
            <a:r>
              <a:rPr lang="ru-RU" dirty="0">
                <a:latin typeface="Times New Roman" pitchFamily="18" charset="0"/>
                <a:cs typeface="Times New Roman" pitchFamily="18" charset="0"/>
              </a:rPr>
              <a:t> района.</a:t>
            </a:r>
          </a:p>
          <a:p>
            <a:pPr algn="just"/>
            <a:r>
              <a:rPr lang="ru-RU" b="1" dirty="0" smtClean="0">
                <a:latin typeface="Times New Roman" pitchFamily="18" charset="0"/>
                <a:cs typeface="Times New Roman" pitchFamily="18" charset="0"/>
              </a:rPr>
              <a:t>23. </a:t>
            </a:r>
            <a:r>
              <a:rPr lang="ru-RU" b="1" dirty="0" err="1" smtClean="0">
                <a:latin typeface="Times New Roman" pitchFamily="18" charset="0"/>
                <a:cs typeface="Times New Roman" pitchFamily="18" charset="0"/>
              </a:rPr>
              <a:t>Басырова</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Зульфия </a:t>
            </a:r>
            <a:r>
              <a:rPr lang="ru-RU" b="1" dirty="0" err="1">
                <a:latin typeface="Times New Roman" pitchFamily="18" charset="0"/>
                <a:cs typeface="Times New Roman" pitchFamily="18" charset="0"/>
              </a:rPr>
              <a:t>Загировна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(8.06.1956) - заслуженный экономист Республики Татарстан.</a:t>
            </a:r>
          </a:p>
          <a:p>
            <a:pPr algn="just"/>
            <a:r>
              <a:rPr lang="ru-RU" b="1" dirty="0" smtClean="0">
                <a:latin typeface="Times New Roman" pitchFamily="18" charset="0"/>
                <a:cs typeface="Times New Roman" pitchFamily="18" charset="0"/>
              </a:rPr>
              <a:t>24. </a:t>
            </a:r>
            <a:r>
              <a:rPr lang="ru-RU" b="1" dirty="0" err="1" smtClean="0">
                <a:latin typeface="Times New Roman" pitchFamily="18" charset="0"/>
                <a:cs typeface="Times New Roman" pitchFamily="18" charset="0"/>
              </a:rPr>
              <a:t>Хузина</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Гульфания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Муллагалиевна</a:t>
            </a:r>
            <a:r>
              <a:rPr lang="ru-RU" dirty="0">
                <a:latin typeface="Times New Roman" pitchFamily="18" charset="0"/>
                <a:cs typeface="Times New Roman" pitchFamily="18" charset="0"/>
              </a:rPr>
              <a:t> (3.12.1951) - заслуженный экономист Татарстана.</a:t>
            </a:r>
          </a:p>
          <a:p>
            <a:pPr algn="just"/>
            <a:r>
              <a:rPr lang="ru-RU" b="1" dirty="0" smtClean="0">
                <a:latin typeface="Times New Roman" pitchFamily="18" charset="0"/>
                <a:cs typeface="Times New Roman" pitchFamily="18" charset="0"/>
              </a:rPr>
              <a:t>25. </a:t>
            </a:r>
            <a:r>
              <a:rPr lang="ru-RU" b="1" dirty="0" err="1" smtClean="0">
                <a:latin typeface="Times New Roman" pitchFamily="18" charset="0"/>
                <a:cs typeface="Times New Roman" pitchFamily="18" charset="0"/>
              </a:rPr>
              <a:t>Зиятдинов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Фарсель</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Сахапович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(1.06.1937- 16.08.2021)(</a:t>
            </a:r>
            <a:r>
              <a:rPr lang="ru-RU" dirty="0" err="1">
                <a:latin typeface="Times New Roman" pitchFamily="18" charset="0"/>
                <a:cs typeface="Times New Roman" pitchFamily="18" charset="0"/>
              </a:rPr>
              <a:t>с.Качкиново</a:t>
            </a:r>
            <a:r>
              <a:rPr lang="ru-RU" dirty="0">
                <a:latin typeface="Times New Roman" pitchFamily="18" charset="0"/>
                <a:cs typeface="Times New Roman" pitchFamily="18" charset="0"/>
              </a:rPr>
              <a:t>) - доктор экономических наук. Заслуженный работник культуры РТ.</a:t>
            </a:r>
          </a:p>
          <a:p>
            <a:pPr algn="just"/>
            <a:r>
              <a:rPr lang="ru-RU" b="1" dirty="0" smtClean="0">
                <a:latin typeface="Times New Roman" pitchFamily="18" charset="0"/>
                <a:cs typeface="Times New Roman" pitchFamily="18" charset="0"/>
              </a:rPr>
              <a:t>26. </a:t>
            </a:r>
            <a:r>
              <a:rPr lang="ru-RU" b="1" dirty="0" err="1" smtClean="0">
                <a:latin typeface="Times New Roman" pitchFamily="18" charset="0"/>
                <a:cs typeface="Times New Roman" pitchFamily="18" charset="0"/>
              </a:rPr>
              <a:t>Басыров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Ильдус</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Муллаянович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(1938г.р. </a:t>
            </a:r>
            <a:r>
              <a:rPr lang="ru-RU" dirty="0" err="1">
                <a:latin typeface="Times New Roman" pitchFamily="18" charset="0"/>
                <a:cs typeface="Times New Roman" pitchFamily="18" charset="0"/>
              </a:rPr>
              <a:t>с.Ст.Айманово</a:t>
            </a:r>
            <a:r>
              <a:rPr lang="ru-RU" dirty="0">
                <a:latin typeface="Times New Roman" pitchFamily="18" charset="0"/>
                <a:cs typeface="Times New Roman" pitchFamily="18" charset="0"/>
              </a:rPr>
              <a:t>) - заслуженный Нефтяник РТ, </a:t>
            </a:r>
            <a:r>
              <a:rPr lang="ru-RU" dirty="0" err="1">
                <a:latin typeface="Times New Roman" pitchFamily="18" charset="0"/>
                <a:cs typeface="Times New Roman" pitchFamily="18" charset="0"/>
              </a:rPr>
              <a:t>Почетный</a:t>
            </a:r>
            <a:r>
              <a:rPr lang="ru-RU" dirty="0">
                <a:latin typeface="Times New Roman" pitchFamily="18" charset="0"/>
                <a:cs typeface="Times New Roman" pitchFamily="18" charset="0"/>
              </a:rPr>
              <a:t> нефтяник России, начальник НПС “</a:t>
            </a:r>
            <a:r>
              <a:rPr lang="ru-RU" dirty="0" err="1">
                <a:latin typeface="Times New Roman" pitchFamily="18" charset="0"/>
                <a:cs typeface="Times New Roman" pitchFamily="18" charset="0"/>
              </a:rPr>
              <a:t>Агидель</a:t>
            </a:r>
            <a:r>
              <a:rPr lang="ru-RU" dirty="0">
                <a:latin typeface="Times New Roman" pitchFamily="18" charset="0"/>
                <a:cs typeface="Times New Roman" pitchFamily="18" charset="0"/>
              </a:rPr>
              <a:t>”.</a:t>
            </a:r>
          </a:p>
          <a:p>
            <a:pPr algn="just"/>
            <a:r>
              <a:rPr lang="ru-RU" b="1" dirty="0" smtClean="0">
                <a:latin typeface="Times New Roman" pitchFamily="18" charset="0"/>
                <a:cs typeface="Times New Roman" pitchFamily="18" charset="0"/>
              </a:rPr>
              <a:t>27. Закирова </a:t>
            </a:r>
            <a:r>
              <a:rPr lang="ru-RU" b="1" dirty="0">
                <a:latin typeface="Times New Roman" pitchFamily="18" charset="0"/>
                <a:cs typeface="Times New Roman" pitchFamily="18" charset="0"/>
              </a:rPr>
              <a:t>Наиля </a:t>
            </a:r>
            <a:r>
              <a:rPr lang="ru-RU" b="1" dirty="0" err="1">
                <a:latin typeface="Times New Roman" pitchFamily="18" charset="0"/>
                <a:cs typeface="Times New Roman" pitchFamily="18" charset="0"/>
              </a:rPr>
              <a:t>Закировна</a:t>
            </a:r>
            <a:r>
              <a:rPr lang="ru-RU" dirty="0">
                <a:latin typeface="Times New Roman" pitchFamily="18" charset="0"/>
                <a:cs typeface="Times New Roman" pitchFamily="18" charset="0"/>
              </a:rPr>
              <a:t> (3.07.1924-15.11.1994) - заслуженный Нефтяник Татарстана, начальник отдела кадров НГДУ “</a:t>
            </a:r>
            <a:r>
              <a:rPr lang="ru-RU" dirty="0" err="1">
                <a:latin typeface="Times New Roman" pitchFamily="18" charset="0"/>
                <a:cs typeface="Times New Roman" pitchFamily="18" charset="0"/>
              </a:rPr>
              <a:t>Альметьевскнефть</a:t>
            </a:r>
            <a:r>
              <a:rPr lang="ru-RU" dirty="0">
                <a:latin typeface="Times New Roman" pitchFamily="18" charset="0"/>
                <a:cs typeface="Times New Roman" pitchFamily="18" charset="0"/>
              </a:rPr>
              <a:t>” .</a:t>
            </a:r>
          </a:p>
          <a:p>
            <a:pPr algn="just"/>
            <a:r>
              <a:rPr lang="ru-RU" b="1" dirty="0" smtClean="0">
                <a:latin typeface="Times New Roman" pitchFamily="18" charset="0"/>
                <a:cs typeface="Times New Roman" pitchFamily="18" charset="0"/>
              </a:rPr>
              <a:t>28. </a:t>
            </a:r>
            <a:r>
              <a:rPr lang="ru-RU" b="1" dirty="0" err="1" smtClean="0">
                <a:latin typeface="Times New Roman" pitchFamily="18" charset="0"/>
                <a:cs typeface="Times New Roman" pitchFamily="18" charset="0"/>
              </a:rPr>
              <a:t>Зарипов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Ахсан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Харисович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(1928 г.р. С. </a:t>
            </a:r>
            <a:r>
              <a:rPr lang="ru-RU" dirty="0" err="1">
                <a:latin typeface="Times New Roman" pitchFamily="18" charset="0"/>
                <a:cs typeface="Times New Roman" pitchFamily="18" charset="0"/>
              </a:rPr>
              <a:t>Ст.Айманово</a:t>
            </a:r>
            <a:r>
              <a:rPr lang="ru-RU" dirty="0">
                <a:latin typeface="Times New Roman" pitchFamily="18" charset="0"/>
                <a:cs typeface="Times New Roman" pitchFamily="18" charset="0"/>
              </a:rPr>
              <a:t>) - заслуженный работник бытового обслуживания населения РТ, директор КБО</a:t>
            </a:r>
            <a:r>
              <a:rPr lang="ru-RU" dirty="0" smtClean="0">
                <a:latin typeface="Times New Roman" pitchFamily="18" charset="0"/>
                <a:cs typeface="Times New Roman" pitchFamily="18" charset="0"/>
              </a:rPr>
              <a:t>.</a:t>
            </a:r>
          </a:p>
          <a:p>
            <a:pPr algn="just"/>
            <a:r>
              <a:rPr lang="ru-RU" b="1" dirty="0" smtClean="0">
                <a:latin typeface="Times New Roman" pitchFamily="18" charset="0"/>
                <a:cs typeface="Times New Roman" pitchFamily="18" charset="0"/>
              </a:rPr>
              <a:t>29. Имамов </a:t>
            </a:r>
            <a:r>
              <a:rPr lang="ru-RU" b="1" dirty="0">
                <a:latin typeface="Times New Roman" pitchFamily="18" charset="0"/>
                <a:cs typeface="Times New Roman" pitchFamily="18" charset="0"/>
              </a:rPr>
              <a:t>Ильдар </a:t>
            </a:r>
            <a:r>
              <a:rPr lang="ru-RU" b="1" dirty="0" err="1">
                <a:latin typeface="Times New Roman" pitchFamily="18" charset="0"/>
                <a:cs typeface="Times New Roman" pitchFamily="18" charset="0"/>
              </a:rPr>
              <a:t>Сердарович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(1950 г.р. </a:t>
            </a:r>
            <a:r>
              <a:rPr lang="ru-RU" dirty="0" err="1">
                <a:latin typeface="Times New Roman" pitchFamily="18" charset="0"/>
                <a:cs typeface="Times New Roman" pitchFamily="18" charset="0"/>
              </a:rPr>
              <a:t>с.Актаныш</a:t>
            </a:r>
            <a:r>
              <a:rPr lang="ru-RU" dirty="0">
                <a:latin typeface="Times New Roman" pitchFamily="18" charset="0"/>
                <a:cs typeface="Times New Roman" pitchFamily="18" charset="0"/>
              </a:rPr>
              <a:t>)-заслуженный работник бытового обслуживания населения РТ, директор предприятия “</a:t>
            </a:r>
            <a:r>
              <a:rPr lang="ru-RU" dirty="0" err="1">
                <a:latin typeface="Times New Roman" pitchFamily="18" charset="0"/>
                <a:cs typeface="Times New Roman" pitchFamily="18" charset="0"/>
              </a:rPr>
              <a:t>Хезмәт</a:t>
            </a:r>
            <a:r>
              <a:rPr lang="ru-RU" dirty="0">
                <a:latin typeface="Times New Roman" pitchFamily="18" charset="0"/>
                <a:cs typeface="Times New Roman" pitchFamily="18" charset="0"/>
              </a:rPr>
              <a:t>”, директор Ледового дворца спорта “</a:t>
            </a:r>
            <a:r>
              <a:rPr lang="ru-RU" dirty="0" err="1">
                <a:latin typeface="Times New Roman" pitchFamily="18" charset="0"/>
                <a:cs typeface="Times New Roman" pitchFamily="18" charset="0"/>
              </a:rPr>
              <a:t>Лачын</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41680321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087816" cy="369332"/>
          </a:xfrm>
          <a:prstGeom prst="rect">
            <a:avLst/>
          </a:prstGeom>
          <a:solidFill>
            <a:srgbClr val="FF0000"/>
          </a:solidFill>
        </p:spPr>
        <p:txBody>
          <a:bodyPr wrap="none" rtlCol="0">
            <a:spAutoFit/>
          </a:bodyPr>
          <a:lstStyle/>
          <a:p>
            <a:r>
              <a:rPr lang="tt-RU" b="1" dirty="0" smtClean="0">
                <a:solidFill>
                  <a:schemeClr val="bg1"/>
                </a:solidFill>
                <a:latin typeface="Times New Roman" pitchFamily="18" charset="0"/>
                <a:cs typeface="Times New Roman" pitchFamily="18" charset="0"/>
              </a:rPr>
              <a:t>Промышленност</a:t>
            </a:r>
            <a:r>
              <a:rPr lang="ru-RU" b="1" dirty="0" smtClean="0">
                <a:solidFill>
                  <a:schemeClr val="bg1"/>
                </a:solidFill>
                <a:latin typeface="Times New Roman" pitchFamily="18" charset="0"/>
                <a:cs typeface="Times New Roman" pitchFamily="18" charset="0"/>
              </a:rPr>
              <a:t>ь</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7504" y="1412776"/>
            <a:ext cx="8856984" cy="5355312"/>
          </a:xfrm>
          <a:prstGeom prst="rect">
            <a:avLst/>
          </a:prstGeom>
        </p:spPr>
        <p:txBody>
          <a:bodyPr wrap="square">
            <a:spAutoFit/>
          </a:bodyPr>
          <a:lstStyle/>
          <a:p>
            <a:pPr algn="just"/>
            <a:r>
              <a:rPr lang="ru-RU" b="1" dirty="0" smtClean="0">
                <a:latin typeface="Times New Roman" pitchFamily="18" charset="0"/>
                <a:cs typeface="Times New Roman" pitchFamily="18" charset="0"/>
              </a:rPr>
              <a:t>30. </a:t>
            </a:r>
            <a:r>
              <a:rPr lang="ru-RU" b="1" dirty="0" err="1" smtClean="0">
                <a:latin typeface="Times New Roman" pitchFamily="18" charset="0"/>
                <a:cs typeface="Times New Roman" pitchFamily="18" charset="0"/>
              </a:rPr>
              <a:t>Фардиев</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Ильшат </a:t>
            </a:r>
            <a:r>
              <a:rPr lang="ru-RU" b="1" dirty="0" err="1">
                <a:latin typeface="Times New Roman" pitchFamily="18" charset="0"/>
                <a:cs typeface="Times New Roman" pitchFamily="18" charset="0"/>
              </a:rPr>
              <a:t>Шаехович</a:t>
            </a:r>
            <a:r>
              <a:rPr lang="ru-RU" dirty="0">
                <a:latin typeface="Times New Roman" pitchFamily="18" charset="0"/>
                <a:cs typeface="Times New Roman" pitchFamily="18" charset="0"/>
              </a:rPr>
              <a:t> (31.08.1960г.р. </a:t>
            </a:r>
            <a:r>
              <a:rPr lang="ru-RU" dirty="0" err="1">
                <a:latin typeface="Times New Roman" pitchFamily="18" charset="0"/>
                <a:cs typeface="Times New Roman" pitchFamily="18" charset="0"/>
              </a:rPr>
              <a:t>с.Аняково</a:t>
            </a:r>
            <a:r>
              <a:rPr lang="ru-RU" dirty="0">
                <a:latin typeface="Times New Roman" pitchFamily="18" charset="0"/>
                <a:cs typeface="Times New Roman" pitchFamily="18" charset="0"/>
              </a:rPr>
              <a:t>)-Заслуженный энергетик РТ, генеральный директор производственно-энергетического объединения “Татэнерго”, кавалер ордена </a:t>
            </a:r>
            <a:r>
              <a:rPr lang="ru-RU" dirty="0" err="1">
                <a:latin typeface="Times New Roman" pitchFamily="18" charset="0"/>
                <a:cs typeface="Times New Roman" pitchFamily="18" charset="0"/>
              </a:rPr>
              <a:t>Почета</a:t>
            </a:r>
            <a:r>
              <a:rPr lang="ru-RU" dirty="0">
                <a:latin typeface="Times New Roman" pitchFamily="18" charset="0"/>
                <a:cs typeface="Times New Roman" pitchFamily="18" charset="0"/>
              </a:rPr>
              <a:t>, лауреат Государственной премии РТ в области науки и техники.</a:t>
            </a:r>
          </a:p>
          <a:p>
            <a:pPr algn="just"/>
            <a:r>
              <a:rPr lang="ru-RU" b="1" dirty="0" smtClean="0">
                <a:latin typeface="Times New Roman" pitchFamily="18" charset="0"/>
                <a:cs typeface="Times New Roman" pitchFamily="18" charset="0"/>
              </a:rPr>
              <a:t>31. Мустафин </a:t>
            </a:r>
            <a:r>
              <a:rPr lang="ru-RU" b="1" dirty="0" err="1">
                <a:latin typeface="Times New Roman" pitchFamily="18" charset="0"/>
                <a:cs typeface="Times New Roman" pitchFamily="18" charset="0"/>
              </a:rPr>
              <a:t>Фандус</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Муртазаевич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(1939г.р. </a:t>
            </a:r>
            <a:r>
              <a:rPr lang="ru-RU" dirty="0" err="1">
                <a:latin typeface="Times New Roman" pitchFamily="18" charset="0"/>
                <a:cs typeface="Times New Roman" pitchFamily="18" charset="0"/>
              </a:rPr>
              <a:t>с.Ст.Айманово</a:t>
            </a:r>
            <a:r>
              <a:rPr lang="ru-RU" dirty="0">
                <a:latin typeface="Times New Roman" pitchFamily="18" charset="0"/>
                <a:cs typeface="Times New Roman" pitchFamily="18" charset="0"/>
              </a:rPr>
              <a:t>) - Заслуженный энергетик РТ, директор районной электросети.</a:t>
            </a:r>
          </a:p>
          <a:p>
            <a:pPr algn="just"/>
            <a:r>
              <a:rPr lang="ru-RU" b="1" dirty="0" smtClean="0">
                <a:latin typeface="Times New Roman" pitchFamily="18" charset="0"/>
                <a:cs typeface="Times New Roman" pitchFamily="18" charset="0"/>
              </a:rPr>
              <a:t>32. </a:t>
            </a:r>
            <a:r>
              <a:rPr lang="ru-RU" b="1" dirty="0" err="1" smtClean="0">
                <a:latin typeface="Times New Roman" pitchFamily="18" charset="0"/>
                <a:cs typeface="Times New Roman" pitchFamily="18" charset="0"/>
              </a:rPr>
              <a:t>Гаязов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Нариман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Аслахович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(1952 г.р. </a:t>
            </a:r>
            <a:r>
              <a:rPr lang="ru-RU" dirty="0" err="1">
                <a:latin typeface="Times New Roman" pitchFamily="18" charset="0"/>
                <a:cs typeface="Times New Roman" pitchFamily="18" charset="0"/>
              </a:rPr>
              <a:t>с.Актаныш</a:t>
            </a:r>
            <a:r>
              <a:rPr lang="ru-RU" dirty="0">
                <a:latin typeface="Times New Roman" pitchFamily="18" charset="0"/>
                <a:cs typeface="Times New Roman" pitchFamily="18" charset="0"/>
              </a:rPr>
              <a:t>) - Заслуженный энергетик РТ, мастер Нижнекамской ТЭЦ-1.</a:t>
            </a:r>
          </a:p>
          <a:p>
            <a:pPr algn="just"/>
            <a:r>
              <a:rPr lang="ru-RU" b="1" dirty="0" smtClean="0">
                <a:latin typeface="Times New Roman" pitchFamily="18" charset="0"/>
                <a:cs typeface="Times New Roman" pitchFamily="18" charset="0"/>
              </a:rPr>
              <a:t>33. </a:t>
            </a:r>
            <a:r>
              <a:rPr lang="ru-RU" b="1" dirty="0" err="1" smtClean="0">
                <a:latin typeface="Times New Roman" pitchFamily="18" charset="0"/>
                <a:cs typeface="Times New Roman" pitchFamily="18" charset="0"/>
              </a:rPr>
              <a:t>Ахметханов</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Минтимер </a:t>
            </a:r>
            <a:r>
              <a:rPr lang="ru-RU" b="1" dirty="0" err="1">
                <a:latin typeface="Times New Roman" pitchFamily="18" charset="0"/>
                <a:cs typeface="Times New Roman" pitchFamily="18" charset="0"/>
              </a:rPr>
              <a:t>Салихзянович</a:t>
            </a:r>
            <a:r>
              <a:rPr lang="ru-RU" dirty="0">
                <a:latin typeface="Times New Roman" pitchFamily="18" charset="0"/>
                <a:cs typeface="Times New Roman" pitchFamily="18" charset="0"/>
              </a:rPr>
              <a:t> (1944 г.р. </a:t>
            </a:r>
            <a:r>
              <a:rPr lang="ru-RU" dirty="0" err="1">
                <a:latin typeface="Times New Roman" pitchFamily="18" charset="0"/>
                <a:cs typeface="Times New Roman" pitchFamily="18" charset="0"/>
              </a:rPr>
              <a:t>с.Тат.Суксы</a:t>
            </a:r>
            <a:r>
              <a:rPr lang="ru-RU" dirty="0">
                <a:latin typeface="Times New Roman" pitchFamily="18" charset="0"/>
                <a:cs typeface="Times New Roman" pitchFamily="18" charset="0"/>
              </a:rPr>
              <a:t>) - Заслуженный энергетик РТ, директор предприятия “</a:t>
            </a:r>
            <a:r>
              <a:rPr lang="ru-RU" dirty="0" err="1">
                <a:latin typeface="Times New Roman" pitchFamily="18" charset="0"/>
                <a:cs typeface="Times New Roman" pitchFamily="18" charset="0"/>
              </a:rPr>
              <a:t>Агропромэнерго</a:t>
            </a:r>
            <a:r>
              <a:rPr lang="ru-RU" dirty="0">
                <a:latin typeface="Times New Roman" pitchFamily="18" charset="0"/>
                <a:cs typeface="Times New Roman" pitchFamily="18" charset="0"/>
              </a:rPr>
              <a:t>”. </a:t>
            </a:r>
          </a:p>
          <a:p>
            <a:pPr algn="just"/>
            <a:r>
              <a:rPr lang="ru-RU" b="1" dirty="0" smtClean="0">
                <a:latin typeface="Times New Roman" pitchFamily="18" charset="0"/>
                <a:cs typeface="Times New Roman" pitchFamily="18" charset="0"/>
              </a:rPr>
              <a:t>34. Исламов </a:t>
            </a:r>
            <a:r>
              <a:rPr lang="ru-RU" b="1" dirty="0">
                <a:latin typeface="Times New Roman" pitchFamily="18" charset="0"/>
                <a:cs typeface="Times New Roman" pitchFamily="18" charset="0"/>
              </a:rPr>
              <a:t>Ильяс-Заслуженный энергетик РТ.</a:t>
            </a:r>
          </a:p>
          <a:p>
            <a:pPr algn="just"/>
            <a:r>
              <a:rPr lang="ru-RU" b="1" dirty="0" smtClean="0">
                <a:latin typeface="Times New Roman" pitchFamily="18" charset="0"/>
                <a:cs typeface="Times New Roman" pitchFamily="18" charset="0"/>
              </a:rPr>
              <a:t>35. </a:t>
            </a:r>
            <a:r>
              <a:rPr lang="ru-RU" b="1" dirty="0" err="1" smtClean="0">
                <a:latin typeface="Times New Roman" pitchFamily="18" charset="0"/>
                <a:cs typeface="Times New Roman" pitchFamily="18" charset="0"/>
              </a:rPr>
              <a:t>Амирсалихов</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Альберт </a:t>
            </a:r>
            <a:r>
              <a:rPr lang="ru-RU" b="1" dirty="0" err="1">
                <a:latin typeface="Times New Roman" pitchFamily="18" charset="0"/>
                <a:cs typeface="Times New Roman" pitchFamily="18" charset="0"/>
              </a:rPr>
              <a:t>Саитзянович</a:t>
            </a:r>
            <a:r>
              <a:rPr lang="ru-RU" dirty="0">
                <a:latin typeface="Times New Roman" pitchFamily="18" charset="0"/>
                <a:cs typeface="Times New Roman" pitchFamily="18" charset="0"/>
              </a:rPr>
              <a:t> (1948) - заслуженный работник Единой энергетической системы России, начальник 73-й мехколонны, занимавшейся прокладкой электропроводки высокого напряжения в регионах Поволжья, возглавлял совет директоров ОАО “</a:t>
            </a:r>
            <a:r>
              <a:rPr lang="ru-RU" dirty="0" err="1">
                <a:latin typeface="Times New Roman" pitchFamily="18" charset="0"/>
                <a:cs typeface="Times New Roman" pitchFamily="18" charset="0"/>
              </a:rPr>
              <a:t>Волгоэлектросетьстрой</a:t>
            </a:r>
            <a:r>
              <a:rPr lang="ru-RU" dirty="0">
                <a:latin typeface="Times New Roman" pitchFamily="18" charset="0"/>
                <a:cs typeface="Times New Roman" pitchFamily="18" charset="0"/>
              </a:rPr>
              <a:t>».</a:t>
            </a:r>
          </a:p>
          <a:p>
            <a:pPr algn="just"/>
            <a:r>
              <a:rPr lang="ru-RU" b="1" dirty="0" smtClean="0">
                <a:latin typeface="Times New Roman" pitchFamily="18" charset="0"/>
                <a:cs typeface="Times New Roman" pitchFamily="18" charset="0"/>
              </a:rPr>
              <a:t>36. Шакуров </a:t>
            </a:r>
            <a:r>
              <a:rPr lang="ru-RU" b="1" dirty="0">
                <a:latin typeface="Times New Roman" pitchFamily="18" charset="0"/>
                <a:cs typeface="Times New Roman" pitchFamily="18" charset="0"/>
              </a:rPr>
              <a:t>Ринат </a:t>
            </a:r>
            <a:r>
              <a:rPr lang="ru-RU" b="1" dirty="0" err="1">
                <a:latin typeface="Times New Roman" pitchFamily="18" charset="0"/>
                <a:cs typeface="Times New Roman" pitchFamily="18" charset="0"/>
              </a:rPr>
              <a:t>Кавиевич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(1946г.р. </a:t>
            </a:r>
            <a:r>
              <a:rPr lang="ru-RU" dirty="0" err="1">
                <a:latin typeface="Times New Roman" pitchFamily="18" charset="0"/>
                <a:cs typeface="Times New Roman" pitchFamily="18" charset="0"/>
              </a:rPr>
              <a:t>с.Новое</a:t>
            </a:r>
            <a:r>
              <a:rPr lang="ru-RU" dirty="0">
                <a:latin typeface="Times New Roman" pitchFamily="18" charset="0"/>
                <a:cs typeface="Times New Roman" pitchFamily="18" charset="0"/>
              </a:rPr>
              <a:t> Алимово) - заслуженный работник </a:t>
            </a:r>
            <a:r>
              <a:rPr lang="ru-RU" dirty="0" err="1">
                <a:latin typeface="Times New Roman" pitchFamily="18" charset="0"/>
                <a:cs typeface="Times New Roman" pitchFamily="18" charset="0"/>
              </a:rPr>
              <a:t>Минтокэнерго</a:t>
            </a:r>
            <a:r>
              <a:rPr lang="ru-RU" dirty="0">
                <a:latin typeface="Times New Roman" pitchFamily="18" charset="0"/>
                <a:cs typeface="Times New Roman" pitchFamily="18" charset="0"/>
              </a:rPr>
              <a:t> России,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медалью “За освоение недр и развитие Западно-Сибирского нефтегазового комплекса”, главный специалист производственного объединения “</a:t>
            </a:r>
            <a:r>
              <a:rPr lang="ru-RU" dirty="0" err="1">
                <a:latin typeface="Times New Roman" pitchFamily="18" charset="0"/>
                <a:cs typeface="Times New Roman" pitchFamily="18" charset="0"/>
              </a:rPr>
              <a:t>Татптицепром</a:t>
            </a:r>
            <a:r>
              <a:rPr lang="ru-RU" dirty="0">
                <a:latin typeface="Times New Roman" pitchFamily="18" charset="0"/>
                <a:cs typeface="Times New Roman" pitchFamily="18" charset="0"/>
              </a:rPr>
              <a:t>”. </a:t>
            </a:r>
          </a:p>
          <a:p>
            <a:pPr algn="just"/>
            <a:endParaRPr lang="ru-RU" b="1" dirty="0">
              <a:latin typeface="Times New Roman" pitchFamily="18" charset="0"/>
              <a:cs typeface="Times New Roman" pitchFamily="18" charset="0"/>
            </a:endParaRPr>
          </a:p>
        </p:txBody>
      </p:sp>
    </p:spTree>
    <p:extLst>
      <p:ext uri="{BB962C8B-B14F-4D97-AF65-F5344CB8AC3E}">
        <p14:creationId xmlns:p14="http://schemas.microsoft.com/office/powerpoint/2010/main" val="15037994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087816" cy="369332"/>
          </a:xfrm>
          <a:prstGeom prst="rect">
            <a:avLst/>
          </a:prstGeom>
          <a:solidFill>
            <a:srgbClr val="FF0000"/>
          </a:solidFill>
        </p:spPr>
        <p:txBody>
          <a:bodyPr wrap="none" rtlCol="0">
            <a:spAutoFit/>
          </a:bodyPr>
          <a:lstStyle/>
          <a:p>
            <a:r>
              <a:rPr lang="tt-RU" b="1" dirty="0" smtClean="0">
                <a:solidFill>
                  <a:schemeClr val="bg1"/>
                </a:solidFill>
                <a:latin typeface="Times New Roman" pitchFamily="18" charset="0"/>
                <a:cs typeface="Times New Roman" pitchFamily="18" charset="0"/>
              </a:rPr>
              <a:t>Промышленност</a:t>
            </a:r>
            <a:r>
              <a:rPr lang="ru-RU" b="1" dirty="0" smtClean="0">
                <a:solidFill>
                  <a:schemeClr val="bg1"/>
                </a:solidFill>
                <a:latin typeface="Times New Roman" pitchFamily="18" charset="0"/>
                <a:cs typeface="Times New Roman" pitchFamily="18" charset="0"/>
              </a:rPr>
              <a:t>ь</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89352" y="1222260"/>
            <a:ext cx="8856984" cy="5632311"/>
          </a:xfrm>
          <a:prstGeom prst="rect">
            <a:avLst/>
          </a:prstGeom>
        </p:spPr>
        <p:txBody>
          <a:bodyPr wrap="square">
            <a:spAutoFit/>
          </a:bodyPr>
          <a:lstStyle/>
          <a:p>
            <a:pPr algn="just"/>
            <a:r>
              <a:rPr lang="ru-RU" b="1" dirty="0" smtClean="0">
                <a:latin typeface="Times New Roman" pitchFamily="18" charset="0"/>
                <a:cs typeface="Times New Roman" pitchFamily="18" charset="0"/>
              </a:rPr>
              <a:t>37. </a:t>
            </a:r>
            <a:r>
              <a:rPr lang="ru-RU" b="1" dirty="0" err="1" smtClean="0">
                <a:latin typeface="Times New Roman" pitchFamily="18" charset="0"/>
                <a:cs typeface="Times New Roman" pitchFamily="18" charset="0"/>
              </a:rPr>
              <a:t>Махмутов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Марсиль</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Мингазиянович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(1949) - Заслуженный энергетик РТ, директор ПТС. </a:t>
            </a:r>
          </a:p>
          <a:p>
            <a:pPr algn="just"/>
            <a:r>
              <a:rPr lang="ru-RU" b="1" dirty="0" smtClean="0">
                <a:latin typeface="Times New Roman" pitchFamily="18" charset="0"/>
                <a:cs typeface="Times New Roman" pitchFamily="18" charset="0"/>
              </a:rPr>
              <a:t>38. </a:t>
            </a:r>
            <a:r>
              <a:rPr lang="ru-RU" b="1" dirty="0" err="1" smtClean="0">
                <a:latin typeface="Times New Roman" pitchFamily="18" charset="0"/>
                <a:cs typeface="Times New Roman" pitchFamily="18" charset="0"/>
              </a:rPr>
              <a:t>Шайхутдинов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Мухамметислам</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Шайхразиевич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(1948г.р. с</a:t>
            </a:r>
            <a:r>
              <a:rPr lang="ru-RU" dirty="0" smtClean="0">
                <a:latin typeface="Times New Roman" pitchFamily="18" charset="0"/>
                <a:cs typeface="Times New Roman" pitchFamily="18" charset="0"/>
              </a:rPr>
              <a:t>. Ст. Курмашево</a:t>
            </a:r>
            <a:r>
              <a:rPr lang="ru-RU" dirty="0">
                <a:latin typeface="Times New Roman" pitchFamily="18" charset="0"/>
                <a:cs typeface="Times New Roman" pitchFamily="18" charset="0"/>
              </a:rPr>
              <a:t>) - заслуженный работник связи РТ, работал электромонтажником в районном центре связи.</a:t>
            </a:r>
          </a:p>
          <a:p>
            <a:pPr algn="just"/>
            <a:r>
              <a:rPr lang="ru-RU" b="1" dirty="0" smtClean="0">
                <a:latin typeface="Times New Roman" pitchFamily="18" charset="0"/>
                <a:cs typeface="Times New Roman" pitchFamily="18" charset="0"/>
              </a:rPr>
              <a:t>39. </a:t>
            </a:r>
            <a:r>
              <a:rPr lang="ru-RU" b="1" dirty="0" err="1" smtClean="0">
                <a:latin typeface="Times New Roman" pitchFamily="18" charset="0"/>
                <a:cs typeface="Times New Roman" pitchFamily="18" charset="0"/>
              </a:rPr>
              <a:t>Навретдинова</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Таклима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Валиахметовна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(1948 г.р. </a:t>
            </a:r>
            <a:r>
              <a:rPr lang="ru-RU" dirty="0" err="1">
                <a:latin typeface="Times New Roman" pitchFamily="18" charset="0"/>
                <a:cs typeface="Times New Roman" pitchFamily="18" charset="0"/>
              </a:rPr>
              <a:t>д.Тыннамасово</a:t>
            </a:r>
            <a:r>
              <a:rPr lang="ru-RU" dirty="0">
                <a:latin typeface="Times New Roman" pitchFamily="18" charset="0"/>
                <a:cs typeface="Times New Roman" pitchFamily="18" charset="0"/>
              </a:rPr>
              <a:t>) - Заслуженный связист РТ, начальник отдела пользования почтовой связи управления связи “Почта Татарстана” .</a:t>
            </a:r>
          </a:p>
          <a:p>
            <a:pPr algn="just"/>
            <a:r>
              <a:rPr lang="ru-RU" b="1" dirty="0" smtClean="0">
                <a:latin typeface="Times New Roman" pitchFamily="18" charset="0"/>
                <a:cs typeface="Times New Roman" pitchFamily="18" charset="0"/>
              </a:rPr>
              <a:t>40. </a:t>
            </a:r>
            <a:r>
              <a:rPr lang="ru-RU" b="1" dirty="0" err="1" smtClean="0">
                <a:latin typeface="Times New Roman" pitchFamily="18" charset="0"/>
                <a:cs typeface="Times New Roman" pitchFamily="18" charset="0"/>
              </a:rPr>
              <a:t>Гаязов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Филюс</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Гаязович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(9.01.1950 г.р. </a:t>
            </a:r>
            <a:r>
              <a:rPr lang="ru-RU" dirty="0" err="1">
                <a:latin typeface="Times New Roman" pitchFamily="18" charset="0"/>
                <a:cs typeface="Times New Roman" pitchFamily="18" charset="0"/>
              </a:rPr>
              <a:t>с.Куяново</a:t>
            </a:r>
            <a:r>
              <a:rPr lang="ru-RU" dirty="0">
                <a:latin typeface="Times New Roman" pitchFamily="18" charset="0"/>
                <a:cs typeface="Times New Roman" pitchFamily="18" charset="0"/>
              </a:rPr>
              <a:t>) - заслуженный работник связи Татарстана, начальник </a:t>
            </a:r>
            <a:r>
              <a:rPr lang="ru-RU" dirty="0" err="1">
                <a:latin typeface="Times New Roman" pitchFamily="18" charset="0"/>
                <a:cs typeface="Times New Roman" pitchFamily="18" charset="0"/>
              </a:rPr>
              <a:t>Набережночелнинского</a:t>
            </a:r>
            <a:r>
              <a:rPr lang="ru-RU" dirty="0">
                <a:latin typeface="Times New Roman" pitchFamily="18" charset="0"/>
                <a:cs typeface="Times New Roman" pitchFamily="18" charset="0"/>
              </a:rPr>
              <a:t> почтамта .</a:t>
            </a:r>
          </a:p>
          <a:p>
            <a:pPr algn="just"/>
            <a:r>
              <a:rPr lang="ru-RU" b="1" dirty="0" smtClean="0">
                <a:latin typeface="Times New Roman" pitchFamily="18" charset="0"/>
                <a:cs typeface="Times New Roman" pitchFamily="18" charset="0"/>
              </a:rPr>
              <a:t>41. </a:t>
            </a:r>
            <a:r>
              <a:rPr lang="ru-RU" b="1" dirty="0" err="1" smtClean="0">
                <a:latin typeface="Times New Roman" pitchFamily="18" charset="0"/>
                <a:cs typeface="Times New Roman" pitchFamily="18" charset="0"/>
              </a:rPr>
              <a:t>Хазиева</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Инесса </a:t>
            </a:r>
            <a:r>
              <a:rPr lang="ru-RU" b="1" dirty="0" err="1">
                <a:latin typeface="Times New Roman" pitchFamily="18" charset="0"/>
                <a:cs typeface="Times New Roman" pitchFamily="18" charset="0"/>
              </a:rPr>
              <a:t>Гависовна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(3.03.1957) – Мастер связи РФ.</a:t>
            </a:r>
          </a:p>
          <a:p>
            <a:pPr algn="just"/>
            <a:r>
              <a:rPr lang="ru-RU" b="1" dirty="0" smtClean="0">
                <a:latin typeface="Times New Roman" pitchFamily="18" charset="0"/>
                <a:cs typeface="Times New Roman" pitchFamily="18" charset="0"/>
              </a:rPr>
              <a:t>42. </a:t>
            </a:r>
            <a:r>
              <a:rPr lang="ru-RU" b="1" dirty="0" err="1" smtClean="0">
                <a:latin typeface="Times New Roman" pitchFamily="18" charset="0"/>
                <a:cs typeface="Times New Roman" pitchFamily="18" charset="0"/>
              </a:rPr>
              <a:t>Загитов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Ильдус</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Загитович</a:t>
            </a:r>
            <a:r>
              <a:rPr lang="ru-RU" dirty="0">
                <a:latin typeface="Times New Roman" pitchFamily="18" charset="0"/>
                <a:cs typeface="Times New Roman" pitchFamily="18" charset="0"/>
              </a:rPr>
              <a:t> (1935) - заслуженный работник транспорта РТ, заместитель директора МТС.</a:t>
            </a:r>
          </a:p>
          <a:p>
            <a:pPr algn="just"/>
            <a:r>
              <a:rPr lang="ru-RU" b="1" dirty="0" smtClean="0">
                <a:latin typeface="Times New Roman" pitchFamily="18" charset="0"/>
                <a:cs typeface="Times New Roman" pitchFamily="18" charset="0"/>
              </a:rPr>
              <a:t>43. Салахов </a:t>
            </a:r>
            <a:r>
              <a:rPr lang="ru-RU" b="1" dirty="0">
                <a:latin typeface="Times New Roman" pitchFamily="18" charset="0"/>
                <a:cs typeface="Times New Roman" pitchFamily="18" charset="0"/>
              </a:rPr>
              <a:t>Флюс </a:t>
            </a:r>
            <a:r>
              <a:rPr lang="ru-RU" b="1" dirty="0" err="1">
                <a:latin typeface="Times New Roman" pitchFamily="18" charset="0"/>
                <a:cs typeface="Times New Roman" pitchFamily="18" charset="0"/>
              </a:rPr>
              <a:t>Сафетдинович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(1938г.р. с</a:t>
            </a:r>
            <a:r>
              <a:rPr lang="ru-RU" dirty="0" smtClean="0">
                <a:latin typeface="Times New Roman" pitchFamily="18" charset="0"/>
                <a:cs typeface="Times New Roman" pitchFamily="18" charset="0"/>
              </a:rPr>
              <a:t>. Ст. Алимово</a:t>
            </a:r>
            <a:r>
              <a:rPr lang="ru-RU" dirty="0">
                <a:latin typeface="Times New Roman" pitchFamily="18" charset="0"/>
                <a:cs typeface="Times New Roman" pitchFamily="18" charset="0"/>
              </a:rPr>
              <a:t>) - заслуженный работник транспорта РТ.</a:t>
            </a:r>
          </a:p>
          <a:p>
            <a:pPr algn="just"/>
            <a:r>
              <a:rPr lang="ru-RU" b="1" dirty="0" smtClean="0">
                <a:latin typeface="Times New Roman" pitchFamily="18" charset="0"/>
                <a:cs typeface="Times New Roman" pitchFamily="18" charset="0"/>
              </a:rPr>
              <a:t>44. </a:t>
            </a:r>
            <a:r>
              <a:rPr lang="ru-RU" b="1" dirty="0" err="1" smtClean="0">
                <a:latin typeface="Times New Roman" pitchFamily="18" charset="0"/>
                <a:cs typeface="Times New Roman" pitchFamily="18" charset="0"/>
              </a:rPr>
              <a:t>Сабиров</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Альберт </a:t>
            </a:r>
            <a:r>
              <a:rPr lang="ru-RU" b="1" dirty="0" err="1">
                <a:latin typeface="Times New Roman" pitchFamily="18" charset="0"/>
                <a:cs typeface="Times New Roman" pitchFamily="18" charset="0"/>
              </a:rPr>
              <a:t>Аглаевич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a:t>
            </a:r>
            <a:r>
              <a:rPr lang="ru-RU" dirty="0" err="1">
                <a:latin typeface="Times New Roman" pitchFamily="18" charset="0"/>
                <a:cs typeface="Times New Roman" pitchFamily="18" charset="0"/>
              </a:rPr>
              <a:t>д.Тыннамасово</a:t>
            </a:r>
            <a:r>
              <a:rPr lang="ru-RU" dirty="0">
                <a:latin typeface="Times New Roman" pitchFamily="18" charset="0"/>
                <a:cs typeface="Times New Roman" pitchFamily="18" charset="0"/>
              </a:rPr>
              <a:t>) -заслуженный работник транспорта РТ, </a:t>
            </a:r>
            <a:r>
              <a:rPr lang="ru-RU" dirty="0" err="1">
                <a:latin typeface="Times New Roman" pitchFamily="18" charset="0"/>
                <a:cs typeface="Times New Roman" pitchFamily="18" charset="0"/>
              </a:rPr>
              <a:t>шофер</a:t>
            </a:r>
            <a:r>
              <a:rPr lang="ru-RU" dirty="0">
                <a:latin typeface="Times New Roman" pitchFamily="18" charset="0"/>
                <a:cs typeface="Times New Roman" pitchFamily="18" charset="0"/>
              </a:rPr>
              <a:t>. </a:t>
            </a:r>
          </a:p>
          <a:p>
            <a:pPr algn="just"/>
            <a:r>
              <a:rPr lang="ru-RU" b="1" dirty="0" smtClean="0">
                <a:latin typeface="Times New Roman" pitchFamily="18" charset="0"/>
                <a:cs typeface="Times New Roman" pitchFamily="18" charset="0"/>
              </a:rPr>
              <a:t>45. </a:t>
            </a:r>
            <a:r>
              <a:rPr lang="ru-RU" b="1" dirty="0" err="1" smtClean="0">
                <a:latin typeface="Times New Roman" pitchFamily="18" charset="0"/>
                <a:cs typeface="Times New Roman" pitchFamily="18" charset="0"/>
              </a:rPr>
              <a:t>Файрушин</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Флюс </a:t>
            </a:r>
            <a:r>
              <a:rPr lang="ru-RU" b="1" dirty="0" err="1">
                <a:latin typeface="Times New Roman" pitchFamily="18" charset="0"/>
                <a:cs typeface="Times New Roman" pitchFamily="18" charset="0"/>
              </a:rPr>
              <a:t>Батыревич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(1930 г.р. с</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Такталачук</a:t>
            </a:r>
            <a:r>
              <a:rPr lang="ru-RU" dirty="0">
                <a:latin typeface="Times New Roman" pitchFamily="18" charset="0"/>
                <a:cs typeface="Times New Roman" pitchFamily="18" charset="0"/>
              </a:rPr>
              <a:t>) - заслуженный работник транспорта РТ, </a:t>
            </a:r>
            <a:r>
              <a:rPr lang="ru-RU" dirty="0" err="1">
                <a:latin typeface="Times New Roman" pitchFamily="18" charset="0"/>
                <a:cs typeface="Times New Roman" pitchFamily="18" charset="0"/>
              </a:rPr>
              <a:t>шофер</a:t>
            </a:r>
            <a:r>
              <a:rPr lang="ru-RU" dirty="0">
                <a:latin typeface="Times New Roman" pitchFamily="18" charset="0"/>
                <a:cs typeface="Times New Roman" pitchFamily="18" charset="0"/>
              </a:rPr>
              <a:t>.</a:t>
            </a:r>
          </a:p>
          <a:p>
            <a:pPr algn="just"/>
            <a:endParaRPr lang="ru-RU" b="1" dirty="0">
              <a:latin typeface="Times New Roman" pitchFamily="18" charset="0"/>
              <a:cs typeface="Times New Roman" pitchFamily="18" charset="0"/>
            </a:endParaRPr>
          </a:p>
        </p:txBody>
      </p:sp>
    </p:spTree>
    <p:extLst>
      <p:ext uri="{BB962C8B-B14F-4D97-AF65-F5344CB8AC3E}">
        <p14:creationId xmlns:p14="http://schemas.microsoft.com/office/powerpoint/2010/main" val="28169118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087816" cy="369332"/>
          </a:xfrm>
          <a:prstGeom prst="rect">
            <a:avLst/>
          </a:prstGeom>
          <a:solidFill>
            <a:srgbClr val="FF0000"/>
          </a:solidFill>
        </p:spPr>
        <p:txBody>
          <a:bodyPr wrap="none" rtlCol="0">
            <a:spAutoFit/>
          </a:bodyPr>
          <a:lstStyle/>
          <a:p>
            <a:r>
              <a:rPr lang="tt-RU" b="1" dirty="0" smtClean="0">
                <a:solidFill>
                  <a:schemeClr val="bg1"/>
                </a:solidFill>
                <a:latin typeface="Times New Roman" pitchFamily="18" charset="0"/>
                <a:cs typeface="Times New Roman" pitchFamily="18" charset="0"/>
              </a:rPr>
              <a:t>Промышленност</a:t>
            </a:r>
            <a:r>
              <a:rPr lang="ru-RU" b="1" dirty="0" smtClean="0">
                <a:solidFill>
                  <a:schemeClr val="bg1"/>
                </a:solidFill>
                <a:latin typeface="Times New Roman" pitchFamily="18" charset="0"/>
                <a:cs typeface="Times New Roman" pitchFamily="18" charset="0"/>
              </a:rPr>
              <a:t>ь</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89352" y="1222260"/>
            <a:ext cx="8856984" cy="5355312"/>
          </a:xfrm>
          <a:prstGeom prst="rect">
            <a:avLst/>
          </a:prstGeom>
        </p:spPr>
        <p:txBody>
          <a:bodyPr wrap="square">
            <a:spAutoFit/>
          </a:bodyPr>
          <a:lstStyle/>
          <a:p>
            <a:pPr algn="just"/>
            <a:r>
              <a:rPr lang="ru-RU" b="1" dirty="0" smtClean="0">
                <a:latin typeface="Times New Roman" pitchFamily="18" charset="0"/>
                <a:cs typeface="Times New Roman" pitchFamily="18" charset="0"/>
              </a:rPr>
              <a:t>46. Харисова </a:t>
            </a:r>
            <a:r>
              <a:rPr lang="ru-RU" b="1" dirty="0">
                <a:latin typeface="Times New Roman" pitchFamily="18" charset="0"/>
                <a:cs typeface="Times New Roman" pitchFamily="18" charset="0"/>
              </a:rPr>
              <a:t>Дуня </a:t>
            </a:r>
            <a:r>
              <a:rPr lang="ru-RU" b="1" dirty="0" err="1">
                <a:latin typeface="Times New Roman" pitchFamily="18" charset="0"/>
                <a:cs typeface="Times New Roman" pitchFamily="18" charset="0"/>
              </a:rPr>
              <a:t>Асраровна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(13.01.1953-2015)( </a:t>
            </a:r>
            <a:r>
              <a:rPr lang="ru-RU" dirty="0" err="1">
                <a:latin typeface="Times New Roman" pitchFamily="18" charset="0"/>
                <a:cs typeface="Times New Roman" pitchFamily="18" charset="0"/>
              </a:rPr>
              <a:t>д.Шарипово</a:t>
            </a:r>
            <a:r>
              <a:rPr lang="ru-RU" dirty="0">
                <a:latin typeface="Times New Roman" pitchFamily="18" charset="0"/>
                <a:cs typeface="Times New Roman" pitchFamily="18" charset="0"/>
              </a:rPr>
              <a:t>) - заслуженный работник транспорта РТ, первый посланник Татарстана М. Ш. Шаймиев наградил единственную в районе женщину-водителя легковым автомобилем.</a:t>
            </a:r>
          </a:p>
          <a:p>
            <a:pPr algn="just"/>
            <a:r>
              <a:rPr lang="ru-RU" b="1" dirty="0" smtClean="0">
                <a:latin typeface="Times New Roman" pitchFamily="18" charset="0"/>
                <a:cs typeface="Times New Roman" pitchFamily="18" charset="0"/>
              </a:rPr>
              <a:t>47. Юнусов </a:t>
            </a:r>
            <a:r>
              <a:rPr lang="ru-RU" b="1" dirty="0">
                <a:latin typeface="Times New Roman" pitchFamily="18" charset="0"/>
                <a:cs typeface="Times New Roman" pitchFamily="18" charset="0"/>
              </a:rPr>
              <a:t>Марат </a:t>
            </a:r>
            <a:r>
              <a:rPr lang="ru-RU" b="1" dirty="0" err="1">
                <a:latin typeface="Times New Roman" pitchFamily="18" charset="0"/>
                <a:cs typeface="Times New Roman" pitchFamily="18" charset="0"/>
              </a:rPr>
              <a:t>Исрафилович</a:t>
            </a:r>
            <a:r>
              <a:rPr lang="ru-RU" dirty="0">
                <a:latin typeface="Times New Roman" pitchFamily="18" charset="0"/>
                <a:cs typeface="Times New Roman" pitchFamily="18" charset="0"/>
              </a:rPr>
              <a:t> (16.02.1955г.р. </a:t>
            </a:r>
            <a:r>
              <a:rPr lang="ru-RU" dirty="0" err="1">
                <a:latin typeface="Times New Roman" pitchFamily="18" charset="0"/>
                <a:cs typeface="Times New Roman" pitchFamily="18" charset="0"/>
              </a:rPr>
              <a:t>с.Зубаирово</a:t>
            </a:r>
            <a:r>
              <a:rPr lang="ru-RU" dirty="0">
                <a:latin typeface="Times New Roman" pitchFamily="18" charset="0"/>
                <a:cs typeface="Times New Roman" pitchFamily="18" charset="0"/>
              </a:rPr>
              <a:t>) - заслуженный работник транспорта РТ, занимал должность заместителя начальника Татарстанского отдела Российской транспортной инспекции Министерства транспорта РФ. Полковник технической службы.</a:t>
            </a:r>
          </a:p>
          <a:p>
            <a:pPr algn="just"/>
            <a:r>
              <a:rPr lang="ru-RU" b="1" dirty="0" smtClean="0">
                <a:latin typeface="Times New Roman" pitchFamily="18" charset="0"/>
                <a:cs typeface="Times New Roman" pitchFamily="18" charset="0"/>
              </a:rPr>
              <a:t>48. </a:t>
            </a:r>
            <a:r>
              <a:rPr lang="ru-RU" b="1" dirty="0" err="1" smtClean="0">
                <a:latin typeface="Times New Roman" pitchFamily="18" charset="0"/>
                <a:cs typeface="Times New Roman" pitchFamily="18" charset="0"/>
              </a:rPr>
              <a:t>Загитов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Ильдус</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Загитович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(2.03.1935) - заслуженный работник автотранспорта Татарстана. Заместитель управляющего СХТ по автотранспорту, ОАО “</a:t>
            </a:r>
            <a:r>
              <a:rPr lang="ru-RU" dirty="0" err="1">
                <a:latin typeface="Times New Roman" pitchFamily="18" charset="0"/>
                <a:cs typeface="Times New Roman" pitchFamily="18" charset="0"/>
              </a:rPr>
              <a:t>Актанышнефтепродукт</a:t>
            </a:r>
            <a:r>
              <a:rPr lang="ru-RU" dirty="0">
                <a:latin typeface="Times New Roman" pitchFamily="18" charset="0"/>
                <a:cs typeface="Times New Roman" pitchFamily="18" charset="0"/>
              </a:rPr>
              <a:t>”.  </a:t>
            </a:r>
          </a:p>
          <a:p>
            <a:pPr algn="just"/>
            <a:r>
              <a:rPr lang="ru-RU" b="1" dirty="0" smtClean="0">
                <a:latin typeface="Times New Roman" pitchFamily="18" charset="0"/>
                <a:cs typeface="Times New Roman" pitchFamily="18" charset="0"/>
              </a:rPr>
              <a:t>49. </a:t>
            </a:r>
            <a:r>
              <a:rPr lang="ru-RU" b="1" dirty="0" err="1" smtClean="0">
                <a:latin typeface="Times New Roman" pitchFamily="18" charset="0"/>
                <a:cs typeface="Times New Roman" pitchFamily="18" charset="0"/>
              </a:rPr>
              <a:t>Бадрутдинов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Макфи</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Вазетдинович</a:t>
            </a:r>
            <a:r>
              <a:rPr lang="ru-RU" dirty="0">
                <a:latin typeface="Times New Roman" pitchFamily="18" charset="0"/>
                <a:cs typeface="Times New Roman" pitchFamily="18" charset="0"/>
              </a:rPr>
              <a:t> (1.11.1940г.р. д. Верхнее </a:t>
            </a:r>
            <a:r>
              <a:rPr lang="ru-RU" dirty="0" err="1">
                <a:latin typeface="Times New Roman" pitchFamily="18" charset="0"/>
                <a:cs typeface="Times New Roman" pitchFamily="18" charset="0"/>
              </a:rPr>
              <a:t>Яхшеево</a:t>
            </a:r>
            <a:r>
              <a:rPr lang="ru-RU" dirty="0">
                <a:latin typeface="Times New Roman" pitchFamily="18" charset="0"/>
                <a:cs typeface="Times New Roman" pitchFamily="18" charset="0"/>
              </a:rPr>
              <a:t>) - Заслуженный машиностроитель РТ. Автор семи изобретений.</a:t>
            </a:r>
          </a:p>
          <a:p>
            <a:pPr algn="just"/>
            <a:r>
              <a:rPr lang="ru-RU" b="1" dirty="0" smtClean="0">
                <a:latin typeface="Times New Roman" pitchFamily="18" charset="0"/>
                <a:cs typeface="Times New Roman" pitchFamily="18" charset="0"/>
              </a:rPr>
              <a:t>50. </a:t>
            </a:r>
            <a:r>
              <a:rPr lang="ru-RU" b="1" dirty="0" err="1" smtClean="0">
                <a:latin typeface="Times New Roman" pitchFamily="18" charset="0"/>
                <a:cs typeface="Times New Roman" pitchFamily="18" charset="0"/>
              </a:rPr>
              <a:t>Гаскарова</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Нурдида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Гилязетдиновна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(1949 г.р. </a:t>
            </a:r>
            <a:r>
              <a:rPr lang="ru-RU" dirty="0" err="1">
                <a:latin typeface="Times New Roman" pitchFamily="18" charset="0"/>
                <a:cs typeface="Times New Roman" pitchFamily="18" charset="0"/>
              </a:rPr>
              <a:t>д.Качкиново</a:t>
            </a:r>
            <a:r>
              <a:rPr lang="ru-RU" dirty="0">
                <a:latin typeface="Times New Roman" pitchFamily="18" charset="0"/>
                <a:cs typeface="Times New Roman" pitchFamily="18" charset="0"/>
              </a:rPr>
              <a:t>) - заслуженный работник торговли РТ, заведующая рестораном, столовой.</a:t>
            </a:r>
          </a:p>
          <a:p>
            <a:pPr algn="just"/>
            <a:r>
              <a:rPr lang="ru-RU" b="1" dirty="0" smtClean="0">
                <a:latin typeface="Times New Roman" pitchFamily="18" charset="0"/>
                <a:cs typeface="Times New Roman" pitchFamily="18" charset="0"/>
              </a:rPr>
              <a:t>51. Ильясова </a:t>
            </a:r>
            <a:r>
              <a:rPr lang="ru-RU" b="1" dirty="0" err="1">
                <a:latin typeface="Times New Roman" pitchFamily="18" charset="0"/>
                <a:cs typeface="Times New Roman" pitchFamily="18" charset="0"/>
              </a:rPr>
              <a:t>Мадания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Шариповна</a:t>
            </a:r>
            <a:r>
              <a:rPr lang="ru-RU" dirty="0">
                <a:latin typeface="Times New Roman" pitchFamily="18" charset="0"/>
                <a:cs typeface="Times New Roman" pitchFamily="18" charset="0"/>
              </a:rPr>
              <a:t> (1.06.1939г.р. </a:t>
            </a:r>
            <a:r>
              <a:rPr lang="ru-RU" dirty="0" err="1">
                <a:latin typeface="Times New Roman" pitchFamily="18" charset="0"/>
                <a:cs typeface="Times New Roman" pitchFamily="18" charset="0"/>
              </a:rPr>
              <a:t>с.Аняково</a:t>
            </a:r>
            <a:r>
              <a:rPr lang="ru-RU" dirty="0">
                <a:latin typeface="Times New Roman" pitchFamily="18" charset="0"/>
                <a:cs typeface="Times New Roman" pitchFamily="18" charset="0"/>
              </a:rPr>
              <a:t>) – заслуженный работник торговли РТ, в 1990-е годы создала Торговый дом имени “</a:t>
            </a:r>
            <a:r>
              <a:rPr lang="ru-RU" dirty="0" err="1">
                <a:latin typeface="Times New Roman" pitchFamily="18" charset="0"/>
                <a:cs typeface="Times New Roman" pitchFamily="18" charset="0"/>
              </a:rPr>
              <a:t>Нур</a:t>
            </a:r>
            <a:r>
              <a:rPr lang="ru-RU" dirty="0">
                <a:latin typeface="Times New Roman" pitchFamily="18" charset="0"/>
                <a:cs typeface="Times New Roman" pitchFamily="18" charset="0"/>
              </a:rPr>
              <a:t> Баян”.</a:t>
            </a:r>
          </a:p>
          <a:p>
            <a:pPr algn="just"/>
            <a:r>
              <a:rPr lang="ru-RU" b="1" dirty="0" smtClean="0">
                <a:latin typeface="Times New Roman" pitchFamily="18" charset="0"/>
                <a:cs typeface="Times New Roman" pitchFamily="18" charset="0"/>
              </a:rPr>
              <a:t>52. </a:t>
            </a:r>
            <a:r>
              <a:rPr lang="ru-RU" b="1" dirty="0" err="1" smtClean="0">
                <a:latin typeface="Times New Roman" pitchFamily="18" charset="0"/>
                <a:cs typeface="Times New Roman" pitchFamily="18" charset="0"/>
              </a:rPr>
              <a:t>Нежметдинова</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Хидая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Нежметдиновна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(1941 г.р. </a:t>
            </a:r>
            <a:r>
              <a:rPr lang="ru-RU" dirty="0" err="1">
                <a:latin typeface="Times New Roman" pitchFamily="18" charset="0"/>
                <a:cs typeface="Times New Roman" pitchFamily="18" charset="0"/>
              </a:rPr>
              <a:t>с.Зубаирово</a:t>
            </a:r>
            <a:r>
              <a:rPr lang="ru-RU" dirty="0">
                <a:latin typeface="Times New Roman" pitchFamily="18" charset="0"/>
                <a:cs typeface="Times New Roman" pitchFamily="18" charset="0"/>
              </a:rPr>
              <a:t>) - заслуженный работник торговли РТ.</a:t>
            </a:r>
          </a:p>
          <a:p>
            <a:pPr algn="just"/>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2979556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1533690"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Образование</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79513" y="1475305"/>
            <a:ext cx="8784976" cy="5078313"/>
          </a:xfrm>
          <a:prstGeom prst="rect">
            <a:avLst/>
          </a:prstGeom>
        </p:spPr>
        <p:txBody>
          <a:bodyPr wrap="square">
            <a:spAutoFit/>
          </a:bodyPr>
          <a:lstStyle/>
          <a:p>
            <a:pPr algn="just"/>
            <a:r>
              <a:rPr lang="ru-RU" b="1" dirty="0">
                <a:latin typeface="Times New Roman" pitchFamily="18" charset="0"/>
                <a:cs typeface="Times New Roman" pitchFamily="18" charset="0"/>
              </a:rPr>
              <a:t>6. Гусманов </a:t>
            </a:r>
            <a:r>
              <a:rPr lang="ru-RU" b="1" dirty="0" err="1">
                <a:latin typeface="Times New Roman" pitchFamily="18" charset="0"/>
                <a:cs typeface="Times New Roman" pitchFamily="18" charset="0"/>
              </a:rPr>
              <a:t>Равис</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Гусманович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(1940) - академик Международной академии аграрного образования, профессор, член - корреспондент Российской академии ветеринарных наук, автор 173 научных работ, 4 книг, сделал 4 открытия, подготовил 5 кандидатов и 1 доктора наук.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медалью “Ветеран труда”, знаками “Отличник сельского хозяйства”, “изобретатель СССР”, “</a:t>
            </a:r>
            <a:r>
              <a:rPr lang="ru-RU" dirty="0" err="1">
                <a:latin typeface="Times New Roman" pitchFamily="18" charset="0"/>
                <a:cs typeface="Times New Roman" pitchFamily="18" charset="0"/>
              </a:rPr>
              <a:t>Почетный</a:t>
            </a:r>
            <a:r>
              <a:rPr lang="ru-RU" dirty="0">
                <a:latin typeface="Times New Roman" pitchFamily="18" charset="0"/>
                <a:cs typeface="Times New Roman" pitchFamily="18" charset="0"/>
              </a:rPr>
              <a:t> работник высшего профессионального образования РФ”. Заслуженный деятель науки Республики Татарстан.</a:t>
            </a:r>
          </a:p>
          <a:p>
            <a:pPr algn="just"/>
            <a:r>
              <a:rPr lang="ru-RU" b="1" dirty="0">
                <a:latin typeface="Times New Roman" pitchFamily="18" charset="0"/>
                <a:cs typeface="Times New Roman" pitchFamily="18" charset="0"/>
              </a:rPr>
              <a:t>7. </a:t>
            </a:r>
            <a:r>
              <a:rPr lang="ru-RU" b="1" dirty="0" err="1">
                <a:latin typeface="Times New Roman" pitchFamily="18" charset="0"/>
                <a:cs typeface="Times New Roman" pitchFamily="18" charset="0"/>
              </a:rPr>
              <a:t>Гимранов</a:t>
            </a:r>
            <a:r>
              <a:rPr lang="ru-RU" b="1" dirty="0">
                <a:latin typeface="Times New Roman" pitchFamily="18" charset="0"/>
                <a:cs typeface="Times New Roman" pitchFamily="18" charset="0"/>
              </a:rPr>
              <a:t> Наиль Мубаракович </a:t>
            </a:r>
            <a:r>
              <a:rPr lang="ru-RU" dirty="0">
                <a:latin typeface="Times New Roman" pitchFamily="18" charset="0"/>
                <a:cs typeface="Times New Roman" pitchFamily="18" charset="0"/>
              </a:rPr>
              <a:t>(1955) - кандидат технических наук, сотрудник НИИ. Старший научный сотрудник Всесоюзного научно - исследовательского института углеводородного сырья.</a:t>
            </a:r>
          </a:p>
          <a:p>
            <a:pPr algn="just"/>
            <a:r>
              <a:rPr lang="ru-RU" b="1" dirty="0">
                <a:latin typeface="Times New Roman" pitchFamily="18" charset="0"/>
                <a:cs typeface="Times New Roman" pitchFamily="18" charset="0"/>
              </a:rPr>
              <a:t>8. </a:t>
            </a:r>
            <a:r>
              <a:rPr lang="ru-RU" b="1" dirty="0" err="1">
                <a:latin typeface="Times New Roman" pitchFamily="18" charset="0"/>
                <a:cs typeface="Times New Roman" pitchFamily="18" charset="0"/>
              </a:rPr>
              <a:t>Гимранов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Фидаис</a:t>
            </a:r>
            <a:r>
              <a:rPr lang="ru-RU" b="1" dirty="0">
                <a:latin typeface="Times New Roman" pitchFamily="18" charset="0"/>
                <a:cs typeface="Times New Roman" pitchFamily="18" charset="0"/>
              </a:rPr>
              <a:t> Мубаракович </a:t>
            </a:r>
            <a:r>
              <a:rPr lang="ru-RU" dirty="0">
                <a:latin typeface="Times New Roman" pitchFamily="18" charset="0"/>
                <a:cs typeface="Times New Roman" pitchFamily="18" charset="0"/>
              </a:rPr>
              <a:t>(1947) - доктор технических наук, профессор Казанского технического университета. </a:t>
            </a:r>
            <a:r>
              <a:rPr lang="ru-RU" dirty="0" err="1">
                <a:latin typeface="Times New Roman" pitchFamily="18" charset="0"/>
                <a:cs typeface="Times New Roman" pitchFamily="18" charset="0"/>
              </a:rPr>
              <a:t>Ведет</a:t>
            </a:r>
            <a:r>
              <a:rPr lang="ru-RU" dirty="0">
                <a:latin typeface="Times New Roman" pitchFamily="18" charset="0"/>
                <a:cs typeface="Times New Roman" pitchFamily="18" charset="0"/>
              </a:rPr>
              <a:t> научную деятельность по математическому моделированию гидродинамических, </a:t>
            </a:r>
            <a:r>
              <a:rPr lang="ru-RU" dirty="0" err="1">
                <a:latin typeface="Times New Roman" pitchFamily="18" charset="0"/>
                <a:cs typeface="Times New Roman" pitchFamily="18" charset="0"/>
              </a:rPr>
              <a:t>тепломассообменных</a:t>
            </a:r>
            <a:r>
              <a:rPr lang="ru-RU" dirty="0">
                <a:latin typeface="Times New Roman" pitchFamily="18" charset="0"/>
                <a:cs typeface="Times New Roman" pitchFamily="18" charset="0"/>
              </a:rPr>
              <a:t> и реакционных процессов. Разработал методику центробежных </a:t>
            </a:r>
            <a:r>
              <a:rPr lang="ru-RU" dirty="0" err="1">
                <a:latin typeface="Times New Roman" pitchFamily="18" charset="0"/>
                <a:cs typeface="Times New Roman" pitchFamily="18" charset="0"/>
              </a:rPr>
              <a:t>расчетов</a:t>
            </a:r>
            <a:r>
              <a:rPr lang="ru-RU" dirty="0">
                <a:latin typeface="Times New Roman" pitchFamily="18" charset="0"/>
                <a:cs typeface="Times New Roman" pitchFamily="18" charset="0"/>
              </a:rPr>
              <a:t> абсорберов, </a:t>
            </a:r>
            <a:r>
              <a:rPr lang="ru-RU" dirty="0" err="1">
                <a:latin typeface="Times New Roman" pitchFamily="18" charset="0"/>
                <a:cs typeface="Times New Roman" pitchFamily="18" charset="0"/>
              </a:rPr>
              <a:t>хемосорберов</a:t>
            </a:r>
            <a:r>
              <a:rPr lang="ru-RU" dirty="0">
                <a:latin typeface="Times New Roman" pitchFamily="18" charset="0"/>
                <a:cs typeface="Times New Roman" pitchFamily="18" charset="0"/>
              </a:rPr>
              <a:t>, испарителей. Автор 5 изобретений. Защитил 125 научных и кандидатских диссертаций. Заслуженный деятель науки Республики Татарстан.</a:t>
            </a:r>
          </a:p>
          <a:p>
            <a:pPr algn="just"/>
            <a:r>
              <a:rPr lang="ru-RU" b="1" dirty="0">
                <a:latin typeface="Times New Roman" pitchFamily="18" charset="0"/>
                <a:cs typeface="Times New Roman" pitchFamily="18" charset="0"/>
              </a:rPr>
              <a:t>9. </a:t>
            </a:r>
            <a:r>
              <a:rPr lang="ru-RU" b="1" dirty="0" err="1">
                <a:latin typeface="Times New Roman" pitchFamily="18" charset="0"/>
                <a:cs typeface="Times New Roman" pitchFamily="18" charset="0"/>
              </a:rPr>
              <a:t>Гильмуллин</a:t>
            </a:r>
            <a:r>
              <a:rPr lang="ru-RU" b="1" dirty="0">
                <a:latin typeface="Times New Roman" pitchFamily="18" charset="0"/>
                <a:cs typeface="Times New Roman" pitchFamily="18" charset="0"/>
              </a:rPr>
              <a:t> Ринат </a:t>
            </a:r>
            <a:r>
              <a:rPr lang="ru-RU" b="1" dirty="0" err="1">
                <a:latin typeface="Times New Roman" pitchFamily="18" charset="0"/>
                <a:cs typeface="Times New Roman" pitchFamily="18" charset="0"/>
              </a:rPr>
              <a:t>Абрекович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 учитель математики, кандидат </a:t>
            </a:r>
            <a:r>
              <a:rPr lang="ru-RU" dirty="0" err="1">
                <a:latin typeface="Times New Roman" pitchFamily="18" charset="0"/>
                <a:cs typeface="Times New Roman" pitchFamily="18" charset="0"/>
              </a:rPr>
              <a:t>физико</a:t>
            </a:r>
            <a:r>
              <a:rPr lang="ru-RU" dirty="0">
                <a:latin typeface="Times New Roman" pitchFamily="18" charset="0"/>
                <a:cs typeface="Times New Roman" pitchFamily="18" charset="0"/>
              </a:rPr>
              <a:t> - математических наук, лауреат Государственной премии Республики Татарстан.</a:t>
            </a:r>
          </a:p>
          <a:p>
            <a:pPr algn="just"/>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14968152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087816" cy="369332"/>
          </a:xfrm>
          <a:prstGeom prst="rect">
            <a:avLst/>
          </a:prstGeom>
          <a:solidFill>
            <a:srgbClr val="FF0000"/>
          </a:solidFill>
        </p:spPr>
        <p:txBody>
          <a:bodyPr wrap="none" rtlCol="0">
            <a:spAutoFit/>
          </a:bodyPr>
          <a:lstStyle/>
          <a:p>
            <a:r>
              <a:rPr lang="tt-RU" b="1" dirty="0" smtClean="0">
                <a:solidFill>
                  <a:schemeClr val="bg1"/>
                </a:solidFill>
                <a:latin typeface="Times New Roman" pitchFamily="18" charset="0"/>
                <a:cs typeface="Times New Roman" pitchFamily="18" charset="0"/>
              </a:rPr>
              <a:t>Промышленност</a:t>
            </a:r>
            <a:r>
              <a:rPr lang="ru-RU" b="1" dirty="0" smtClean="0">
                <a:solidFill>
                  <a:schemeClr val="bg1"/>
                </a:solidFill>
                <a:latin typeface="Times New Roman" pitchFamily="18" charset="0"/>
                <a:cs typeface="Times New Roman" pitchFamily="18" charset="0"/>
              </a:rPr>
              <a:t>ь</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89352" y="1222260"/>
            <a:ext cx="8856984" cy="5355312"/>
          </a:xfrm>
          <a:prstGeom prst="rect">
            <a:avLst/>
          </a:prstGeom>
        </p:spPr>
        <p:txBody>
          <a:bodyPr wrap="square">
            <a:spAutoFit/>
          </a:bodyPr>
          <a:lstStyle/>
          <a:p>
            <a:pPr algn="just"/>
            <a:r>
              <a:rPr lang="ru-RU" b="1" dirty="0" smtClean="0">
                <a:latin typeface="Times New Roman" pitchFamily="18" charset="0"/>
                <a:cs typeface="Times New Roman" pitchFamily="18" charset="0"/>
              </a:rPr>
              <a:t>53. </a:t>
            </a:r>
            <a:r>
              <a:rPr lang="ru-RU" b="1" dirty="0" err="1" smtClean="0">
                <a:latin typeface="Times New Roman" pitchFamily="18" charset="0"/>
                <a:cs typeface="Times New Roman" pitchFamily="18" charset="0"/>
              </a:rPr>
              <a:t>Хузина</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Клара </a:t>
            </a:r>
            <a:r>
              <a:rPr lang="ru-RU" b="1" dirty="0" err="1">
                <a:latin typeface="Times New Roman" pitchFamily="18" charset="0"/>
                <a:cs typeface="Times New Roman" pitchFamily="18" charset="0"/>
              </a:rPr>
              <a:t>Миншаеховна</a:t>
            </a:r>
            <a:r>
              <a:rPr lang="ru-RU" dirty="0">
                <a:latin typeface="Times New Roman" pitchFamily="18" charset="0"/>
                <a:cs typeface="Times New Roman" pitchFamily="18" charset="0"/>
              </a:rPr>
              <a:t> (1948 г.р. д</a:t>
            </a:r>
            <a:r>
              <a:rPr lang="ru-RU" dirty="0" smtClean="0">
                <a:latin typeface="Times New Roman" pitchFamily="18" charset="0"/>
                <a:cs typeface="Times New Roman" pitchFamily="18" charset="0"/>
              </a:rPr>
              <a:t>. Луговой</a:t>
            </a:r>
            <a:r>
              <a:rPr lang="ru-RU" dirty="0">
                <a:latin typeface="Times New Roman" pitchFamily="18" charset="0"/>
                <a:cs typeface="Times New Roman" pitchFamily="18" charset="0"/>
              </a:rPr>
              <a:t>) - заслуженный работник торговли РФ.</a:t>
            </a:r>
          </a:p>
          <a:p>
            <a:pPr algn="just"/>
            <a:r>
              <a:rPr lang="ru-RU" b="1" dirty="0" smtClean="0">
                <a:latin typeface="Times New Roman" pitchFamily="18" charset="0"/>
                <a:cs typeface="Times New Roman" pitchFamily="18" charset="0"/>
              </a:rPr>
              <a:t>54. Хабибуллина </a:t>
            </a:r>
            <a:r>
              <a:rPr lang="ru-RU" b="1" dirty="0">
                <a:latin typeface="Times New Roman" pitchFamily="18" charset="0"/>
                <a:cs typeface="Times New Roman" pitchFamily="18" charset="0"/>
              </a:rPr>
              <a:t>(</a:t>
            </a:r>
            <a:r>
              <a:rPr lang="ru-RU" b="1" dirty="0" err="1">
                <a:latin typeface="Times New Roman" pitchFamily="18" charset="0"/>
                <a:cs typeface="Times New Roman" pitchFamily="18" charset="0"/>
              </a:rPr>
              <a:t>Лутфуллина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Сария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Закариевна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(10.08.1944 г.р. д</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Такмаково</a:t>
            </a:r>
            <a:r>
              <a:rPr lang="ru-RU" dirty="0">
                <a:latin typeface="Times New Roman" pitchFamily="18" charset="0"/>
                <a:cs typeface="Times New Roman" pitchFamily="18" charset="0"/>
              </a:rPr>
              <a:t>) - работник торговли Татарстана и Отличник советской торговли РСФСР, 10 лет проработала директором ресторана “Татарстан”, 15 лет – Дома татарской кулинарии.</a:t>
            </a:r>
          </a:p>
          <a:p>
            <a:pPr algn="just"/>
            <a:r>
              <a:rPr lang="ru-RU" b="1" dirty="0" smtClean="0">
                <a:latin typeface="Times New Roman" pitchFamily="18" charset="0"/>
                <a:cs typeface="Times New Roman" pitchFamily="18" charset="0"/>
              </a:rPr>
              <a:t>55. Нургалиев </a:t>
            </a:r>
            <a:r>
              <a:rPr lang="ru-RU" b="1" dirty="0" err="1">
                <a:latin typeface="Times New Roman" pitchFamily="18" charset="0"/>
                <a:cs typeface="Times New Roman" pitchFamily="18" charset="0"/>
              </a:rPr>
              <a:t>Фидаиль</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Саетович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(1937 г.р. с</a:t>
            </a:r>
            <a:r>
              <a:rPr lang="ru-RU" dirty="0" smtClean="0">
                <a:latin typeface="Times New Roman" pitchFamily="18" charset="0"/>
                <a:cs typeface="Times New Roman" pitchFamily="18" charset="0"/>
              </a:rPr>
              <a:t>. Новое </a:t>
            </a:r>
            <a:r>
              <a:rPr lang="ru-RU" dirty="0">
                <a:latin typeface="Times New Roman" pitchFamily="18" charset="0"/>
                <a:cs typeface="Times New Roman" pitchFamily="18" charset="0"/>
              </a:rPr>
              <a:t>Алимово) - заслуженный работник торговли РТ, председатель </a:t>
            </a:r>
            <a:r>
              <a:rPr lang="ru-RU" dirty="0" err="1">
                <a:latin typeface="Times New Roman" pitchFamily="18" charset="0"/>
                <a:cs typeface="Times New Roman" pitchFamily="18" charset="0"/>
              </a:rPr>
              <a:t>райпо</a:t>
            </a:r>
            <a:r>
              <a:rPr lang="ru-RU" dirty="0">
                <a:latin typeface="Times New Roman" pitchFamily="18" charset="0"/>
                <a:cs typeface="Times New Roman" pitchFamily="18" charset="0"/>
              </a:rPr>
              <a:t>, управляющий Сбербанком.</a:t>
            </a:r>
          </a:p>
          <a:p>
            <a:pPr algn="just"/>
            <a:r>
              <a:rPr lang="ru-RU" b="1" dirty="0" smtClean="0">
                <a:latin typeface="Times New Roman" pitchFamily="18" charset="0"/>
                <a:cs typeface="Times New Roman" pitchFamily="18" charset="0"/>
              </a:rPr>
              <a:t>56. </a:t>
            </a:r>
            <a:r>
              <a:rPr lang="ru-RU" b="1" dirty="0" err="1" smtClean="0">
                <a:latin typeface="Times New Roman" pitchFamily="18" charset="0"/>
                <a:cs typeface="Times New Roman" pitchFamily="18" charset="0"/>
              </a:rPr>
              <a:t>Зиннатуллин</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Махдум</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Зиннатуллович</a:t>
            </a:r>
            <a:r>
              <a:rPr lang="ru-RU" dirty="0">
                <a:latin typeface="Times New Roman" pitchFamily="18" charset="0"/>
                <a:cs typeface="Times New Roman" pitchFamily="18" charset="0"/>
              </a:rPr>
              <a:t> (27.10.1940г.р. с</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Куяново</a:t>
            </a:r>
            <a:r>
              <a:rPr lang="ru-RU" dirty="0">
                <a:latin typeface="Times New Roman" pitchFamily="18" charset="0"/>
                <a:cs typeface="Times New Roman" pitchFamily="18" charset="0"/>
              </a:rPr>
              <a:t>) - заслуженный работник торговли РТ, возглавляет </a:t>
            </a:r>
            <a:r>
              <a:rPr lang="ru-RU" dirty="0" err="1">
                <a:latin typeface="Times New Roman" pitchFamily="18" charset="0"/>
                <a:cs typeface="Times New Roman" pitchFamily="18" charset="0"/>
              </a:rPr>
              <a:t>Заинское</a:t>
            </a:r>
            <a:r>
              <a:rPr lang="ru-RU" dirty="0">
                <a:latin typeface="Times New Roman" pitchFamily="18" charset="0"/>
                <a:cs typeface="Times New Roman" pitchFamily="18" charset="0"/>
              </a:rPr>
              <a:t> районное потребительское общество.</a:t>
            </a:r>
          </a:p>
          <a:p>
            <a:pPr algn="just"/>
            <a:r>
              <a:rPr lang="ru-RU" b="1" dirty="0" smtClean="0">
                <a:latin typeface="Times New Roman" pitchFamily="18" charset="0"/>
                <a:cs typeface="Times New Roman" pitchFamily="18" charset="0"/>
              </a:rPr>
              <a:t>57. </a:t>
            </a:r>
            <a:r>
              <a:rPr lang="ru-RU" b="1" dirty="0" err="1" smtClean="0">
                <a:latin typeface="Times New Roman" pitchFamily="18" charset="0"/>
                <a:cs typeface="Times New Roman" pitchFamily="18" charset="0"/>
              </a:rPr>
              <a:t>Хуббутдинова</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Занфира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Фариховна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(10.07.1948-2010) - работник торговли Татарстана, заместитель председателя правления Центрального потребительского общества , возглавляет гостиничный центр рынок. </a:t>
            </a:r>
          </a:p>
          <a:p>
            <a:pPr algn="just"/>
            <a:r>
              <a:rPr lang="ru-RU" b="1" dirty="0" smtClean="0">
                <a:latin typeface="Times New Roman" pitchFamily="18" charset="0"/>
                <a:cs typeface="Times New Roman" pitchFamily="18" charset="0"/>
              </a:rPr>
              <a:t>58. </a:t>
            </a:r>
            <a:r>
              <a:rPr lang="ru-RU" b="1" dirty="0" err="1" smtClean="0">
                <a:latin typeface="Times New Roman" pitchFamily="18" charset="0"/>
                <a:cs typeface="Times New Roman" pitchFamily="18" charset="0"/>
              </a:rPr>
              <a:t>Бадретдинов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Макки</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Вазетдинович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(1.03.1944 г.р. д</a:t>
            </a:r>
            <a:r>
              <a:rPr lang="ru-RU" dirty="0" smtClean="0">
                <a:latin typeface="Times New Roman" pitchFamily="18" charset="0"/>
                <a:cs typeface="Times New Roman" pitchFamily="18" charset="0"/>
              </a:rPr>
              <a:t>. Верхнее </a:t>
            </a:r>
            <a:r>
              <a:rPr lang="ru-RU" dirty="0" err="1">
                <a:latin typeface="Times New Roman" pitchFamily="18" charset="0"/>
                <a:cs typeface="Times New Roman" pitchFamily="18" charset="0"/>
              </a:rPr>
              <a:t>Яхшеево</a:t>
            </a:r>
            <a:r>
              <a:rPr lang="ru-RU" dirty="0">
                <a:latin typeface="Times New Roman" pitchFamily="18" charset="0"/>
                <a:cs typeface="Times New Roman" pitchFamily="18" charset="0"/>
              </a:rPr>
              <a:t>) – заслуженный работник торговли Татарстана, директор </a:t>
            </a:r>
            <a:r>
              <a:rPr lang="ru-RU" dirty="0" err="1">
                <a:latin typeface="Times New Roman" pitchFamily="18" charset="0"/>
                <a:cs typeface="Times New Roman" pitchFamily="18" charset="0"/>
              </a:rPr>
              <a:t>Зеленодольского</a:t>
            </a:r>
            <a:r>
              <a:rPr lang="ru-RU" dirty="0">
                <a:latin typeface="Times New Roman" pitchFamily="18" charset="0"/>
                <a:cs typeface="Times New Roman" pitchFamily="18" charset="0"/>
              </a:rPr>
              <a:t> отделения </a:t>
            </a:r>
            <a:r>
              <a:rPr lang="ru-RU" dirty="0" err="1">
                <a:latin typeface="Times New Roman" pitchFamily="18" charset="0"/>
                <a:cs typeface="Times New Roman" pitchFamily="18" charset="0"/>
              </a:rPr>
              <a:t>ОАО”страховое</a:t>
            </a:r>
            <a:r>
              <a:rPr lang="ru-RU" dirty="0">
                <a:latin typeface="Times New Roman" pitchFamily="18" charset="0"/>
                <a:cs typeface="Times New Roman" pitchFamily="18" charset="0"/>
              </a:rPr>
              <a:t> общество "Талисман".</a:t>
            </a:r>
          </a:p>
          <a:p>
            <a:pPr algn="just"/>
            <a:r>
              <a:rPr lang="ru-RU" b="1" dirty="0" smtClean="0">
                <a:latin typeface="Times New Roman" pitchFamily="18" charset="0"/>
                <a:cs typeface="Times New Roman" pitchFamily="18" charset="0"/>
              </a:rPr>
              <a:t>59. </a:t>
            </a:r>
            <a:r>
              <a:rPr lang="ru-RU" b="1" dirty="0" err="1" smtClean="0">
                <a:latin typeface="Times New Roman" pitchFamily="18" charset="0"/>
                <a:cs typeface="Times New Roman" pitchFamily="18" charset="0"/>
              </a:rPr>
              <a:t>Вахитов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Васим</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Хузаянович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(20.03.1952 г.р. д</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Агбязово</a:t>
            </a:r>
            <a:r>
              <a:rPr lang="ru-RU" dirty="0">
                <a:latin typeface="Times New Roman" pitchFamily="18" charset="0"/>
                <a:cs typeface="Times New Roman" pitchFamily="18" charset="0"/>
              </a:rPr>
              <a:t>) - начальник управления инкассации Республики Татарстан, председатель землячества “Актаныш” г. Казани, “отличник бытового обслуживания населения”, член правления “</a:t>
            </a:r>
            <a:r>
              <a:rPr lang="ru-RU" dirty="0" err="1">
                <a:latin typeface="Times New Roman" pitchFamily="18" charset="0"/>
                <a:cs typeface="Times New Roman" pitchFamily="18" charset="0"/>
              </a:rPr>
              <a:t>Роспотребсоюза</a:t>
            </a:r>
            <a:r>
              <a:rPr lang="ru-RU" dirty="0">
                <a:latin typeface="Times New Roman" pitchFamily="18" charset="0"/>
                <a:cs typeface="Times New Roman" pitchFamily="18" charset="0"/>
              </a:rPr>
              <a:t>” и ремесленной палаты РФ</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29839551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087816" cy="369332"/>
          </a:xfrm>
          <a:prstGeom prst="rect">
            <a:avLst/>
          </a:prstGeom>
          <a:solidFill>
            <a:srgbClr val="FF0000"/>
          </a:solidFill>
        </p:spPr>
        <p:txBody>
          <a:bodyPr wrap="none" rtlCol="0">
            <a:spAutoFit/>
          </a:bodyPr>
          <a:lstStyle/>
          <a:p>
            <a:r>
              <a:rPr lang="tt-RU" b="1" dirty="0" smtClean="0">
                <a:solidFill>
                  <a:schemeClr val="bg1"/>
                </a:solidFill>
                <a:latin typeface="Times New Roman" pitchFamily="18" charset="0"/>
                <a:cs typeface="Times New Roman" pitchFamily="18" charset="0"/>
              </a:rPr>
              <a:t>Промышленност</a:t>
            </a:r>
            <a:r>
              <a:rPr lang="ru-RU" b="1" dirty="0" smtClean="0">
                <a:solidFill>
                  <a:schemeClr val="bg1"/>
                </a:solidFill>
                <a:latin typeface="Times New Roman" pitchFamily="18" charset="0"/>
                <a:cs typeface="Times New Roman" pitchFamily="18" charset="0"/>
              </a:rPr>
              <a:t>ь</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43509" y="1138063"/>
            <a:ext cx="8856984" cy="5355312"/>
          </a:xfrm>
          <a:prstGeom prst="rect">
            <a:avLst/>
          </a:prstGeom>
        </p:spPr>
        <p:txBody>
          <a:bodyPr wrap="square">
            <a:spAutoFit/>
          </a:bodyPr>
          <a:lstStyle/>
          <a:p>
            <a:pPr algn="just"/>
            <a:r>
              <a:rPr lang="tt-RU" b="1" dirty="0" smtClean="0">
                <a:latin typeface="Times New Roman" pitchFamily="18" charset="0"/>
                <a:cs typeface="Times New Roman" pitchFamily="18" charset="0"/>
              </a:rPr>
              <a:t>60. Гумеров </a:t>
            </a:r>
            <a:r>
              <a:rPr lang="tt-RU" b="1" dirty="0">
                <a:latin typeface="Times New Roman" pitchFamily="18" charset="0"/>
                <a:cs typeface="Times New Roman" pitchFamily="18" charset="0"/>
              </a:rPr>
              <a:t>Флюн Фагимович</a:t>
            </a:r>
            <a:r>
              <a:rPr lang="tt-RU" dirty="0">
                <a:latin typeface="Times New Roman" pitchFamily="18" charset="0"/>
                <a:cs typeface="Times New Roman" pitchFamily="18" charset="0"/>
              </a:rPr>
              <a:t> (29.05.1955г.р. д.Шайчурино)-основатель и президент ювелирной компании” Алмаз-Холдинг", член Высшего совета Гильдии ювелиров России. </a:t>
            </a:r>
            <a:endParaRPr lang="ru-RU" dirty="0">
              <a:latin typeface="Times New Roman" pitchFamily="18" charset="0"/>
              <a:cs typeface="Times New Roman" pitchFamily="18" charset="0"/>
            </a:endParaRPr>
          </a:p>
          <a:p>
            <a:pPr algn="just"/>
            <a:r>
              <a:rPr lang="tt-RU" b="1" dirty="0" smtClean="0">
                <a:latin typeface="Times New Roman" pitchFamily="18" charset="0"/>
                <a:cs typeface="Times New Roman" pitchFamily="18" charset="0"/>
              </a:rPr>
              <a:t>61. Гумеров </a:t>
            </a:r>
            <a:r>
              <a:rPr lang="tt-RU" b="1" dirty="0">
                <a:latin typeface="Times New Roman" pitchFamily="18" charset="0"/>
                <a:cs typeface="Times New Roman" pitchFamily="18" charset="0"/>
              </a:rPr>
              <a:t>Фарит Фагимович</a:t>
            </a:r>
            <a:r>
              <a:rPr lang="tt-RU" dirty="0">
                <a:latin typeface="Times New Roman" pitchFamily="18" charset="0"/>
                <a:cs typeface="Times New Roman" pitchFamily="18" charset="0"/>
              </a:rPr>
              <a:t> (1.06.1950г.р. д.Шайчурино)-генеральный директор компании” Алмаз-Холдинг " по Волжскому региону, полковник милиции.</a:t>
            </a:r>
            <a:endParaRPr lang="ru-RU" dirty="0">
              <a:latin typeface="Times New Roman" pitchFamily="18" charset="0"/>
              <a:cs typeface="Times New Roman" pitchFamily="18" charset="0"/>
            </a:endParaRPr>
          </a:p>
          <a:p>
            <a:pPr algn="just"/>
            <a:r>
              <a:rPr lang="tt-RU" b="1" dirty="0" smtClean="0">
                <a:latin typeface="Times New Roman" pitchFamily="18" charset="0"/>
                <a:cs typeface="Times New Roman" pitchFamily="18" charset="0"/>
              </a:rPr>
              <a:t>62. Гумерова </a:t>
            </a:r>
            <a:r>
              <a:rPr lang="tt-RU" b="1" dirty="0">
                <a:latin typeface="Times New Roman" pitchFamily="18" charset="0"/>
                <a:cs typeface="Times New Roman" pitchFamily="18" charset="0"/>
              </a:rPr>
              <a:t>Хидая Фагимовна</a:t>
            </a:r>
            <a:r>
              <a:rPr lang="tt-RU" dirty="0">
                <a:latin typeface="Times New Roman" pitchFamily="18" charset="0"/>
                <a:cs typeface="Times New Roman" pitchFamily="18" charset="0"/>
              </a:rPr>
              <a:t> (3.03.1960 г.р. д.Шайчурино)-исполнительный директор компании” Алмаз-Холдинг".</a:t>
            </a:r>
            <a:endParaRPr lang="ru-RU" dirty="0">
              <a:latin typeface="Times New Roman" pitchFamily="18" charset="0"/>
              <a:cs typeface="Times New Roman" pitchFamily="18" charset="0"/>
            </a:endParaRPr>
          </a:p>
          <a:p>
            <a:pPr algn="just"/>
            <a:r>
              <a:rPr lang="tt-RU" b="1" dirty="0" smtClean="0">
                <a:latin typeface="Times New Roman" pitchFamily="18" charset="0"/>
                <a:cs typeface="Times New Roman" pitchFamily="18" charset="0"/>
              </a:rPr>
              <a:t>63. Халиуллина </a:t>
            </a:r>
            <a:r>
              <a:rPr lang="tt-RU" b="1" dirty="0">
                <a:latin typeface="Times New Roman" pitchFamily="18" charset="0"/>
                <a:cs typeface="Times New Roman" pitchFamily="18" charset="0"/>
              </a:rPr>
              <a:t>(Гумерова) Дания Фагимовна</a:t>
            </a:r>
            <a:r>
              <a:rPr lang="tt-RU" dirty="0">
                <a:latin typeface="Times New Roman" pitchFamily="18" charset="0"/>
                <a:cs typeface="Times New Roman" pitchFamily="18" charset="0"/>
              </a:rPr>
              <a:t> (5.01.1962г.р. д.Шайчурино) - исполнительный директор Башкирского отделения компании “Алмаз-Холдинг”. </a:t>
            </a:r>
            <a:endParaRPr lang="ru-RU" dirty="0">
              <a:latin typeface="Times New Roman" pitchFamily="18" charset="0"/>
              <a:cs typeface="Times New Roman" pitchFamily="18" charset="0"/>
            </a:endParaRPr>
          </a:p>
          <a:p>
            <a:pPr algn="just"/>
            <a:r>
              <a:rPr lang="tt-RU" b="1" dirty="0" smtClean="0">
                <a:latin typeface="Times New Roman" pitchFamily="18" charset="0"/>
                <a:cs typeface="Times New Roman" pitchFamily="18" charset="0"/>
              </a:rPr>
              <a:t>64. Бариев </a:t>
            </a:r>
            <a:r>
              <a:rPr lang="tt-RU" b="1" dirty="0">
                <a:latin typeface="Times New Roman" pitchFamily="18" charset="0"/>
                <a:cs typeface="Times New Roman" pitchFamily="18" charset="0"/>
              </a:rPr>
              <a:t>Ильгиз Мирзагалиевич</a:t>
            </a:r>
            <a:r>
              <a:rPr lang="tt-RU" dirty="0">
                <a:latin typeface="Times New Roman" pitchFamily="18" charset="0"/>
                <a:cs typeface="Times New Roman" pitchFamily="18" charset="0"/>
              </a:rPr>
              <a:t> (2.06.1941г.р. с.Актаныш) – Заслуженный химик Татарстана, директор Казанского завода резиновых и пластмассовых изделий, генеральный директор ОАО “ИЛЬБАР-Табак”, “РАБАР”. </a:t>
            </a:r>
            <a:endParaRPr lang="ru-RU" dirty="0">
              <a:latin typeface="Times New Roman" pitchFamily="18" charset="0"/>
              <a:cs typeface="Times New Roman" pitchFamily="18" charset="0"/>
            </a:endParaRPr>
          </a:p>
          <a:p>
            <a:pPr algn="just"/>
            <a:r>
              <a:rPr lang="tt-RU" b="1" dirty="0" smtClean="0">
                <a:latin typeface="Times New Roman" pitchFamily="18" charset="0"/>
                <a:cs typeface="Times New Roman" pitchFamily="18" charset="0"/>
              </a:rPr>
              <a:t>65. Хайдаров </a:t>
            </a:r>
            <a:r>
              <a:rPr lang="tt-RU" b="1" dirty="0">
                <a:latin typeface="Times New Roman" pitchFamily="18" charset="0"/>
                <a:cs typeface="Times New Roman" pitchFamily="18" charset="0"/>
              </a:rPr>
              <a:t>Антик Сагытович </a:t>
            </a:r>
            <a:r>
              <a:rPr lang="tt-RU" dirty="0">
                <a:latin typeface="Times New Roman" pitchFamily="18" charset="0"/>
                <a:cs typeface="Times New Roman" pitchFamily="18" charset="0"/>
              </a:rPr>
              <a:t>(23.05.1949) - Заслуженный химик Татарстана, заслуженный работник ОАО “Казоргсинтез”, Почетный химик РФ. Начальник цеха компримирования и распределения пирогаза этиленового завода ОАО "Органический синтез".</a:t>
            </a:r>
            <a:endParaRPr lang="ru-RU" dirty="0">
              <a:latin typeface="Times New Roman" pitchFamily="18" charset="0"/>
              <a:cs typeface="Times New Roman" pitchFamily="18" charset="0"/>
            </a:endParaRPr>
          </a:p>
          <a:p>
            <a:pPr algn="just"/>
            <a:r>
              <a:rPr lang="tt-RU" b="1" dirty="0" smtClean="0">
                <a:latin typeface="Times New Roman" pitchFamily="18" charset="0"/>
                <a:cs typeface="Times New Roman" pitchFamily="18" charset="0"/>
              </a:rPr>
              <a:t>66. Ракипов </a:t>
            </a:r>
            <a:r>
              <a:rPr lang="tt-RU" b="1" dirty="0">
                <a:latin typeface="Times New Roman" pitchFamily="18" charset="0"/>
                <a:cs typeface="Times New Roman" pitchFamily="18" charset="0"/>
              </a:rPr>
              <a:t>Дильшат Файзиевич</a:t>
            </a:r>
            <a:r>
              <a:rPr lang="tt-RU" dirty="0">
                <a:latin typeface="Times New Roman" pitchFamily="18" charset="0"/>
                <a:cs typeface="Times New Roman" pitchFamily="18" charset="0"/>
              </a:rPr>
              <a:t> (26.05.1950) - Почетный металлург РФ, директор ООО “Ниицветмет”. Крупный специалист по металлургии магния. Автор 120 научных трудов, 1 книги, 40 патентов на изобретения, 15 учебно-методических пособий</a:t>
            </a:r>
            <a:r>
              <a:rPr lang="tt-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21212849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087816" cy="369332"/>
          </a:xfrm>
          <a:prstGeom prst="rect">
            <a:avLst/>
          </a:prstGeom>
          <a:solidFill>
            <a:srgbClr val="FF0000"/>
          </a:solidFill>
        </p:spPr>
        <p:txBody>
          <a:bodyPr wrap="none" rtlCol="0">
            <a:spAutoFit/>
          </a:bodyPr>
          <a:lstStyle/>
          <a:p>
            <a:r>
              <a:rPr lang="tt-RU" b="1" dirty="0" smtClean="0">
                <a:solidFill>
                  <a:schemeClr val="bg1"/>
                </a:solidFill>
                <a:latin typeface="Times New Roman" pitchFamily="18" charset="0"/>
                <a:cs typeface="Times New Roman" pitchFamily="18" charset="0"/>
              </a:rPr>
              <a:t>Промышленност</a:t>
            </a:r>
            <a:r>
              <a:rPr lang="ru-RU" b="1" dirty="0" smtClean="0">
                <a:solidFill>
                  <a:schemeClr val="bg1"/>
                </a:solidFill>
                <a:latin typeface="Times New Roman" pitchFamily="18" charset="0"/>
                <a:cs typeface="Times New Roman" pitchFamily="18" charset="0"/>
              </a:rPr>
              <a:t>ь</a:t>
            </a:r>
            <a:endParaRPr lang="ru-RU" b="1" dirty="0">
              <a:solidFill>
                <a:schemeClr val="bg1"/>
              </a:solidFill>
              <a:latin typeface="Times New Roman" pitchFamily="18" charset="0"/>
              <a:cs typeface="Times New Roman" pitchFamily="18" charset="0"/>
            </a:endParaRPr>
          </a:p>
        </p:txBody>
      </p:sp>
      <p:sp>
        <p:nvSpPr>
          <p:cNvPr id="5" name="Прямоугольник 4"/>
          <p:cNvSpPr/>
          <p:nvPr/>
        </p:nvSpPr>
        <p:spPr>
          <a:xfrm>
            <a:off x="251520" y="1305342"/>
            <a:ext cx="8712968" cy="2031325"/>
          </a:xfrm>
          <a:prstGeom prst="rect">
            <a:avLst/>
          </a:prstGeom>
        </p:spPr>
        <p:txBody>
          <a:bodyPr wrap="square">
            <a:spAutoFit/>
          </a:bodyPr>
          <a:lstStyle/>
          <a:p>
            <a:pPr algn="just"/>
            <a:r>
              <a:rPr lang="ru-RU" b="1" dirty="0" smtClean="0">
                <a:latin typeface="Times New Roman" pitchFamily="18" charset="0"/>
                <a:cs typeface="Times New Roman" pitchFamily="18" charset="0"/>
              </a:rPr>
              <a:t>67. Закиров </a:t>
            </a:r>
            <a:r>
              <a:rPr lang="ru-RU" b="1" dirty="0" err="1">
                <a:latin typeface="Times New Roman" pitchFamily="18" charset="0"/>
                <a:cs typeface="Times New Roman" pitchFamily="18" charset="0"/>
              </a:rPr>
              <a:t>Ильдус</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Мухаметгали</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(15.06.1938) - Заслуженный деятель науки и техники РФ и РТ</a:t>
            </a:r>
            <a:r>
              <a:rPr lang="ru-RU" dirty="0" smtClean="0">
                <a:latin typeface="Times New Roman" pitchFamily="18" charset="0"/>
                <a:cs typeface="Times New Roman" pitchFamily="18" charset="0"/>
              </a:rPr>
              <a:t>. Проректор </a:t>
            </a:r>
            <a:r>
              <a:rPr lang="ru-RU" dirty="0">
                <a:latin typeface="Times New Roman" pitchFamily="18" charset="0"/>
                <a:cs typeface="Times New Roman" pitchFamily="18" charset="0"/>
              </a:rPr>
              <a:t>по научной работе Казанского государственного технического университета им. Н. Туполева. Директор Института промышленности, бизнеса и приватизации (КНИАТ), заведующий кафедрой технологии производства летательных аппаратов Казанского государственного технического университета.</a:t>
            </a:r>
          </a:p>
          <a:p>
            <a:pPr algn="just"/>
            <a:r>
              <a:rPr lang="ru-RU" b="1" dirty="0" smtClean="0">
                <a:latin typeface="Times New Roman" pitchFamily="18" charset="0"/>
                <a:cs typeface="Times New Roman" pitchFamily="18" charset="0"/>
              </a:rPr>
              <a:t>68. Усманов </a:t>
            </a:r>
            <a:r>
              <a:rPr lang="ru-RU" b="1" dirty="0">
                <a:latin typeface="Times New Roman" pitchFamily="18" charset="0"/>
                <a:cs typeface="Times New Roman" pitchFamily="18" charset="0"/>
              </a:rPr>
              <a:t>Айрат </a:t>
            </a:r>
            <a:r>
              <a:rPr lang="ru-RU" b="1" dirty="0" err="1">
                <a:latin typeface="Times New Roman" pitchFamily="18" charset="0"/>
                <a:cs typeface="Times New Roman" pitchFamily="18" charset="0"/>
              </a:rPr>
              <a:t>Каримович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(1963) – заслуженный пчеловод Республики Татарстан.</a:t>
            </a:r>
          </a:p>
        </p:txBody>
      </p:sp>
    </p:spTree>
    <p:extLst>
      <p:ext uri="{BB962C8B-B14F-4D97-AF65-F5344CB8AC3E}">
        <p14:creationId xmlns:p14="http://schemas.microsoft.com/office/powerpoint/2010/main" val="32620688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1" y="733047"/>
            <a:ext cx="9144000" cy="646331"/>
          </a:xfrm>
          <a:prstGeom prst="rect">
            <a:avLst/>
          </a:prstGeom>
          <a:solidFill>
            <a:srgbClr val="FF0000"/>
          </a:solidFill>
        </p:spPr>
        <p:txBody>
          <a:bodyPr wrap="square" rtlCol="0">
            <a:spAutoFit/>
          </a:bodyPr>
          <a:lstStyle/>
          <a:p>
            <a:pPr hangingPunct="0"/>
            <a:r>
              <a:rPr lang="tt-RU" b="1" dirty="0">
                <a:solidFill>
                  <a:schemeClr val="bg1"/>
                </a:solidFill>
                <a:latin typeface="Times New Roman" pitchFamily="18" charset="0"/>
                <a:cs typeface="Times New Roman" pitchFamily="18" charset="0"/>
              </a:rPr>
              <a:t>Наполеонга каршы 1805-1807 еллардагы кампаниядә катнашучы актанышлылар:</a:t>
            </a:r>
            <a:endParaRPr lang="ru-RU" b="1" dirty="0">
              <a:solidFill>
                <a:schemeClr val="bg1"/>
              </a:solidFill>
              <a:latin typeface="Times New Roman" pitchFamily="18" charset="0"/>
              <a:cs typeface="Times New Roman" pitchFamily="18" charset="0"/>
            </a:endParaRPr>
          </a:p>
          <a:p>
            <a:pPr hangingPunct="0"/>
            <a:r>
              <a:rPr lang="tt-RU" b="1" dirty="0" smtClean="0">
                <a:solidFill>
                  <a:schemeClr val="bg1"/>
                </a:solidFill>
                <a:latin typeface="Times New Roman" pitchFamily="18" charset="0"/>
                <a:cs typeface="Times New Roman" pitchFamily="18" charset="0"/>
              </a:rPr>
              <a:t> </a:t>
            </a:r>
            <a:endParaRPr lang="ru-RU" dirty="0">
              <a:solidFill>
                <a:schemeClr val="bg1"/>
              </a:solidFill>
              <a:latin typeface="Times New Roman" pitchFamily="18" charset="0"/>
              <a:cs typeface="Times New Roman" pitchFamily="18" charset="0"/>
            </a:endParaRPr>
          </a:p>
        </p:txBody>
      </p:sp>
      <p:sp>
        <p:nvSpPr>
          <p:cNvPr id="5" name="Прямоугольник 4"/>
          <p:cNvSpPr/>
          <p:nvPr/>
        </p:nvSpPr>
        <p:spPr>
          <a:xfrm>
            <a:off x="143964" y="1417052"/>
            <a:ext cx="8712968" cy="5078313"/>
          </a:xfrm>
          <a:prstGeom prst="rect">
            <a:avLst/>
          </a:prstGeom>
        </p:spPr>
        <p:txBody>
          <a:bodyPr wrap="square">
            <a:spAutoFit/>
          </a:bodyPr>
          <a:lstStyle/>
          <a:p>
            <a:pPr algn="just"/>
            <a:r>
              <a:rPr lang="ru-RU" dirty="0" smtClean="0">
                <a:latin typeface="Times New Roman" pitchFamily="18" charset="0"/>
                <a:cs typeface="Times New Roman" pitchFamily="18" charset="0"/>
              </a:rPr>
              <a:t>1. </a:t>
            </a:r>
            <a:r>
              <a:rPr lang="ru-RU" dirty="0" err="1" smtClean="0">
                <a:latin typeface="Times New Roman" pitchFamily="18" charset="0"/>
                <a:cs typeface="Times New Roman" pitchFamily="18" charset="0"/>
              </a:rPr>
              <a:t>Походтагы</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йөзбашы</a:t>
            </a:r>
            <a:r>
              <a:rPr lang="ru-RU" dirty="0">
                <a:latin typeface="Times New Roman" pitchFamily="18" charset="0"/>
                <a:cs typeface="Times New Roman" pitchFamily="18" charset="0"/>
              </a:rPr>
              <a:t> </a:t>
            </a:r>
            <a:r>
              <a:rPr lang="ru-RU" b="1" dirty="0" err="1">
                <a:latin typeface="Times New Roman" pitchFamily="18" charset="0"/>
                <a:cs typeface="Times New Roman" pitchFamily="18" charset="0"/>
              </a:rPr>
              <a:t>Габделхалик</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Шәрип</a:t>
            </a:r>
            <a:r>
              <a:rPr lang="ru-RU" b="1" dirty="0">
                <a:latin typeface="Times New Roman" pitchFamily="18" charset="0"/>
                <a:cs typeface="Times New Roman" pitchFamily="18" charset="0"/>
              </a:rPr>
              <a:t> углы Айдаров </a:t>
            </a:r>
            <a:r>
              <a:rPr lang="ru-RU" dirty="0">
                <a:latin typeface="Times New Roman" pitchFamily="18" charset="0"/>
                <a:cs typeface="Times New Roman" pitchFamily="18" charset="0"/>
              </a:rPr>
              <a:t>– 1805 </a:t>
            </a:r>
            <a:r>
              <a:rPr lang="ru-RU" dirty="0" err="1">
                <a:latin typeface="Times New Roman" pitchFamily="18" charset="0"/>
                <a:cs typeface="Times New Roman" pitchFamily="18" charset="0"/>
              </a:rPr>
              <a:t>елда</a:t>
            </a:r>
            <a:r>
              <a:rPr lang="ru-RU" dirty="0">
                <a:latin typeface="Times New Roman" pitchFamily="18" charset="0"/>
                <a:cs typeface="Times New Roman" pitchFamily="18" charset="0"/>
              </a:rPr>
              <a:t> 25 </a:t>
            </a:r>
            <a:r>
              <a:rPr lang="ru-RU" dirty="0" err="1">
                <a:latin typeface="Times New Roman" pitchFamily="18" charset="0"/>
                <a:cs typeface="Times New Roman" pitchFamily="18" charset="0"/>
              </a:rPr>
              <a:t>яшьтә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булган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Мәчти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авылыннан</a:t>
            </a:r>
            <a:r>
              <a:rPr lang="ru-RU" dirty="0">
                <a:latin typeface="Times New Roman" pitchFamily="18" charset="0"/>
                <a:cs typeface="Times New Roman" pitchFamily="18" charset="0"/>
              </a:rPr>
              <a:t>. 1807 </a:t>
            </a:r>
            <a:r>
              <a:rPr lang="ru-RU" dirty="0" err="1">
                <a:latin typeface="Times New Roman" pitchFamily="18" charset="0"/>
                <a:cs typeface="Times New Roman" pitchFamily="18" charset="0"/>
              </a:rPr>
              <a:t>елда</a:t>
            </a:r>
            <a:r>
              <a:rPr lang="ru-RU" dirty="0">
                <a:latin typeface="Times New Roman" pitchFamily="18" charset="0"/>
                <a:cs typeface="Times New Roman" pitchFamily="18" charset="0"/>
              </a:rPr>
              <a:t> 3 </a:t>
            </a:r>
            <a:r>
              <a:rPr lang="ru-RU" dirty="0" err="1">
                <a:latin typeface="Times New Roman" pitchFamily="18" charset="0"/>
                <a:cs typeface="Times New Roman" pitchFamily="18" charset="0"/>
              </a:rPr>
              <a:t>нче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башкорт</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полкы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составында</a:t>
            </a:r>
            <a:r>
              <a:rPr lang="ru-RU" dirty="0">
                <a:latin typeface="Times New Roman" pitchFamily="18" charset="0"/>
                <a:cs typeface="Times New Roman" pitchFamily="18" charset="0"/>
              </a:rPr>
              <a:t> француз </a:t>
            </a:r>
            <a:r>
              <a:rPr lang="ru-RU" dirty="0" err="1">
                <a:latin typeface="Times New Roman" pitchFamily="18" charset="0"/>
                <a:cs typeface="Times New Roman" pitchFamily="18" charset="0"/>
              </a:rPr>
              <a:t>гаскәрләренә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каршы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походта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катнаша</a:t>
            </a:r>
            <a:r>
              <a:rPr lang="ru-RU" dirty="0">
                <a:latin typeface="Times New Roman" pitchFamily="18" charset="0"/>
                <a:cs typeface="Times New Roman" pitchFamily="18" charset="0"/>
              </a:rPr>
              <a:t>. 1812 ел </a:t>
            </a:r>
            <a:r>
              <a:rPr lang="ru-RU" dirty="0" err="1">
                <a:latin typeface="Times New Roman" pitchFamily="18" charset="0"/>
                <a:cs typeface="Times New Roman" pitchFamily="18" charset="0"/>
              </a:rPr>
              <a:t>истәлегенә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көмеш</a:t>
            </a:r>
            <a:r>
              <a:rPr lang="ru-RU" dirty="0">
                <a:latin typeface="Times New Roman" pitchFamily="18" charset="0"/>
                <a:cs typeface="Times New Roman" pitchFamily="18" charset="0"/>
              </a:rPr>
              <a:t> медаль белән </a:t>
            </a:r>
            <a:r>
              <a:rPr lang="ru-RU" dirty="0" err="1">
                <a:latin typeface="Times New Roman" pitchFamily="18" charset="0"/>
                <a:cs typeface="Times New Roman" pitchFamily="18" charset="0"/>
              </a:rPr>
              <a:t>бүләкләнә</a:t>
            </a:r>
            <a:r>
              <a:rPr lang="ru-RU" dirty="0">
                <a:latin typeface="Times New Roman" pitchFamily="18" charset="0"/>
                <a:cs typeface="Times New Roman" pitchFamily="18" charset="0"/>
              </a:rPr>
              <a:t>. </a:t>
            </a:r>
          </a:p>
          <a:p>
            <a:pPr algn="just"/>
            <a:r>
              <a:rPr lang="ru-RU" dirty="0" smtClean="0">
                <a:latin typeface="Times New Roman" pitchFamily="18" charset="0"/>
                <a:cs typeface="Times New Roman" pitchFamily="18" charset="0"/>
              </a:rPr>
              <a:t>2. Дистанция </a:t>
            </a:r>
            <a:r>
              <a:rPr lang="ru-RU" dirty="0" err="1">
                <a:latin typeface="Times New Roman" pitchFamily="18" charset="0"/>
                <a:cs typeface="Times New Roman" pitchFamily="18" charset="0"/>
              </a:rPr>
              <a:t>башлыгы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йөзбашы</a:t>
            </a:r>
            <a:r>
              <a:rPr lang="ru-RU" dirty="0">
                <a:latin typeface="Times New Roman" pitchFamily="18" charset="0"/>
                <a:cs typeface="Times New Roman" pitchFamily="18" charset="0"/>
              </a:rPr>
              <a:t> </a:t>
            </a:r>
            <a:r>
              <a:rPr lang="ru-RU" b="1" dirty="0" err="1">
                <a:latin typeface="Times New Roman" pitchFamily="18" charset="0"/>
                <a:cs typeface="Times New Roman" pitchFamily="18" charset="0"/>
              </a:rPr>
              <a:t>Батырша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Шәрип</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улы</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Шәрипов</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 30 </a:t>
            </a:r>
            <a:r>
              <a:rPr lang="ru-RU" dirty="0" err="1">
                <a:latin typeface="Times New Roman" pitchFamily="18" charset="0"/>
                <a:cs typeface="Times New Roman" pitchFamily="18" charset="0"/>
              </a:rPr>
              <a:t>яшьтә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Чүри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авылыннан</a:t>
            </a:r>
            <a:r>
              <a:rPr lang="ru-RU" dirty="0">
                <a:latin typeface="Times New Roman" pitchFamily="18" charset="0"/>
                <a:cs typeface="Times New Roman" pitchFamily="18" charset="0"/>
              </a:rPr>
              <a:t>. 1807 </a:t>
            </a:r>
            <a:r>
              <a:rPr lang="ru-RU" dirty="0" err="1">
                <a:latin typeface="Times New Roman" pitchFamily="18" charset="0"/>
                <a:cs typeface="Times New Roman" pitchFamily="18" charset="0"/>
              </a:rPr>
              <a:t>елда</a:t>
            </a:r>
            <a:r>
              <a:rPr lang="ru-RU" dirty="0">
                <a:latin typeface="Times New Roman" pitchFamily="18" charset="0"/>
                <a:cs typeface="Times New Roman" pitchFamily="18" charset="0"/>
              </a:rPr>
              <a:t> 19 </a:t>
            </a:r>
            <a:r>
              <a:rPr lang="ru-RU" dirty="0" err="1">
                <a:latin typeface="Times New Roman" pitchFamily="18" charset="0"/>
                <a:cs typeface="Times New Roman" pitchFamily="18" charset="0"/>
              </a:rPr>
              <a:t>нчы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башкорт</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полкы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составында</a:t>
            </a:r>
            <a:r>
              <a:rPr lang="ru-RU" dirty="0">
                <a:latin typeface="Times New Roman" pitchFamily="18" charset="0"/>
                <a:cs typeface="Times New Roman" pitchFamily="18" charset="0"/>
              </a:rPr>
              <a:t> француз </a:t>
            </a:r>
            <a:r>
              <a:rPr lang="ru-RU" dirty="0" err="1">
                <a:latin typeface="Times New Roman" pitchFamily="18" charset="0"/>
                <a:cs typeface="Times New Roman" pitchFamily="18" charset="0"/>
              </a:rPr>
              <a:t>гаскәрләренә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каршы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походта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була</a:t>
            </a:r>
            <a:r>
              <a:rPr lang="ru-RU" dirty="0">
                <a:latin typeface="Times New Roman" pitchFamily="18" charset="0"/>
                <a:cs typeface="Times New Roman" pitchFamily="18" charset="0"/>
              </a:rPr>
              <a:t>. 1812 </a:t>
            </a:r>
            <a:r>
              <a:rPr lang="ru-RU" dirty="0" err="1">
                <a:latin typeface="Times New Roman" pitchFamily="18" charset="0"/>
                <a:cs typeface="Times New Roman" pitchFamily="18" charset="0"/>
              </a:rPr>
              <a:t>елгы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көмеш</a:t>
            </a:r>
            <a:r>
              <a:rPr lang="ru-RU" dirty="0">
                <a:latin typeface="Times New Roman" pitchFamily="18" charset="0"/>
                <a:cs typeface="Times New Roman" pitchFamily="18" charset="0"/>
              </a:rPr>
              <a:t> медаль белән </a:t>
            </a:r>
            <a:r>
              <a:rPr lang="ru-RU" dirty="0" err="1">
                <a:latin typeface="Times New Roman" pitchFamily="18" charset="0"/>
                <a:cs typeface="Times New Roman" pitchFamily="18" charset="0"/>
              </a:rPr>
              <a:t>бүләкләнә</a:t>
            </a:r>
            <a:endParaRPr lang="ru-RU" dirty="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3. </a:t>
            </a:r>
            <a:r>
              <a:rPr lang="ru-RU" dirty="0" err="1" smtClean="0">
                <a:latin typeface="Times New Roman" pitchFamily="18" charset="0"/>
                <a:cs typeface="Times New Roman" pitchFamily="18" charset="0"/>
              </a:rPr>
              <a:t>Гаскәри</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хорунжий </a:t>
            </a:r>
            <a:r>
              <a:rPr lang="ru-RU" b="1" dirty="0">
                <a:latin typeface="Times New Roman" pitchFamily="18" charset="0"/>
                <a:cs typeface="Times New Roman" pitchFamily="18" charset="0"/>
              </a:rPr>
              <a:t>Гали </a:t>
            </a:r>
            <a:r>
              <a:rPr lang="ru-RU" b="1" dirty="0" err="1">
                <a:latin typeface="Times New Roman" pitchFamily="18" charset="0"/>
                <a:cs typeface="Times New Roman" pitchFamily="18" charset="0"/>
              </a:rPr>
              <a:t>Атнагол</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улы</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Чүриев</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 31 </a:t>
            </a:r>
            <a:r>
              <a:rPr lang="ru-RU" dirty="0" err="1">
                <a:latin typeface="Times New Roman" pitchFamily="18" charset="0"/>
                <a:cs typeface="Times New Roman" pitchFamily="18" charset="0"/>
              </a:rPr>
              <a:t>яшьтә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Әтәс</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авылыннан</a:t>
            </a:r>
            <a:r>
              <a:rPr lang="ru-RU" dirty="0">
                <a:latin typeface="Times New Roman" pitchFamily="18" charset="0"/>
                <a:cs typeface="Times New Roman" pitchFamily="18" charset="0"/>
              </a:rPr>
              <a:t>. 1807 </a:t>
            </a:r>
            <a:r>
              <a:rPr lang="ru-RU" dirty="0" err="1">
                <a:latin typeface="Times New Roman" pitchFamily="18" charset="0"/>
                <a:cs typeface="Times New Roman" pitchFamily="18" charset="0"/>
              </a:rPr>
              <a:t>елда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хәрби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походларда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була</a:t>
            </a:r>
            <a:r>
              <a:rPr lang="ru-RU" dirty="0">
                <a:latin typeface="Times New Roman" pitchFamily="18" charset="0"/>
                <a:cs typeface="Times New Roman" pitchFamily="18" charset="0"/>
              </a:rPr>
              <a:t>. 1812 </a:t>
            </a:r>
            <a:r>
              <a:rPr lang="ru-RU" dirty="0" err="1">
                <a:latin typeface="Times New Roman" pitchFamily="18" charset="0"/>
                <a:cs typeface="Times New Roman" pitchFamily="18" charset="0"/>
              </a:rPr>
              <a:t>елгы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көмеш</a:t>
            </a:r>
            <a:r>
              <a:rPr lang="ru-RU" dirty="0">
                <a:latin typeface="Times New Roman" pitchFamily="18" charset="0"/>
                <a:cs typeface="Times New Roman" pitchFamily="18" charset="0"/>
              </a:rPr>
              <a:t> медаль белән </a:t>
            </a:r>
            <a:r>
              <a:rPr lang="ru-RU" dirty="0" err="1">
                <a:latin typeface="Times New Roman" pitchFamily="18" charset="0"/>
                <a:cs typeface="Times New Roman" pitchFamily="18" charset="0"/>
              </a:rPr>
              <a:t>бүләкләнә</a:t>
            </a:r>
            <a:r>
              <a:rPr lang="ru-RU" dirty="0">
                <a:latin typeface="Times New Roman" pitchFamily="18" charset="0"/>
                <a:cs typeface="Times New Roman" pitchFamily="18" charset="0"/>
              </a:rPr>
              <a:t>. </a:t>
            </a:r>
          </a:p>
          <a:p>
            <a:pPr algn="just"/>
            <a:r>
              <a:rPr lang="ru-RU" dirty="0" smtClean="0">
                <a:latin typeface="Times New Roman" pitchFamily="18" charset="0"/>
                <a:cs typeface="Times New Roman" pitchFamily="18" charset="0"/>
              </a:rPr>
              <a:t>4. </a:t>
            </a:r>
            <a:r>
              <a:rPr lang="ru-RU" dirty="0" err="1" smtClean="0">
                <a:latin typeface="Times New Roman" pitchFamily="18" charset="0"/>
                <a:cs typeface="Times New Roman" pitchFamily="18" charset="0"/>
              </a:rPr>
              <a:t>Зауряд</a:t>
            </a:r>
            <a:r>
              <a:rPr lang="ru-RU" dirty="0" smtClean="0">
                <a:latin typeface="Times New Roman" pitchFamily="18" charset="0"/>
                <a:cs typeface="Times New Roman" pitchFamily="18" charset="0"/>
              </a:rPr>
              <a:t>-есаул </a:t>
            </a:r>
            <a:r>
              <a:rPr lang="ru-RU" b="1" dirty="0" err="1">
                <a:latin typeface="Times New Roman" pitchFamily="18" charset="0"/>
                <a:cs typeface="Times New Roman" pitchFamily="18" charset="0"/>
              </a:rPr>
              <a:t>Зөбәер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Өметбай</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улы</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Мәчтиев</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 23 </a:t>
            </a:r>
            <a:r>
              <a:rPr lang="ru-RU" dirty="0" err="1">
                <a:latin typeface="Times New Roman" pitchFamily="18" charset="0"/>
                <a:cs typeface="Times New Roman" pitchFamily="18" charset="0"/>
              </a:rPr>
              <a:t>яшьтә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Чынык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авылыннан</a:t>
            </a:r>
            <a:r>
              <a:rPr lang="ru-RU" dirty="0">
                <a:latin typeface="Times New Roman" pitchFamily="18" charset="0"/>
                <a:cs typeface="Times New Roman" pitchFamily="18" charset="0"/>
              </a:rPr>
              <a:t>. 1807 </a:t>
            </a:r>
            <a:r>
              <a:rPr lang="ru-RU" dirty="0" err="1">
                <a:latin typeface="Times New Roman" pitchFamily="18" charset="0"/>
                <a:cs typeface="Times New Roman" pitchFamily="18" charset="0"/>
              </a:rPr>
              <a:t>елда</a:t>
            </a:r>
            <a:r>
              <a:rPr lang="ru-RU" dirty="0">
                <a:latin typeface="Times New Roman" pitchFamily="18" charset="0"/>
                <a:cs typeface="Times New Roman" pitchFamily="18" charset="0"/>
              </a:rPr>
              <a:t> 19 </a:t>
            </a:r>
            <a:r>
              <a:rPr lang="ru-RU" dirty="0" err="1">
                <a:latin typeface="Times New Roman" pitchFamily="18" charset="0"/>
                <a:cs typeface="Times New Roman" pitchFamily="18" charset="0"/>
              </a:rPr>
              <a:t>нчы</a:t>
            </a:r>
            <a:r>
              <a:rPr lang="ru-RU" dirty="0">
                <a:latin typeface="Times New Roman" pitchFamily="18" charset="0"/>
                <a:cs typeface="Times New Roman" pitchFamily="18" charset="0"/>
              </a:rPr>
              <a:t> полк белән </a:t>
            </a:r>
            <a:r>
              <a:rPr lang="ru-RU" dirty="0" err="1">
                <a:latin typeface="Times New Roman" pitchFamily="18" charset="0"/>
                <a:cs typeface="Times New Roman" pitchFamily="18" charset="0"/>
              </a:rPr>
              <a:t>походларда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катнаша</a:t>
            </a:r>
            <a:r>
              <a:rPr lang="ru-RU" dirty="0">
                <a:latin typeface="Times New Roman" pitchFamily="18" charset="0"/>
                <a:cs typeface="Times New Roman" pitchFamily="18" charset="0"/>
              </a:rPr>
              <a:t>. 1812 </a:t>
            </a:r>
            <a:r>
              <a:rPr lang="ru-RU" dirty="0" err="1">
                <a:latin typeface="Times New Roman" pitchFamily="18" charset="0"/>
                <a:cs typeface="Times New Roman" pitchFamily="18" charset="0"/>
              </a:rPr>
              <a:t>елгы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көмеш</a:t>
            </a:r>
            <a:r>
              <a:rPr lang="ru-RU" dirty="0">
                <a:latin typeface="Times New Roman" pitchFamily="18" charset="0"/>
                <a:cs typeface="Times New Roman" pitchFamily="18" charset="0"/>
              </a:rPr>
              <a:t> медаль белән </a:t>
            </a:r>
            <a:r>
              <a:rPr lang="ru-RU" dirty="0" err="1">
                <a:latin typeface="Times New Roman" pitchFamily="18" charset="0"/>
                <a:cs typeface="Times New Roman" pitchFamily="18" charset="0"/>
              </a:rPr>
              <a:t>бүләкләнә</a:t>
            </a:r>
            <a:r>
              <a:rPr lang="ru-RU" dirty="0">
                <a:latin typeface="Times New Roman" pitchFamily="18" charset="0"/>
                <a:cs typeface="Times New Roman" pitchFamily="18" charset="0"/>
              </a:rPr>
              <a:t>. </a:t>
            </a:r>
          </a:p>
          <a:p>
            <a:pPr algn="just"/>
            <a:r>
              <a:rPr lang="ru-RU" dirty="0" smtClean="0">
                <a:latin typeface="Times New Roman" pitchFamily="18" charset="0"/>
                <a:cs typeface="Times New Roman" pitchFamily="18" charset="0"/>
              </a:rPr>
              <a:t>5. </a:t>
            </a:r>
            <a:r>
              <a:rPr lang="ru-RU" dirty="0" err="1" smtClean="0">
                <a:latin typeface="Times New Roman" pitchFamily="18" charset="0"/>
                <a:cs typeface="Times New Roman" pitchFamily="18" charset="0"/>
              </a:rPr>
              <a:t>Йорт</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старшинасы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зауряд</a:t>
            </a:r>
            <a:r>
              <a:rPr lang="ru-RU" dirty="0">
                <a:latin typeface="Times New Roman" pitchFamily="18" charset="0"/>
                <a:cs typeface="Times New Roman" pitchFamily="18" charset="0"/>
              </a:rPr>
              <a:t>-есаул </a:t>
            </a:r>
            <a:r>
              <a:rPr lang="ru-RU" b="1" dirty="0" err="1">
                <a:latin typeface="Times New Roman" pitchFamily="18" charset="0"/>
                <a:cs typeface="Times New Roman" pitchFamily="18" charset="0"/>
              </a:rPr>
              <a:t>Әхтәри</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Мөгътәсар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улы</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Хөсәенов</a:t>
            </a:r>
            <a:r>
              <a:rPr lang="ru-RU" dirty="0">
                <a:latin typeface="Times New Roman" pitchFamily="18" charset="0"/>
                <a:cs typeface="Times New Roman" pitchFamily="18" charset="0"/>
              </a:rPr>
              <a:t> – 19 </a:t>
            </a:r>
            <a:r>
              <a:rPr lang="ru-RU" dirty="0" err="1">
                <a:latin typeface="Times New Roman" pitchFamily="18" charset="0"/>
                <a:cs typeface="Times New Roman" pitchFamily="18" charset="0"/>
              </a:rPr>
              <a:t>яшьтә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Солтанголдан</a:t>
            </a:r>
            <a:r>
              <a:rPr lang="ru-RU" dirty="0">
                <a:latin typeface="Times New Roman" pitchFamily="18" charset="0"/>
                <a:cs typeface="Times New Roman" pitchFamily="18" charset="0"/>
              </a:rPr>
              <a:t>. 1807 </a:t>
            </a:r>
            <a:r>
              <a:rPr lang="ru-RU" dirty="0" err="1">
                <a:latin typeface="Times New Roman" pitchFamily="18" charset="0"/>
                <a:cs typeface="Times New Roman" pitchFamily="18" charset="0"/>
              </a:rPr>
              <a:t>елда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французларга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каршы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походта</a:t>
            </a:r>
            <a:r>
              <a:rPr lang="ru-RU" dirty="0">
                <a:latin typeface="Times New Roman" pitchFamily="18" charset="0"/>
                <a:cs typeface="Times New Roman" pitchFamily="18" charset="0"/>
              </a:rPr>
              <a:t>, 1812-1814 ел-</a:t>
            </a:r>
            <a:r>
              <a:rPr lang="ru-RU" dirty="0" err="1">
                <a:latin typeface="Times New Roman" pitchFamily="18" charset="0"/>
                <a:cs typeface="Times New Roman" pitchFamily="18" charset="0"/>
              </a:rPr>
              <a:t>ларда</a:t>
            </a:r>
            <a:r>
              <a:rPr lang="ru-RU" dirty="0">
                <a:latin typeface="Times New Roman" pitchFamily="18" charset="0"/>
                <a:cs typeface="Times New Roman" pitchFamily="18" charset="0"/>
              </a:rPr>
              <a:t> 19 </a:t>
            </a:r>
            <a:r>
              <a:rPr lang="ru-RU" dirty="0" err="1">
                <a:latin typeface="Times New Roman" pitchFamily="18" charset="0"/>
                <a:cs typeface="Times New Roman" pitchFamily="18" charset="0"/>
              </a:rPr>
              <a:t>нчы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башкорт</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полкы</a:t>
            </a:r>
            <a:r>
              <a:rPr lang="ru-RU" dirty="0">
                <a:latin typeface="Times New Roman" pitchFamily="18" charset="0"/>
                <a:cs typeface="Times New Roman" pitchFamily="18" charset="0"/>
              </a:rPr>
              <a:t> белән </a:t>
            </a:r>
            <a:r>
              <a:rPr lang="ru-RU" dirty="0" err="1">
                <a:latin typeface="Times New Roman" pitchFamily="18" charset="0"/>
                <a:cs typeface="Times New Roman" pitchFamily="18" charset="0"/>
              </a:rPr>
              <a:t>яуларда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катнаша</a:t>
            </a:r>
            <a:r>
              <a:rPr lang="ru-RU" dirty="0">
                <a:latin typeface="Times New Roman" pitchFamily="18" charset="0"/>
                <a:cs typeface="Times New Roman" pitchFamily="18" charset="0"/>
              </a:rPr>
              <a:t>, 1812 ел </a:t>
            </a:r>
            <a:r>
              <a:rPr lang="ru-RU" dirty="0" err="1">
                <a:latin typeface="Times New Roman" pitchFamily="18" charset="0"/>
                <a:cs typeface="Times New Roman" pitchFamily="18" charset="0"/>
              </a:rPr>
              <a:t>һәм</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Парижны</a:t>
            </a:r>
            <a:r>
              <a:rPr lang="ru-RU" dirty="0">
                <a:latin typeface="Times New Roman" pitchFamily="18" charset="0"/>
                <a:cs typeface="Times New Roman" pitchFamily="18" charset="0"/>
              </a:rPr>
              <a:t> алу </a:t>
            </a:r>
            <a:r>
              <a:rPr lang="ru-RU" dirty="0" err="1">
                <a:latin typeface="Times New Roman" pitchFamily="18" charset="0"/>
                <a:cs typeface="Times New Roman" pitchFamily="18" charset="0"/>
              </a:rPr>
              <a:t>хөрмәтенә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көмеш</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медальләр</a:t>
            </a:r>
            <a:r>
              <a:rPr lang="ru-RU" dirty="0">
                <a:latin typeface="Times New Roman" pitchFamily="18" charset="0"/>
                <a:cs typeface="Times New Roman" pitchFamily="18" charset="0"/>
              </a:rPr>
              <a:t> белән </a:t>
            </a:r>
            <a:r>
              <a:rPr lang="ru-RU" dirty="0" err="1">
                <a:latin typeface="Times New Roman" pitchFamily="18" charset="0"/>
                <a:cs typeface="Times New Roman" pitchFamily="18" charset="0"/>
              </a:rPr>
              <a:t>бүләкләнә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Ә.Әсфәндияров</a:t>
            </a:r>
            <a:r>
              <a:rPr lang="ru-RU" dirty="0">
                <a:latin typeface="Times New Roman" pitchFamily="18" charset="0"/>
                <a:cs typeface="Times New Roman" pitchFamily="18" charset="0"/>
              </a:rPr>
              <a:t>, 399 б.).</a:t>
            </a:r>
          </a:p>
          <a:p>
            <a:pPr algn="just"/>
            <a:r>
              <a:rPr lang="ru-RU" dirty="0" smtClean="0">
                <a:latin typeface="Times New Roman" pitchFamily="18" charset="0"/>
                <a:cs typeface="Times New Roman" pitchFamily="18" charset="0"/>
              </a:rPr>
              <a:t>6.Зауряд-хорунжий </a:t>
            </a:r>
            <a:r>
              <a:rPr lang="ru-RU" b="1" dirty="0" err="1">
                <a:latin typeface="Times New Roman" pitchFamily="18" charset="0"/>
                <a:cs typeface="Times New Roman" pitchFamily="18" charset="0"/>
              </a:rPr>
              <a:t>Туйхуҗа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Тойгын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улы</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Барысов</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 20 </a:t>
            </a:r>
            <a:r>
              <a:rPr lang="ru-RU" dirty="0" err="1">
                <a:latin typeface="Times New Roman" pitchFamily="18" charset="0"/>
                <a:cs typeface="Times New Roman" pitchFamily="18" charset="0"/>
              </a:rPr>
              <a:t>яшьтә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Кадермәт</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авылыннан</a:t>
            </a:r>
            <a:r>
              <a:rPr lang="ru-RU" dirty="0">
                <a:latin typeface="Times New Roman" pitchFamily="18" charset="0"/>
                <a:cs typeface="Times New Roman" pitchFamily="18" charset="0"/>
              </a:rPr>
              <a:t>. 1807 </a:t>
            </a:r>
            <a:r>
              <a:rPr lang="ru-RU" dirty="0" err="1">
                <a:latin typeface="Times New Roman" pitchFamily="18" charset="0"/>
                <a:cs typeface="Times New Roman" pitchFamily="18" charset="0"/>
              </a:rPr>
              <a:t>елгы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походларда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катнаша</a:t>
            </a:r>
            <a:r>
              <a:rPr lang="ru-RU" dirty="0">
                <a:latin typeface="Times New Roman" pitchFamily="18" charset="0"/>
                <a:cs typeface="Times New Roman" pitchFamily="18" charset="0"/>
              </a:rPr>
              <a:t>. 1812 </a:t>
            </a:r>
            <a:r>
              <a:rPr lang="ru-RU" dirty="0" err="1">
                <a:latin typeface="Times New Roman" pitchFamily="18" charset="0"/>
                <a:cs typeface="Times New Roman" pitchFamily="18" charset="0"/>
              </a:rPr>
              <a:t>елгы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көмеш</a:t>
            </a:r>
            <a:r>
              <a:rPr lang="ru-RU" dirty="0">
                <a:latin typeface="Times New Roman" pitchFamily="18" charset="0"/>
                <a:cs typeface="Times New Roman" pitchFamily="18" charset="0"/>
              </a:rPr>
              <a:t> медаль </a:t>
            </a:r>
            <a:r>
              <a:rPr lang="ru-RU" dirty="0" err="1">
                <a:latin typeface="Times New Roman" pitchFamily="18" charset="0"/>
                <a:cs typeface="Times New Roman" pitchFamily="18" charset="0"/>
              </a:rPr>
              <a:t>иясе</a:t>
            </a:r>
            <a:r>
              <a:rPr lang="ru-RU" dirty="0">
                <a:latin typeface="Times New Roman" pitchFamily="18" charset="0"/>
                <a:cs typeface="Times New Roman" pitchFamily="18" charset="0"/>
              </a:rPr>
              <a:t>. </a:t>
            </a:r>
          </a:p>
        </p:txBody>
      </p:sp>
    </p:spTree>
    <p:extLst>
      <p:ext uri="{BB962C8B-B14F-4D97-AF65-F5344CB8AC3E}">
        <p14:creationId xmlns:p14="http://schemas.microsoft.com/office/powerpoint/2010/main" val="14340491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1" y="733047"/>
            <a:ext cx="9144000" cy="646331"/>
          </a:xfrm>
          <a:prstGeom prst="rect">
            <a:avLst/>
          </a:prstGeom>
          <a:solidFill>
            <a:srgbClr val="FF0000"/>
          </a:solidFill>
        </p:spPr>
        <p:txBody>
          <a:bodyPr wrap="square" rtlCol="0">
            <a:spAutoFit/>
          </a:bodyPr>
          <a:lstStyle/>
          <a:p>
            <a:pPr hangingPunct="0"/>
            <a:r>
              <a:rPr lang="tt-RU" b="1" dirty="0">
                <a:solidFill>
                  <a:schemeClr val="bg1"/>
                </a:solidFill>
                <a:latin typeface="Times New Roman" pitchFamily="18" charset="0"/>
                <a:cs typeface="Times New Roman" pitchFamily="18" charset="0"/>
              </a:rPr>
              <a:t>Наполеонга каршы 1805-1807 еллардагы кампаниядә катнашучы актанышлылар:</a:t>
            </a:r>
            <a:endParaRPr lang="ru-RU" b="1" dirty="0">
              <a:solidFill>
                <a:schemeClr val="bg1"/>
              </a:solidFill>
              <a:latin typeface="Times New Roman" pitchFamily="18" charset="0"/>
              <a:cs typeface="Times New Roman" pitchFamily="18" charset="0"/>
            </a:endParaRPr>
          </a:p>
          <a:p>
            <a:pPr hangingPunct="0"/>
            <a:r>
              <a:rPr lang="tt-RU" b="1" dirty="0" smtClean="0">
                <a:solidFill>
                  <a:schemeClr val="bg1"/>
                </a:solidFill>
                <a:latin typeface="Times New Roman" pitchFamily="18" charset="0"/>
                <a:cs typeface="Times New Roman" pitchFamily="18" charset="0"/>
              </a:rPr>
              <a:t> </a:t>
            </a:r>
            <a:endParaRPr lang="ru-RU" dirty="0">
              <a:solidFill>
                <a:schemeClr val="bg1"/>
              </a:solidFill>
              <a:latin typeface="Times New Roman" pitchFamily="18" charset="0"/>
              <a:cs typeface="Times New Roman" pitchFamily="18" charset="0"/>
            </a:endParaRPr>
          </a:p>
        </p:txBody>
      </p:sp>
      <p:sp>
        <p:nvSpPr>
          <p:cNvPr id="5" name="Прямоугольник 4"/>
          <p:cNvSpPr/>
          <p:nvPr/>
        </p:nvSpPr>
        <p:spPr>
          <a:xfrm>
            <a:off x="143964" y="1556792"/>
            <a:ext cx="8712968" cy="4524315"/>
          </a:xfrm>
          <a:prstGeom prst="rect">
            <a:avLst/>
          </a:prstGeom>
        </p:spPr>
        <p:txBody>
          <a:bodyPr wrap="square">
            <a:spAutoFit/>
          </a:bodyPr>
          <a:lstStyle/>
          <a:p>
            <a:pPr algn="just"/>
            <a:r>
              <a:rPr lang="ru-RU" dirty="0" smtClean="0">
                <a:latin typeface="Times New Roman" pitchFamily="18" charset="0"/>
                <a:cs typeface="Times New Roman" pitchFamily="18" charset="0"/>
              </a:rPr>
              <a:t>7. </a:t>
            </a:r>
            <a:r>
              <a:rPr lang="ru-RU" dirty="0" err="1" smtClean="0">
                <a:latin typeface="Times New Roman" pitchFamily="18" charset="0"/>
                <a:cs typeface="Times New Roman" pitchFamily="18" charset="0"/>
              </a:rPr>
              <a:t>Зауряд</a:t>
            </a:r>
            <a:r>
              <a:rPr lang="ru-RU" dirty="0" smtClean="0">
                <a:latin typeface="Times New Roman" pitchFamily="18" charset="0"/>
                <a:cs typeface="Times New Roman" pitchFamily="18" charset="0"/>
              </a:rPr>
              <a:t>-есаул </a:t>
            </a:r>
            <a:r>
              <a:rPr lang="ru-RU" b="1" dirty="0" err="1">
                <a:latin typeface="Times New Roman" pitchFamily="18" charset="0"/>
                <a:cs typeface="Times New Roman" pitchFamily="18" charset="0"/>
              </a:rPr>
              <a:t>Габдрәшит</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Әбсәлам</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улы</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Айтуганов</a:t>
            </a:r>
            <a:r>
              <a:rPr lang="ru-RU" dirty="0">
                <a:latin typeface="Times New Roman" pitchFamily="18" charset="0"/>
                <a:cs typeface="Times New Roman" pitchFamily="18" charset="0"/>
              </a:rPr>
              <a:t> – 21 </a:t>
            </a:r>
            <a:r>
              <a:rPr lang="ru-RU" dirty="0" err="1">
                <a:latin typeface="Times New Roman" pitchFamily="18" charset="0"/>
                <a:cs typeface="Times New Roman" pitchFamily="18" charset="0"/>
              </a:rPr>
              <a:t>яшьтә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Чалманарат</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авылыннан</a:t>
            </a:r>
            <a:r>
              <a:rPr lang="ru-RU" dirty="0">
                <a:latin typeface="Times New Roman" pitchFamily="18" charset="0"/>
                <a:cs typeface="Times New Roman" pitchFamily="18" charset="0"/>
              </a:rPr>
              <a:t>. 1807 </a:t>
            </a:r>
            <a:r>
              <a:rPr lang="ru-RU" dirty="0" err="1">
                <a:latin typeface="Times New Roman" pitchFamily="18" charset="0"/>
                <a:cs typeface="Times New Roman" pitchFamily="18" charset="0"/>
              </a:rPr>
              <a:t>елгы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походларда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катнаша</a:t>
            </a:r>
            <a:r>
              <a:rPr lang="ru-RU" dirty="0">
                <a:latin typeface="Times New Roman" pitchFamily="18" charset="0"/>
                <a:cs typeface="Times New Roman" pitchFamily="18" charset="0"/>
              </a:rPr>
              <a:t>. 1812 </a:t>
            </a:r>
            <a:r>
              <a:rPr lang="ru-RU" dirty="0" err="1">
                <a:latin typeface="Times New Roman" pitchFamily="18" charset="0"/>
                <a:cs typeface="Times New Roman" pitchFamily="18" charset="0"/>
              </a:rPr>
              <a:t>елгы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көмеш</a:t>
            </a:r>
            <a:r>
              <a:rPr lang="ru-RU" dirty="0">
                <a:latin typeface="Times New Roman" pitchFamily="18" charset="0"/>
                <a:cs typeface="Times New Roman" pitchFamily="18" charset="0"/>
              </a:rPr>
              <a:t> медаль белән </a:t>
            </a:r>
            <a:r>
              <a:rPr lang="ru-RU" dirty="0" err="1">
                <a:latin typeface="Times New Roman" pitchFamily="18" charset="0"/>
                <a:cs typeface="Times New Roman" pitchFamily="18" charset="0"/>
              </a:rPr>
              <a:t>бүләкләнә</a:t>
            </a:r>
            <a:r>
              <a:rPr lang="ru-RU" dirty="0">
                <a:latin typeface="Times New Roman" pitchFamily="18" charset="0"/>
                <a:cs typeface="Times New Roman" pitchFamily="18" charset="0"/>
              </a:rPr>
              <a:t>. </a:t>
            </a:r>
          </a:p>
          <a:p>
            <a:pPr algn="just"/>
            <a:r>
              <a:rPr lang="ru-RU" dirty="0" smtClean="0">
                <a:latin typeface="Times New Roman" pitchFamily="18" charset="0"/>
                <a:cs typeface="Times New Roman" pitchFamily="18" charset="0"/>
              </a:rPr>
              <a:t>8. </a:t>
            </a:r>
            <a:r>
              <a:rPr lang="ru-RU" dirty="0" err="1" smtClean="0">
                <a:latin typeface="Times New Roman" pitchFamily="18" charset="0"/>
                <a:cs typeface="Times New Roman" pitchFamily="18" charset="0"/>
              </a:rPr>
              <a:t>Йорт</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старшинасы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һәм</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гаскәри</a:t>
            </a:r>
            <a:r>
              <a:rPr lang="ru-RU" dirty="0">
                <a:latin typeface="Times New Roman" pitchFamily="18" charset="0"/>
                <a:cs typeface="Times New Roman" pitchFamily="18" charset="0"/>
              </a:rPr>
              <a:t> старшина </a:t>
            </a:r>
            <a:r>
              <a:rPr lang="ru-RU" b="1" dirty="0" err="1">
                <a:latin typeface="Times New Roman" pitchFamily="18" charset="0"/>
                <a:cs typeface="Times New Roman" pitchFamily="18" charset="0"/>
              </a:rPr>
              <a:t>Хөсәен</a:t>
            </a:r>
            <a:r>
              <a:rPr lang="ru-RU" b="1" dirty="0">
                <a:latin typeface="Times New Roman" pitchFamily="18" charset="0"/>
                <a:cs typeface="Times New Roman" pitchFamily="18" charset="0"/>
              </a:rPr>
              <a:t> Акай </a:t>
            </a:r>
            <a:r>
              <a:rPr lang="ru-RU" b="1" dirty="0" err="1">
                <a:latin typeface="Times New Roman" pitchFamily="18" charset="0"/>
                <a:cs typeface="Times New Roman" pitchFamily="18" charset="0"/>
              </a:rPr>
              <a:t>улы</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Зөбәеров</a:t>
            </a:r>
            <a:r>
              <a:rPr lang="ru-RU" dirty="0">
                <a:latin typeface="Times New Roman" pitchFamily="18" charset="0"/>
                <a:cs typeface="Times New Roman" pitchFamily="18" charset="0"/>
              </a:rPr>
              <a:t> – 21 </a:t>
            </a:r>
            <a:r>
              <a:rPr lang="ru-RU" dirty="0" err="1">
                <a:latin typeface="Times New Roman" pitchFamily="18" charset="0"/>
                <a:cs typeface="Times New Roman" pitchFamily="18" charset="0"/>
              </a:rPr>
              <a:t>яшьтә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Зөбәер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авылыннан</a:t>
            </a:r>
            <a:r>
              <a:rPr lang="ru-RU" dirty="0">
                <a:latin typeface="Times New Roman" pitchFamily="18" charset="0"/>
                <a:cs typeface="Times New Roman" pitchFamily="18" charset="0"/>
              </a:rPr>
              <a:t>. 1807 </a:t>
            </a:r>
            <a:r>
              <a:rPr lang="ru-RU" dirty="0" err="1">
                <a:latin typeface="Times New Roman" pitchFamily="18" charset="0"/>
                <a:cs typeface="Times New Roman" pitchFamily="18" charset="0"/>
              </a:rPr>
              <a:t>елгы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походларда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була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яуларда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катнаша</a:t>
            </a:r>
            <a:r>
              <a:rPr lang="ru-RU" dirty="0">
                <a:latin typeface="Times New Roman" pitchFamily="18" charset="0"/>
                <a:cs typeface="Times New Roman" pitchFamily="18" charset="0"/>
              </a:rPr>
              <a:t>. 1812 ел </a:t>
            </a:r>
            <a:r>
              <a:rPr lang="ru-RU" dirty="0" err="1">
                <a:latin typeface="Times New Roman" pitchFamily="18" charset="0"/>
                <a:cs typeface="Times New Roman" pitchFamily="18" charset="0"/>
              </a:rPr>
              <a:t>истәлегенә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көмеш</a:t>
            </a:r>
            <a:r>
              <a:rPr lang="ru-RU" dirty="0">
                <a:latin typeface="Times New Roman" pitchFamily="18" charset="0"/>
                <a:cs typeface="Times New Roman" pitchFamily="18" charset="0"/>
              </a:rPr>
              <a:t> медаль белән </a:t>
            </a:r>
            <a:r>
              <a:rPr lang="ru-RU" dirty="0" err="1">
                <a:latin typeface="Times New Roman" pitchFamily="18" charset="0"/>
                <a:cs typeface="Times New Roman" pitchFamily="18" charset="0"/>
              </a:rPr>
              <a:t>бүләкләнә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Ә.Әсфәндияров</a:t>
            </a:r>
            <a:r>
              <a:rPr lang="ru-RU" dirty="0">
                <a:latin typeface="Times New Roman" pitchFamily="18" charset="0"/>
                <a:cs typeface="Times New Roman" pitchFamily="18" charset="0"/>
              </a:rPr>
              <a:t>, 326 б.).</a:t>
            </a:r>
          </a:p>
          <a:p>
            <a:pPr algn="just"/>
            <a:r>
              <a:rPr lang="ru-RU" dirty="0" smtClean="0">
                <a:latin typeface="Times New Roman" pitchFamily="18" charset="0"/>
                <a:cs typeface="Times New Roman" pitchFamily="18" charset="0"/>
              </a:rPr>
              <a:t>9. Старшина </a:t>
            </a:r>
            <a:r>
              <a:rPr lang="ru-RU" dirty="0" err="1">
                <a:latin typeface="Times New Roman" pitchFamily="18" charset="0"/>
                <a:cs typeface="Times New Roman" pitchFamily="18" charset="0"/>
              </a:rPr>
              <a:t>ярдәмчесе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зауряд-йөзбашы</a:t>
            </a:r>
            <a:r>
              <a:rPr lang="ru-RU" dirty="0">
                <a:latin typeface="Times New Roman" pitchFamily="18" charset="0"/>
                <a:cs typeface="Times New Roman" pitchFamily="18" charset="0"/>
              </a:rPr>
              <a:t> </a:t>
            </a:r>
            <a:r>
              <a:rPr lang="ru-RU" b="1" dirty="0" err="1">
                <a:latin typeface="Times New Roman" pitchFamily="18" charset="0"/>
                <a:cs typeface="Times New Roman" pitchFamily="18" charset="0"/>
              </a:rPr>
              <a:t>Шәнгәрәй</a:t>
            </a:r>
            <a:r>
              <a:rPr lang="ru-RU" b="1" dirty="0">
                <a:latin typeface="Times New Roman" pitchFamily="18" charset="0"/>
                <a:cs typeface="Times New Roman" pitchFamily="18" charset="0"/>
              </a:rPr>
              <a:t> Акай </a:t>
            </a:r>
            <a:r>
              <a:rPr lang="ru-RU" b="1" dirty="0" err="1">
                <a:latin typeface="Times New Roman" pitchFamily="18" charset="0"/>
                <a:cs typeface="Times New Roman" pitchFamily="18" charset="0"/>
              </a:rPr>
              <a:t>улы</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Зөбәеров</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 17 </a:t>
            </a:r>
            <a:r>
              <a:rPr lang="ru-RU" dirty="0" err="1">
                <a:latin typeface="Times New Roman" pitchFamily="18" charset="0"/>
                <a:cs typeface="Times New Roman" pitchFamily="18" charset="0"/>
              </a:rPr>
              <a:t>яшьтә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Зөбәердән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ул</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Хөсәеннең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энесе</a:t>
            </a:r>
            <a:r>
              <a:rPr lang="ru-RU" dirty="0">
                <a:latin typeface="Times New Roman" pitchFamily="18" charset="0"/>
                <a:cs typeface="Times New Roman" pitchFamily="18" charset="0"/>
              </a:rPr>
              <a:t>; ә </a:t>
            </a:r>
            <a:r>
              <a:rPr lang="ru-RU" dirty="0" err="1">
                <a:latin typeface="Times New Roman" pitchFamily="18" charset="0"/>
                <a:cs typeface="Times New Roman" pitchFamily="18" charset="0"/>
              </a:rPr>
              <a:t>аларга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бабай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тиеш</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Зөбәер</a:t>
            </a:r>
            <a:r>
              <a:rPr lang="ru-RU" dirty="0">
                <a:latin typeface="Times New Roman" pitchFamily="18" charset="0"/>
                <a:cs typeface="Times New Roman" pitchFamily="18" charset="0"/>
              </a:rPr>
              <a:t> карт - </a:t>
            </a:r>
            <a:r>
              <a:rPr lang="ru-RU" dirty="0" err="1">
                <a:latin typeface="Times New Roman" pitchFamily="18" charset="0"/>
                <a:cs typeface="Times New Roman" pitchFamily="18" charset="0"/>
              </a:rPr>
              <a:t>үз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исемендәге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авылны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нигезләүче</a:t>
            </a:r>
            <a:r>
              <a:rPr lang="ru-RU" dirty="0">
                <a:latin typeface="Times New Roman" pitchFamily="18" charset="0"/>
                <a:cs typeface="Times New Roman" pitchFamily="18" charset="0"/>
              </a:rPr>
              <a:t>). 1807 </a:t>
            </a:r>
            <a:r>
              <a:rPr lang="ru-RU" dirty="0" err="1">
                <a:latin typeface="Times New Roman" pitchFamily="18" charset="0"/>
                <a:cs typeface="Times New Roman" pitchFamily="18" charset="0"/>
              </a:rPr>
              <a:t>елда</a:t>
            </a:r>
            <a:r>
              <a:rPr lang="ru-RU" dirty="0">
                <a:latin typeface="Times New Roman" pitchFamily="18" charset="0"/>
                <a:cs typeface="Times New Roman" pitchFamily="18" charset="0"/>
              </a:rPr>
              <a:t> 3 </a:t>
            </a:r>
            <a:r>
              <a:rPr lang="ru-RU" dirty="0" err="1">
                <a:latin typeface="Times New Roman" pitchFamily="18" charset="0"/>
                <a:cs typeface="Times New Roman" pitchFamily="18" charset="0"/>
              </a:rPr>
              <a:t>нче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башкорт</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полкы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составында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походта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була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яуларда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катнаша</a:t>
            </a:r>
            <a:r>
              <a:rPr lang="ru-RU" dirty="0">
                <a:latin typeface="Times New Roman" pitchFamily="18" charset="0"/>
                <a:cs typeface="Times New Roman" pitchFamily="18" charset="0"/>
              </a:rPr>
              <a:t>. 1812 </a:t>
            </a:r>
            <a:r>
              <a:rPr lang="ru-RU" dirty="0" err="1">
                <a:latin typeface="Times New Roman" pitchFamily="18" charset="0"/>
                <a:cs typeface="Times New Roman" pitchFamily="18" charset="0"/>
              </a:rPr>
              <a:t>елгы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истәлек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медале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иясе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Ә.Әсфәндияров</a:t>
            </a:r>
            <a:r>
              <a:rPr lang="ru-RU" dirty="0">
                <a:latin typeface="Times New Roman" pitchFamily="18" charset="0"/>
                <a:cs typeface="Times New Roman" pitchFamily="18" charset="0"/>
              </a:rPr>
              <a:t>, 326 б.).</a:t>
            </a:r>
          </a:p>
          <a:p>
            <a:pPr algn="just"/>
            <a:r>
              <a:rPr lang="ru-RU" dirty="0" smtClean="0">
                <a:latin typeface="Times New Roman" pitchFamily="18" charset="0"/>
                <a:cs typeface="Times New Roman" pitchFamily="18" charset="0"/>
              </a:rPr>
              <a:t>10. </a:t>
            </a:r>
            <a:r>
              <a:rPr lang="ru-RU" dirty="0" err="1" smtClean="0">
                <a:latin typeface="Times New Roman" pitchFamily="18" charset="0"/>
                <a:cs typeface="Times New Roman" pitchFamily="18" charset="0"/>
              </a:rPr>
              <a:t>Йорт</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старшинасы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зауряд</a:t>
            </a:r>
            <a:r>
              <a:rPr lang="ru-RU" dirty="0">
                <a:latin typeface="Times New Roman" pitchFamily="18" charset="0"/>
                <a:cs typeface="Times New Roman" pitchFamily="18" charset="0"/>
              </a:rPr>
              <a:t>-есаул </a:t>
            </a:r>
            <a:r>
              <a:rPr lang="ru-RU" b="1" dirty="0" err="1">
                <a:latin typeface="Times New Roman" pitchFamily="18" charset="0"/>
                <a:cs typeface="Times New Roman" pitchFamily="18" charset="0"/>
              </a:rPr>
              <a:t>Ардуан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Гадел</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улы</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Яугилдин</a:t>
            </a:r>
            <a:r>
              <a:rPr lang="ru-RU" dirty="0">
                <a:latin typeface="Times New Roman" pitchFamily="18" charset="0"/>
                <a:cs typeface="Times New Roman" pitchFamily="18" charset="0"/>
              </a:rPr>
              <a:t> – 19 </a:t>
            </a:r>
            <a:r>
              <a:rPr lang="ru-RU" dirty="0" err="1">
                <a:latin typeface="Times New Roman" pitchFamily="18" charset="0"/>
                <a:cs typeface="Times New Roman" pitchFamily="18" charset="0"/>
              </a:rPr>
              <a:t>яшьтә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Аеш</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авылыннан</a:t>
            </a:r>
            <a:r>
              <a:rPr lang="ru-RU" dirty="0">
                <a:latin typeface="Times New Roman" pitchFamily="18" charset="0"/>
                <a:cs typeface="Times New Roman" pitchFamily="18" charset="0"/>
              </a:rPr>
              <a:t>. 1807 </a:t>
            </a:r>
            <a:r>
              <a:rPr lang="ru-RU" dirty="0" err="1">
                <a:latin typeface="Times New Roman" pitchFamily="18" charset="0"/>
                <a:cs typeface="Times New Roman" pitchFamily="18" charset="0"/>
              </a:rPr>
              <a:t>елда</a:t>
            </a:r>
            <a:r>
              <a:rPr lang="ru-RU" dirty="0">
                <a:latin typeface="Times New Roman" pitchFamily="18" charset="0"/>
                <a:cs typeface="Times New Roman" pitchFamily="18" charset="0"/>
              </a:rPr>
              <a:t> 19 </a:t>
            </a:r>
            <a:r>
              <a:rPr lang="ru-RU" dirty="0" err="1">
                <a:latin typeface="Times New Roman" pitchFamily="18" charset="0"/>
                <a:cs typeface="Times New Roman" pitchFamily="18" charset="0"/>
              </a:rPr>
              <a:t>нчы</a:t>
            </a:r>
            <a:r>
              <a:rPr lang="ru-RU" dirty="0">
                <a:latin typeface="Times New Roman" pitchFamily="18" charset="0"/>
                <a:cs typeface="Times New Roman" pitchFamily="18" charset="0"/>
              </a:rPr>
              <a:t> полк белән </a:t>
            </a:r>
            <a:r>
              <a:rPr lang="ru-RU" dirty="0" err="1">
                <a:latin typeface="Times New Roman" pitchFamily="18" charset="0"/>
                <a:cs typeface="Times New Roman" pitchFamily="18" charset="0"/>
              </a:rPr>
              <a:t>походларда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була</a:t>
            </a:r>
            <a:r>
              <a:rPr lang="ru-RU" dirty="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11. </a:t>
            </a:r>
            <a:r>
              <a:rPr lang="ru-RU" dirty="0" err="1" smtClean="0">
                <a:latin typeface="Times New Roman" pitchFamily="18" charset="0"/>
                <a:cs typeface="Times New Roman" pitchFamily="18" charset="0"/>
              </a:rPr>
              <a:t>Гаскәри</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старшина </a:t>
            </a:r>
            <a:r>
              <a:rPr lang="ru-RU" b="1" dirty="0" err="1">
                <a:latin typeface="Times New Roman" pitchFamily="18" charset="0"/>
                <a:cs typeface="Times New Roman" pitchFamily="18" charset="0"/>
              </a:rPr>
              <a:t>Зөбәер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Мөҗәй</a:t>
            </a:r>
            <a:r>
              <a:rPr lang="ru-RU" b="1" dirty="0">
                <a:latin typeface="Times New Roman" pitchFamily="18" charset="0"/>
                <a:cs typeface="Times New Roman" pitchFamily="18" charset="0"/>
              </a:rPr>
              <a:t> (Мөҗәһит) </a:t>
            </a:r>
            <a:r>
              <a:rPr lang="ru-RU" b="1" dirty="0" err="1">
                <a:latin typeface="Times New Roman" pitchFamily="18" charset="0"/>
                <a:cs typeface="Times New Roman" pitchFamily="18" charset="0"/>
              </a:rPr>
              <a:t>улы</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Әбсәламов</a:t>
            </a:r>
            <a:r>
              <a:rPr lang="ru-RU" dirty="0">
                <a:latin typeface="Times New Roman" pitchFamily="18" charset="0"/>
                <a:cs typeface="Times New Roman" pitchFamily="18" charset="0"/>
              </a:rPr>
              <a:t> – 22 </a:t>
            </a:r>
            <a:r>
              <a:rPr lang="ru-RU" dirty="0" err="1">
                <a:latin typeface="Times New Roman" pitchFamily="18" charset="0"/>
                <a:cs typeface="Times New Roman" pitchFamily="18" charset="0"/>
              </a:rPr>
              <a:t>яшьтә</a:t>
            </a:r>
            <a:r>
              <a:rPr lang="ru-RU" dirty="0">
                <a:latin typeface="Times New Roman" pitchFamily="18" charset="0"/>
                <a:cs typeface="Times New Roman" pitchFamily="18" charset="0"/>
              </a:rPr>
              <a:t>, Иске </a:t>
            </a:r>
            <a:r>
              <a:rPr lang="ru-RU" dirty="0" err="1">
                <a:latin typeface="Times New Roman" pitchFamily="18" charset="0"/>
                <a:cs typeface="Times New Roman" pitchFamily="18" charset="0"/>
              </a:rPr>
              <a:t>Әлемнән</a:t>
            </a:r>
            <a:r>
              <a:rPr lang="ru-RU" dirty="0">
                <a:latin typeface="Times New Roman" pitchFamily="18" charset="0"/>
                <a:cs typeface="Times New Roman" pitchFamily="18" charset="0"/>
              </a:rPr>
              <a:t>. 1812 </a:t>
            </a:r>
            <a:r>
              <a:rPr lang="ru-RU" dirty="0" err="1">
                <a:latin typeface="Times New Roman" pitchFamily="18" charset="0"/>
                <a:cs typeface="Times New Roman" pitchFamily="18" charset="0"/>
              </a:rPr>
              <a:t>елда</a:t>
            </a:r>
            <a:r>
              <a:rPr lang="ru-RU" dirty="0">
                <a:latin typeface="Times New Roman" pitchFamily="18" charset="0"/>
                <a:cs typeface="Times New Roman" pitchFamily="18" charset="0"/>
              </a:rPr>
              <a:t> 19 </a:t>
            </a:r>
            <a:r>
              <a:rPr lang="ru-RU" dirty="0" err="1">
                <a:latin typeface="Times New Roman" pitchFamily="18" charset="0"/>
                <a:cs typeface="Times New Roman" pitchFamily="18" charset="0"/>
              </a:rPr>
              <a:t>нчы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башкорт</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полкы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составында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сугышкан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өчен</a:t>
            </a:r>
            <a:r>
              <a:rPr lang="ru-RU" dirty="0">
                <a:latin typeface="Times New Roman" pitchFamily="18" charset="0"/>
                <a:cs typeface="Times New Roman" pitchFamily="18" charset="0"/>
              </a:rPr>
              <a:t> 1812 ел </a:t>
            </a:r>
            <a:r>
              <a:rPr lang="ru-RU" dirty="0" err="1">
                <a:latin typeface="Times New Roman" pitchFamily="18" charset="0"/>
                <a:cs typeface="Times New Roman" pitchFamily="18" charset="0"/>
              </a:rPr>
              <a:t>медале</a:t>
            </a:r>
            <a:r>
              <a:rPr lang="ru-RU" dirty="0">
                <a:latin typeface="Times New Roman" pitchFamily="18" charset="0"/>
                <a:cs typeface="Times New Roman" pitchFamily="18" charset="0"/>
              </a:rPr>
              <a:t> белән </a:t>
            </a:r>
            <a:r>
              <a:rPr lang="ru-RU" dirty="0" err="1">
                <a:latin typeface="Times New Roman" pitchFamily="18" charset="0"/>
                <a:cs typeface="Times New Roman" pitchFamily="18" charset="0"/>
              </a:rPr>
              <a:t>бүләкләнә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Ә.Әсфәндияров</a:t>
            </a:r>
            <a:r>
              <a:rPr lang="ru-RU" dirty="0">
                <a:latin typeface="Times New Roman" pitchFamily="18" charset="0"/>
                <a:cs typeface="Times New Roman" pitchFamily="18" charset="0"/>
              </a:rPr>
              <a:t>, 266 б.).</a:t>
            </a:r>
          </a:p>
          <a:p>
            <a:pPr algn="just"/>
            <a:r>
              <a:rPr lang="ru-RU" dirty="0" smtClean="0">
                <a:latin typeface="Times New Roman" pitchFamily="18" charset="0"/>
                <a:cs typeface="Times New Roman" pitchFamily="18" charset="0"/>
              </a:rPr>
              <a:t>12. </a:t>
            </a:r>
            <a:r>
              <a:rPr lang="ru-RU" dirty="0" err="1" smtClean="0">
                <a:latin typeface="Times New Roman" pitchFamily="18" charset="0"/>
                <a:cs typeface="Times New Roman" pitchFamily="18" charset="0"/>
              </a:rPr>
              <a:t>Зауряд-йөзбашы</a:t>
            </a:r>
            <a:r>
              <a:rPr lang="ru-RU"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Бикташ</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Габделкадыйм</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улы</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Ишмәтов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Ишмөхәммә-тов</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 28 </a:t>
            </a:r>
            <a:r>
              <a:rPr lang="ru-RU" dirty="0" err="1">
                <a:latin typeface="Times New Roman" pitchFamily="18" charset="0"/>
                <a:cs typeface="Times New Roman" pitchFamily="18" charset="0"/>
              </a:rPr>
              <a:t>яшьтә</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Яңа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Әлемнән</a:t>
            </a:r>
            <a:r>
              <a:rPr lang="ru-RU" dirty="0">
                <a:latin typeface="Times New Roman" pitchFamily="18" charset="0"/>
                <a:cs typeface="Times New Roman" pitchFamily="18" charset="0"/>
              </a:rPr>
              <a:t>. 1807 </a:t>
            </a:r>
            <a:r>
              <a:rPr lang="ru-RU" dirty="0" err="1">
                <a:latin typeface="Times New Roman" pitchFamily="18" charset="0"/>
                <a:cs typeface="Times New Roman" pitchFamily="18" charset="0"/>
              </a:rPr>
              <a:t>елда</a:t>
            </a:r>
            <a:r>
              <a:rPr lang="ru-RU" dirty="0">
                <a:latin typeface="Times New Roman" pitchFamily="18" charset="0"/>
                <a:cs typeface="Times New Roman" pitchFamily="18" charset="0"/>
              </a:rPr>
              <a:t> 20 </a:t>
            </a:r>
            <a:r>
              <a:rPr lang="ru-RU" dirty="0" err="1">
                <a:latin typeface="Times New Roman" pitchFamily="18" charset="0"/>
                <a:cs typeface="Times New Roman" pitchFamily="18" charset="0"/>
              </a:rPr>
              <a:t>нче</a:t>
            </a:r>
            <a:r>
              <a:rPr lang="ru-RU" dirty="0">
                <a:latin typeface="Times New Roman" pitchFamily="18" charset="0"/>
                <a:cs typeface="Times New Roman" pitchFamily="18" charset="0"/>
              </a:rPr>
              <a:t> полк белән </a:t>
            </a:r>
            <a:r>
              <a:rPr lang="ru-RU" dirty="0" err="1">
                <a:latin typeface="Times New Roman" pitchFamily="18" charset="0"/>
                <a:cs typeface="Times New Roman" pitchFamily="18" charset="0"/>
              </a:rPr>
              <a:t>походларда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була</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3956174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758640"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Герои Советского Союза</a:t>
            </a:r>
          </a:p>
        </p:txBody>
      </p:sp>
      <p:sp>
        <p:nvSpPr>
          <p:cNvPr id="4" name="Прямоугольник 3"/>
          <p:cNvSpPr/>
          <p:nvPr/>
        </p:nvSpPr>
        <p:spPr>
          <a:xfrm>
            <a:off x="179512" y="1328862"/>
            <a:ext cx="8712968" cy="4801314"/>
          </a:xfrm>
          <a:prstGeom prst="rect">
            <a:avLst/>
          </a:prstGeom>
        </p:spPr>
        <p:txBody>
          <a:bodyPr wrap="square">
            <a:spAutoFit/>
          </a:bodyPr>
          <a:lstStyle/>
          <a:p>
            <a:pPr algn="just"/>
            <a:r>
              <a:rPr lang="ru-RU" b="1" dirty="0">
                <a:latin typeface="Times New Roman" pitchFamily="18" charset="0"/>
                <a:cs typeface="Times New Roman" pitchFamily="18" charset="0"/>
              </a:rPr>
              <a:t>Давлетов Баян </a:t>
            </a:r>
            <a:r>
              <a:rPr lang="ru-RU" b="1" dirty="0" err="1" smtClean="0">
                <a:latin typeface="Times New Roman" pitchFamily="18" charset="0"/>
                <a:cs typeface="Times New Roman" pitchFamily="18" charset="0"/>
              </a:rPr>
              <a:t>Еркеевич</a:t>
            </a:r>
            <a:r>
              <a:rPr lang="ru-RU" b="1" dirty="0" smtClean="0">
                <a:latin typeface="Times New Roman" pitchFamily="18" charset="0"/>
                <a:cs typeface="Times New Roman" pitchFamily="18" charset="0"/>
              </a:rPr>
              <a:t> -  </a:t>
            </a:r>
            <a:r>
              <a:rPr lang="ru-RU" sz="1600" dirty="0">
                <a:latin typeface="Times New Roman" pitchFamily="18" charset="0"/>
                <a:cs typeface="Times New Roman" pitchFamily="18" charset="0"/>
              </a:rPr>
              <a:t>командир взвода 1281-го стрелкового полка 60-й стрелковой дивизии 65-й армии Центрального фронта, лейтенант.</a:t>
            </a:r>
          </a:p>
          <a:p>
            <a:pPr algn="just"/>
            <a:r>
              <a:rPr lang="ru-RU" sz="1600" dirty="0" smtClean="0">
                <a:latin typeface="Times New Roman" pitchFamily="18" charset="0"/>
                <a:cs typeface="Times New Roman" pitchFamily="18" charset="0"/>
              </a:rPr>
              <a:t>Родился </a:t>
            </a:r>
            <a:r>
              <a:rPr lang="ru-RU" sz="1600" dirty="0">
                <a:latin typeface="Times New Roman" pitchFamily="18" charset="0"/>
                <a:cs typeface="Times New Roman" pitchFamily="18" charset="0"/>
              </a:rPr>
              <a:t>8 мата 1924 года в селе Татарский </a:t>
            </a:r>
            <a:r>
              <a:rPr lang="ru-RU" sz="1600" dirty="0" err="1">
                <a:latin typeface="Times New Roman" pitchFamily="18" charset="0"/>
                <a:cs typeface="Times New Roman" pitchFamily="18" charset="0"/>
              </a:rPr>
              <a:t>Азибей</a:t>
            </a:r>
            <a:r>
              <a:rPr lang="ru-RU" sz="1600" dirty="0">
                <a:latin typeface="Times New Roman" pitchFamily="18" charset="0"/>
                <a:cs typeface="Times New Roman" pitchFamily="18" charset="0"/>
              </a:rPr>
              <a:t> Актанышского района Татарстана в семье крестьянина. Татарин. Окончил семь классов неполной средней школы. Работал в колхозе.</a:t>
            </a:r>
          </a:p>
          <a:p>
            <a:pPr algn="just"/>
            <a:r>
              <a:rPr lang="ru-RU" sz="1600" dirty="0" smtClean="0">
                <a:latin typeface="Times New Roman" pitchFamily="18" charset="0"/>
                <a:cs typeface="Times New Roman" pitchFamily="18" charset="0"/>
              </a:rPr>
              <a:t>В </a:t>
            </a:r>
            <a:r>
              <a:rPr lang="ru-RU" sz="1600" dirty="0">
                <a:latin typeface="Times New Roman" pitchFamily="18" charset="0"/>
                <a:cs typeface="Times New Roman" pitchFamily="18" charset="0"/>
              </a:rPr>
              <a:t>1942 году призван в ряды Красной Армии. Окончил военное училище. В боях Великой Отечественной войны с мая 1943 года. Воевал на Центральной фронте. </a:t>
            </a:r>
          </a:p>
          <a:p>
            <a:pPr algn="just"/>
            <a:r>
              <a:rPr lang="ru-RU" sz="1600" dirty="0">
                <a:latin typeface="Times New Roman" pitchFamily="18" charset="0"/>
                <a:cs typeface="Times New Roman" pitchFamily="18" charset="0"/>
              </a:rPr>
              <a:t>Командир взвода 1281-го стрелкового полка комсомолец лейтенант Б.Е. Давлетов первым со взводом форсировал Днепр. 17 октябрь 1943 года вёл ожесточённый бой за деревню </a:t>
            </a:r>
            <a:r>
              <a:rPr lang="ru-RU" sz="1600" dirty="0" err="1">
                <a:latin typeface="Times New Roman" pitchFamily="18" charset="0"/>
                <a:cs typeface="Times New Roman" pitchFamily="18" charset="0"/>
              </a:rPr>
              <a:t>Бывалки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Лоевского</a:t>
            </a:r>
            <a:r>
              <a:rPr lang="ru-RU" sz="1600" dirty="0">
                <a:latin typeface="Times New Roman" pitchFamily="18" charset="0"/>
                <a:cs typeface="Times New Roman" pitchFamily="18" charset="0"/>
              </a:rPr>
              <a:t> района Гомельской области, уничтожил пулемёты противника, что способствовало успешному наступлению батальона.</a:t>
            </a:r>
          </a:p>
          <a:p>
            <a:pPr algn="just"/>
            <a:r>
              <a:rPr lang="ru-RU" sz="1600" dirty="0">
                <a:latin typeface="Times New Roman" pitchFamily="18" charset="0"/>
                <a:cs typeface="Times New Roman" pitchFamily="18" charset="0"/>
              </a:rPr>
              <a:t>21 октября 1943 года отважный воин лейтенант Баян </a:t>
            </a:r>
            <a:r>
              <a:rPr lang="ru-RU" sz="1600" dirty="0" err="1">
                <a:latin typeface="Times New Roman" pitchFamily="18" charset="0"/>
                <a:cs typeface="Times New Roman" pitchFamily="18" charset="0"/>
              </a:rPr>
              <a:t>Еркеевич</a:t>
            </a:r>
            <a:r>
              <a:rPr lang="ru-RU" sz="1600" dirty="0">
                <a:latin typeface="Times New Roman" pitchFamily="18" charset="0"/>
                <a:cs typeface="Times New Roman" pitchFamily="18" charset="0"/>
              </a:rPr>
              <a:t> Давлетов погиб в бою. Похоронен в </a:t>
            </a:r>
            <a:r>
              <a:rPr lang="ru-RU" sz="1600" dirty="0" err="1">
                <a:latin typeface="Times New Roman" pitchFamily="18" charset="0"/>
                <a:cs typeface="Times New Roman" pitchFamily="18" charset="0"/>
              </a:rPr>
              <a:t>поселке</a:t>
            </a:r>
            <a:r>
              <a:rPr lang="ru-RU" sz="1600" dirty="0">
                <a:latin typeface="Times New Roman" pitchFamily="18" charset="0"/>
                <a:cs typeface="Times New Roman" pitchFamily="18" charset="0"/>
              </a:rPr>
              <a:t> городского типа </a:t>
            </a:r>
            <a:r>
              <a:rPr lang="ru-RU" sz="1600" dirty="0" err="1">
                <a:latin typeface="Times New Roman" pitchFamily="18" charset="0"/>
                <a:cs typeface="Times New Roman" pitchFamily="18" charset="0"/>
              </a:rPr>
              <a:t>Радуль</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Репкинского</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районга</a:t>
            </a:r>
            <a:r>
              <a:rPr lang="ru-RU" sz="1600" dirty="0">
                <a:latin typeface="Times New Roman" pitchFamily="18" charset="0"/>
                <a:cs typeface="Times New Roman" pitchFamily="18" charset="0"/>
              </a:rPr>
              <a:t> Черниговской области (Украина). </a:t>
            </a:r>
          </a:p>
          <a:p>
            <a:pPr algn="just"/>
            <a:r>
              <a:rPr lang="ru-RU" sz="1600" dirty="0">
                <a:latin typeface="Times New Roman" pitchFamily="18" charset="0"/>
                <a:cs typeface="Times New Roman" pitchFamily="18" charset="0"/>
              </a:rPr>
              <a:t>Указом президента Верховного Совета СССР от 30 октября 1943 года за </a:t>
            </a:r>
            <a:r>
              <a:rPr lang="ru-RU" sz="1600" dirty="0" err="1">
                <a:latin typeface="Times New Roman" pitchFamily="18" charset="0"/>
                <a:cs typeface="Times New Roman" pitchFamily="18" charset="0"/>
              </a:rPr>
              <a:t>мувжество</a:t>
            </a:r>
            <a:r>
              <a:rPr lang="ru-RU" sz="1600" dirty="0">
                <a:latin typeface="Times New Roman" pitchFamily="18" charset="0"/>
                <a:cs typeface="Times New Roman" pitchFamily="18" charset="0"/>
              </a:rPr>
              <a:t> и героизм, проявленное при форсировании Днепра и удержании плацдарма на его правом берегу лейтенанту Баяну </a:t>
            </a:r>
            <a:r>
              <a:rPr lang="ru-RU" sz="1600" dirty="0" err="1">
                <a:latin typeface="Times New Roman" pitchFamily="18" charset="0"/>
                <a:cs typeface="Times New Roman" pitchFamily="18" charset="0"/>
              </a:rPr>
              <a:t>Еркеевичу</a:t>
            </a:r>
            <a:r>
              <a:rPr lang="ru-RU" sz="1600" dirty="0">
                <a:latin typeface="Times New Roman" pitchFamily="18" charset="0"/>
                <a:cs typeface="Times New Roman" pitchFamily="18" charset="0"/>
              </a:rPr>
              <a:t> Давлетову посмертно присвоено звание Героя Советского Союза. </a:t>
            </a:r>
          </a:p>
          <a:p>
            <a:pPr algn="just"/>
            <a:r>
              <a:rPr lang="ru-RU" sz="1600" dirty="0" err="1">
                <a:latin typeface="Times New Roman" pitchFamily="18" charset="0"/>
                <a:cs typeface="Times New Roman" pitchFamily="18" charset="0"/>
              </a:rPr>
              <a:t>Награжден</a:t>
            </a:r>
            <a:r>
              <a:rPr lang="ru-RU" sz="1600" dirty="0">
                <a:latin typeface="Times New Roman" pitchFamily="18" charset="0"/>
                <a:cs typeface="Times New Roman" pitchFamily="18" charset="0"/>
              </a:rPr>
              <a:t> орденом Ленина.</a:t>
            </a:r>
          </a:p>
          <a:p>
            <a:pPr algn="just"/>
            <a:r>
              <a:rPr lang="ru-RU" sz="1600" dirty="0">
                <a:latin typeface="Times New Roman" pitchFamily="18" charset="0"/>
                <a:cs typeface="Times New Roman" pitchFamily="18" charset="0"/>
              </a:rPr>
              <a:t>Его имя высечено на мемориальной плите у памятника погибших воинам. Имя героя носят улица и школа в селе Актаныш.</a:t>
            </a:r>
          </a:p>
          <a:p>
            <a:endParaRPr lang="ru-RU" sz="1600" b="1" dirty="0">
              <a:latin typeface="Times New Roman" pitchFamily="18" charset="0"/>
              <a:cs typeface="Times New Roman" pitchFamily="18" charset="0"/>
            </a:endParaRPr>
          </a:p>
        </p:txBody>
      </p:sp>
    </p:spTree>
    <p:extLst>
      <p:ext uri="{BB962C8B-B14F-4D97-AF65-F5344CB8AC3E}">
        <p14:creationId xmlns:p14="http://schemas.microsoft.com/office/powerpoint/2010/main" val="9807968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758640"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Герои Советского Союза</a:t>
            </a:r>
          </a:p>
        </p:txBody>
      </p:sp>
      <p:sp>
        <p:nvSpPr>
          <p:cNvPr id="4" name="Прямоугольник 3"/>
          <p:cNvSpPr/>
          <p:nvPr/>
        </p:nvSpPr>
        <p:spPr>
          <a:xfrm>
            <a:off x="179512" y="1196752"/>
            <a:ext cx="8676965" cy="5847755"/>
          </a:xfrm>
          <a:prstGeom prst="rect">
            <a:avLst/>
          </a:prstGeom>
        </p:spPr>
        <p:txBody>
          <a:bodyPr wrap="square">
            <a:spAutoFit/>
          </a:bodyPr>
          <a:lstStyle/>
          <a:p>
            <a:pPr algn="just"/>
            <a:r>
              <a:rPr lang="ru-RU" b="1" dirty="0" err="1">
                <a:latin typeface="Times New Roman" pitchFamily="18" charset="0"/>
                <a:cs typeface="Times New Roman" pitchFamily="18" charset="0"/>
              </a:rPr>
              <a:t>Гумир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Мустафьевич</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Хадимухаметов</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(1906—1959) </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капитан Советской Армии, участник Великой Отечественной войны, Герой Советского Союза</a:t>
            </a:r>
            <a:r>
              <a:rPr lang="ru-RU" dirty="0" smtClean="0">
                <a:latin typeface="Times New Roman" pitchFamily="18" charset="0"/>
                <a:cs typeface="Times New Roman" pitchFamily="18" charset="0"/>
              </a:rPr>
              <a:t>.</a:t>
            </a:r>
          </a:p>
          <a:p>
            <a:pPr algn="just"/>
            <a:r>
              <a:rPr lang="ru-RU" b="1" dirty="0" err="1">
                <a:latin typeface="Times New Roman" pitchFamily="18" charset="0"/>
                <a:cs typeface="Times New Roman" pitchFamily="18" charset="0"/>
              </a:rPr>
              <a:t>Гумир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Хадимухаметов</a:t>
            </a:r>
            <a:r>
              <a:rPr lang="ru-RU" b="1" dirty="0">
                <a:latin typeface="Times New Roman" pitchFamily="18" charset="0"/>
                <a:cs typeface="Times New Roman" pitchFamily="18" charset="0"/>
              </a:rPr>
              <a:t> </a:t>
            </a:r>
            <a:r>
              <a:rPr lang="ru-RU" sz="1600" dirty="0">
                <a:latin typeface="Times New Roman" pitchFamily="18" charset="0"/>
                <a:cs typeface="Times New Roman" pitchFamily="18" charset="0"/>
              </a:rPr>
              <a:t>родился 5 января 1906 года в селе </a:t>
            </a:r>
            <a:r>
              <a:rPr lang="ru-RU" sz="1600" dirty="0" err="1">
                <a:latin typeface="Times New Roman" pitchFamily="18" charset="0"/>
                <a:cs typeface="Times New Roman" pitchFamily="18" charset="0"/>
              </a:rPr>
              <a:t>Новобиксеентево</a:t>
            </a:r>
            <a:r>
              <a:rPr lang="ru-RU" sz="1600" dirty="0">
                <a:latin typeface="Times New Roman" pitchFamily="18" charset="0"/>
                <a:cs typeface="Times New Roman" pitchFamily="18" charset="0"/>
              </a:rPr>
              <a:t> (ныне затоплено, находилось на территории современного </a:t>
            </a:r>
            <a:r>
              <a:rPr lang="ru-RU" sz="1600" dirty="0" err="1">
                <a:latin typeface="Times New Roman" pitchFamily="18" charset="0"/>
                <a:cs typeface="Times New Roman" pitchFamily="18" charset="0"/>
              </a:rPr>
              <a:t>Мензелинского</a:t>
            </a:r>
            <a:r>
              <a:rPr lang="ru-RU" sz="1600" dirty="0">
                <a:latin typeface="Times New Roman" pitchFamily="18" charset="0"/>
                <a:cs typeface="Times New Roman" pitchFamily="18" charset="0"/>
              </a:rPr>
              <a:t> района Татарстана). С детства проживал в Анжеро-Судженске, работал на шахте. Позднее учился в пединституте, руководил школой. В 1928—1930 годах проходил службу в рабоче-крестьянской Красной Армии. В 1941 году </a:t>
            </a:r>
            <a:r>
              <a:rPr lang="ru-RU" sz="1600" dirty="0" err="1">
                <a:latin typeface="Times New Roman" pitchFamily="18" charset="0"/>
                <a:cs typeface="Times New Roman" pitchFamily="18" charset="0"/>
              </a:rPr>
              <a:t>Хадимухаметов</a:t>
            </a:r>
            <a:r>
              <a:rPr lang="ru-RU" sz="1600" dirty="0">
                <a:latin typeface="Times New Roman" pitchFamily="18" charset="0"/>
                <a:cs typeface="Times New Roman" pitchFamily="18" charset="0"/>
              </a:rPr>
              <a:t> повторно был призван в армию. Окончил курсы усовершенствования командного состава. С ноября того же года — на фронтах Великой Отечественной войны.</a:t>
            </a:r>
          </a:p>
          <a:p>
            <a:pPr algn="just"/>
            <a:r>
              <a:rPr lang="ru-RU" sz="1600" dirty="0">
                <a:latin typeface="Times New Roman" pitchFamily="18" charset="0"/>
                <a:cs typeface="Times New Roman" pitchFamily="18" charset="0"/>
              </a:rPr>
              <a:t>К июню 1944 года старший лейтенант </a:t>
            </a:r>
            <a:r>
              <a:rPr lang="ru-RU" sz="1600" dirty="0" err="1">
                <a:latin typeface="Times New Roman" pitchFamily="18" charset="0"/>
                <a:cs typeface="Times New Roman" pitchFamily="18" charset="0"/>
              </a:rPr>
              <a:t>Гумир</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Хадимухаметов</a:t>
            </a:r>
            <a:r>
              <a:rPr lang="ru-RU" sz="1600" dirty="0">
                <a:latin typeface="Times New Roman" pitchFamily="18" charset="0"/>
                <a:cs typeface="Times New Roman" pitchFamily="18" charset="0"/>
              </a:rPr>
              <a:t> командовал ротой 732-го стрелкового полка 235-й стрелковой дивизии 43-й армии 1-го Прибалтийского фронта. Отличился во время освобождения Витебской области Белорусской ССР. 23 июня 1944 года рота </a:t>
            </a:r>
            <a:r>
              <a:rPr lang="ru-RU" sz="1600" dirty="0" err="1">
                <a:latin typeface="Times New Roman" pitchFamily="18" charset="0"/>
                <a:cs typeface="Times New Roman" pitchFamily="18" charset="0"/>
              </a:rPr>
              <a:t>Хадимухаметова</a:t>
            </a:r>
            <a:r>
              <a:rPr lang="ru-RU" sz="1600" dirty="0">
                <a:latin typeface="Times New Roman" pitchFamily="18" charset="0"/>
                <a:cs typeface="Times New Roman" pitchFamily="18" charset="0"/>
              </a:rPr>
              <a:t> прорвала немецкую оборону в районе деревни </a:t>
            </a:r>
            <a:r>
              <a:rPr lang="ru-RU" sz="1600" dirty="0" err="1">
                <a:latin typeface="Times New Roman" pitchFamily="18" charset="0"/>
                <a:cs typeface="Times New Roman" pitchFamily="18" charset="0"/>
              </a:rPr>
              <a:t>Жеребичи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Шумилинского</a:t>
            </a:r>
            <a:r>
              <a:rPr lang="ru-RU" sz="1600" dirty="0">
                <a:latin typeface="Times New Roman" pitchFamily="18" charset="0"/>
                <a:cs typeface="Times New Roman" pitchFamily="18" charset="0"/>
              </a:rPr>
              <a:t> района и, захватив две линии траншей, вышла в тыл к основным силами противника в районе деревень Новосёлки и </a:t>
            </a:r>
            <a:r>
              <a:rPr lang="ru-RU" sz="1600" dirty="0" err="1">
                <a:latin typeface="Times New Roman" pitchFamily="18" charset="0"/>
                <a:cs typeface="Times New Roman" pitchFamily="18" charset="0"/>
              </a:rPr>
              <a:t>Завязье</a:t>
            </a:r>
            <a:r>
              <a:rPr lang="ru-RU" sz="1600" dirty="0">
                <a:latin typeface="Times New Roman" pitchFamily="18" charset="0"/>
                <a:cs typeface="Times New Roman" pitchFamily="18" charset="0"/>
              </a:rPr>
              <a:t>. В тех боях </a:t>
            </a:r>
            <a:r>
              <a:rPr lang="ru-RU" sz="1600" dirty="0" err="1">
                <a:latin typeface="Times New Roman" pitchFamily="18" charset="0"/>
                <a:cs typeface="Times New Roman" pitchFamily="18" charset="0"/>
              </a:rPr>
              <a:t>Хадимухаметов</a:t>
            </a:r>
            <a:r>
              <a:rPr lang="ru-RU" sz="1600" dirty="0">
                <a:latin typeface="Times New Roman" pitchFamily="18" charset="0"/>
                <a:cs typeface="Times New Roman" pitchFamily="18" charset="0"/>
              </a:rPr>
              <a:t> получил ранение, но остался в строю и, подняв в атаку свою роту, штурмом взял </a:t>
            </a:r>
            <a:r>
              <a:rPr lang="ru-RU" sz="1600" dirty="0" err="1">
                <a:latin typeface="Times New Roman" pitchFamily="18" charset="0"/>
                <a:cs typeface="Times New Roman" pitchFamily="18" charset="0"/>
              </a:rPr>
              <a:t>Завязье</a:t>
            </a:r>
            <a:r>
              <a:rPr lang="ru-RU" sz="1600" dirty="0">
                <a:latin typeface="Times New Roman" pitchFamily="18" charset="0"/>
                <a:cs typeface="Times New Roman" pitchFamily="18" charset="0"/>
              </a:rPr>
              <a:t>, нанеся немецким войскам большие потери.</a:t>
            </a:r>
          </a:p>
          <a:p>
            <a:pPr algn="just"/>
            <a:r>
              <a:rPr lang="ru-RU" sz="1600" dirty="0">
                <a:latin typeface="Times New Roman" pitchFamily="18" charset="0"/>
                <a:cs typeface="Times New Roman" pitchFamily="18" charset="0"/>
              </a:rPr>
              <a:t>Указом Президиума Верховного Совета СССР от 22 июля 1944 года старший лейтенант </a:t>
            </a:r>
            <a:r>
              <a:rPr lang="ru-RU" sz="1600" dirty="0" err="1">
                <a:latin typeface="Times New Roman" pitchFamily="18" charset="0"/>
                <a:cs typeface="Times New Roman" pitchFamily="18" charset="0"/>
              </a:rPr>
              <a:t>Гумир</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Хадимухаметов</a:t>
            </a:r>
            <a:r>
              <a:rPr lang="ru-RU" sz="1600" dirty="0">
                <a:latin typeface="Times New Roman" pitchFamily="18" charset="0"/>
                <a:cs typeface="Times New Roman" pitchFamily="18" charset="0"/>
              </a:rPr>
              <a:t> был удостоен высокого звания Героя Советского Союза с вручением ордена Ленина и медали «Золотая Звезда</a:t>
            </a:r>
            <a:r>
              <a:rPr lang="ru-RU" sz="1600" dirty="0" smtClean="0">
                <a:latin typeface="Times New Roman" pitchFamily="18" charset="0"/>
                <a:cs typeface="Times New Roman" pitchFamily="18" charset="0"/>
              </a:rPr>
              <a:t>».</a:t>
            </a:r>
          </a:p>
          <a:p>
            <a:pPr algn="just"/>
            <a:r>
              <a:rPr lang="ru-RU" sz="1600" dirty="0">
                <a:latin typeface="Times New Roman" pitchFamily="18" charset="0"/>
                <a:cs typeface="Times New Roman" pitchFamily="18" charset="0"/>
              </a:rPr>
              <a:t>В 1946 году в звании капитана </a:t>
            </a:r>
            <a:r>
              <a:rPr lang="ru-RU" sz="1600" dirty="0" err="1">
                <a:latin typeface="Times New Roman" pitchFamily="18" charset="0"/>
                <a:cs typeface="Times New Roman" pitchFamily="18" charset="0"/>
              </a:rPr>
              <a:t>Хадимухаметов</a:t>
            </a:r>
            <a:r>
              <a:rPr lang="ru-RU" sz="1600" dirty="0">
                <a:latin typeface="Times New Roman" pitchFamily="18" charset="0"/>
                <a:cs typeface="Times New Roman" pitchFamily="18" charset="0"/>
              </a:rPr>
              <a:t> был уволен в запас. Проживал в Ростове-на-Дону, работал сначала директором зоопарка, а с 1958 года — заместителем председателя артели «Ростовский транспортник». Скончался 21 февраля 1959 года</a:t>
            </a:r>
          </a:p>
          <a:p>
            <a:pPr algn="just"/>
            <a:endParaRPr lang="ru-RU" dirty="0" smtClean="0">
              <a:latin typeface="Times New Roman" pitchFamily="18" charset="0"/>
              <a:cs typeface="Times New Roman" pitchFamily="18" charset="0"/>
            </a:endParaRPr>
          </a:p>
          <a:p>
            <a:pPr algn="just"/>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25000431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758640"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Герои Советского Союза</a:t>
            </a:r>
          </a:p>
        </p:txBody>
      </p:sp>
      <p:sp>
        <p:nvSpPr>
          <p:cNvPr id="4" name="Прямоугольник 3"/>
          <p:cNvSpPr/>
          <p:nvPr/>
        </p:nvSpPr>
        <p:spPr>
          <a:xfrm>
            <a:off x="179512" y="1196752"/>
            <a:ext cx="8676965" cy="5293757"/>
          </a:xfrm>
          <a:prstGeom prst="rect">
            <a:avLst/>
          </a:prstGeom>
        </p:spPr>
        <p:txBody>
          <a:bodyPr wrap="square">
            <a:spAutoFit/>
          </a:bodyPr>
          <a:lstStyle/>
          <a:p>
            <a:pPr algn="just"/>
            <a:r>
              <a:rPr lang="ru-RU" b="1" dirty="0">
                <a:latin typeface="Times New Roman" pitchFamily="18" charset="0"/>
                <a:cs typeface="Times New Roman" pitchFamily="18" charset="0"/>
              </a:rPr>
              <a:t>Хасан </a:t>
            </a:r>
            <a:r>
              <a:rPr lang="ru-RU" b="1" dirty="0" err="1">
                <a:latin typeface="Times New Roman" pitchFamily="18" charset="0"/>
                <a:cs typeface="Times New Roman" pitchFamily="18" charset="0"/>
              </a:rPr>
              <a:t>Заманов</a:t>
            </a:r>
            <a:r>
              <a:rPr lang="ru-RU" b="1" dirty="0">
                <a:latin typeface="Times New Roman" pitchFamily="18" charset="0"/>
                <a:cs typeface="Times New Roman" pitchFamily="18" charset="0"/>
              </a:rPr>
              <a:t> </a:t>
            </a:r>
            <a:r>
              <a:rPr lang="ru-RU" sz="1600" dirty="0">
                <a:latin typeface="Times New Roman" pitchFamily="18" charset="0"/>
                <a:cs typeface="Times New Roman" pitchFamily="18" charset="0"/>
              </a:rPr>
              <a:t>(1912-1951) — красноармеец Рабоче-крестьянской Красной Армии, участник Великой Отечественной войн, Герой Советского Союза (1944).</a:t>
            </a:r>
          </a:p>
          <a:p>
            <a:pPr algn="just"/>
            <a:r>
              <a:rPr lang="ru-RU" sz="1600" dirty="0">
                <a:latin typeface="Times New Roman" pitchFamily="18" charset="0"/>
                <a:cs typeface="Times New Roman" pitchFamily="18" charset="0"/>
              </a:rPr>
              <a:t>Хасан </a:t>
            </a:r>
            <a:r>
              <a:rPr lang="ru-RU" sz="1600" dirty="0" err="1">
                <a:latin typeface="Times New Roman" pitchFamily="18" charset="0"/>
                <a:cs typeface="Times New Roman" pitchFamily="18" charset="0"/>
              </a:rPr>
              <a:t>Заманов</a:t>
            </a:r>
            <a:r>
              <a:rPr lang="ru-RU" sz="1600" dirty="0">
                <a:latin typeface="Times New Roman" pitchFamily="18" charset="0"/>
                <a:cs typeface="Times New Roman" pitchFamily="18" charset="0"/>
              </a:rPr>
              <a:t> родился в 1912 году в селе </a:t>
            </a:r>
            <a:r>
              <a:rPr lang="ru-RU" sz="1600" dirty="0" err="1">
                <a:latin typeface="Times New Roman" pitchFamily="18" charset="0"/>
                <a:cs typeface="Times New Roman" pitchFamily="18" charset="0"/>
              </a:rPr>
              <a:t>Кузякино</a:t>
            </a:r>
            <a:r>
              <a:rPr lang="ru-RU" sz="1600" dirty="0">
                <a:latin typeface="Times New Roman" pitchFamily="18" charset="0"/>
                <a:cs typeface="Times New Roman" pitchFamily="18" charset="0"/>
              </a:rPr>
              <a:t> (ныне — Актанышский район Татарстана). Проживал в Ижевске, работал на местном машиностроительном заводе. В 1942 году </a:t>
            </a:r>
            <a:r>
              <a:rPr lang="ru-RU" sz="1600" dirty="0" err="1">
                <a:latin typeface="Times New Roman" pitchFamily="18" charset="0"/>
                <a:cs typeface="Times New Roman" pitchFamily="18" charset="0"/>
              </a:rPr>
              <a:t>Заманов</a:t>
            </a:r>
            <a:r>
              <a:rPr lang="ru-RU" sz="1600" dirty="0">
                <a:latin typeface="Times New Roman" pitchFamily="18" charset="0"/>
                <a:cs typeface="Times New Roman" pitchFamily="18" charset="0"/>
              </a:rPr>
              <a:t> был призван на службу в Рабоче-крестьянскую Красную Армию. С июня 1943 года — на фронтах Великой Отечественной войны, был стрелком 465-го стрелкового полка 167-й стрелковой дивизии 38-й армии Воронежского фронта. Отличился во время битвы за Днепр.</a:t>
            </a:r>
          </a:p>
          <a:p>
            <a:pPr algn="just"/>
            <a:r>
              <a:rPr lang="ru-RU" sz="1600" dirty="0">
                <a:latin typeface="Times New Roman" pitchFamily="18" charset="0"/>
                <a:cs typeface="Times New Roman" pitchFamily="18" charset="0"/>
              </a:rPr>
              <a:t>25 сентября 1943 года </a:t>
            </a:r>
            <a:r>
              <a:rPr lang="ru-RU" sz="1600" dirty="0" err="1">
                <a:latin typeface="Times New Roman" pitchFamily="18" charset="0"/>
                <a:cs typeface="Times New Roman" pitchFamily="18" charset="0"/>
              </a:rPr>
              <a:t>Заманов</a:t>
            </a:r>
            <a:r>
              <a:rPr lang="ru-RU" sz="1600" dirty="0">
                <a:latin typeface="Times New Roman" pitchFamily="18" charset="0"/>
                <a:cs typeface="Times New Roman" pitchFamily="18" charset="0"/>
              </a:rPr>
              <a:t> в составе своего подразделения переправился через Днепр к северу от Киева и принял активное участие в захвате плацдарма на его западном берегу, а затем в течение последующего месяца удерживал его, отражая многочисленные немецкие контратаки. 3 ноября 1943 года </a:t>
            </a:r>
            <a:r>
              <a:rPr lang="ru-RU" sz="1600" dirty="0" err="1">
                <a:latin typeface="Times New Roman" pitchFamily="18" charset="0"/>
                <a:cs typeface="Times New Roman" pitchFamily="18" charset="0"/>
              </a:rPr>
              <a:t>Заманов</a:t>
            </a:r>
            <a:r>
              <a:rPr lang="ru-RU" sz="1600" dirty="0">
                <a:latin typeface="Times New Roman" pitchFamily="18" charset="0"/>
                <a:cs typeface="Times New Roman" pitchFamily="18" charset="0"/>
              </a:rPr>
              <a:t> получил тяжёлое ранение в бою за Пущу-Водицу.</a:t>
            </a:r>
          </a:p>
          <a:p>
            <a:pPr algn="just"/>
            <a:r>
              <a:rPr lang="ru-RU" sz="1600" dirty="0">
                <a:latin typeface="Times New Roman" pitchFamily="18" charset="0"/>
                <a:cs typeface="Times New Roman" pitchFamily="18" charset="0"/>
              </a:rPr>
              <a:t>Указом Президиума Верховного Совета СССР от 3 ноября 1943 года красноармеец Хасан </a:t>
            </a:r>
            <a:r>
              <a:rPr lang="ru-RU" sz="1600" dirty="0" err="1">
                <a:latin typeface="Times New Roman" pitchFamily="18" charset="0"/>
                <a:cs typeface="Times New Roman" pitchFamily="18" charset="0"/>
              </a:rPr>
              <a:t>Заманов</a:t>
            </a:r>
            <a:r>
              <a:rPr lang="ru-RU" sz="1600" dirty="0">
                <a:latin typeface="Times New Roman" pitchFamily="18" charset="0"/>
                <a:cs typeface="Times New Roman" pitchFamily="18" charset="0"/>
              </a:rPr>
              <a:t> был удостоен высокого звания Героя Советского Союза.</a:t>
            </a:r>
          </a:p>
          <a:p>
            <a:pPr algn="just"/>
            <a:r>
              <a:rPr lang="ru-RU" sz="1600" dirty="0">
                <a:latin typeface="Times New Roman" pitchFamily="18" charset="0"/>
                <a:cs typeface="Times New Roman" pitchFamily="18" charset="0"/>
              </a:rPr>
              <a:t>Орден Ленина и медаль «Золотая Звезда» ему не были вручены из-за путаницы в документах. </a:t>
            </a:r>
            <a:r>
              <a:rPr lang="ru-RU" sz="1600" dirty="0" err="1">
                <a:latin typeface="Times New Roman" pitchFamily="18" charset="0"/>
                <a:cs typeface="Times New Roman" pitchFamily="18" charset="0"/>
              </a:rPr>
              <a:t>Заманов</a:t>
            </a:r>
            <a:r>
              <a:rPr lang="ru-RU" sz="1600" dirty="0">
                <a:latin typeface="Times New Roman" pitchFamily="18" charset="0"/>
                <a:cs typeface="Times New Roman" pitchFamily="18" charset="0"/>
              </a:rPr>
              <a:t> был демобилизован по инвалидности, после чего вернулся в Ижевск, а затем переехал в посёлок Покровск-Уральский (ныне — в черте Североуральска). Скоропостижно скончался 20 ноября 1956 (по другим данным — 1951) года. Грамота о присвоении ему звания Героя Советского Союза была передана родственникам </a:t>
            </a:r>
            <a:r>
              <a:rPr lang="ru-RU" sz="1600" dirty="0" err="1">
                <a:latin typeface="Times New Roman" pitchFamily="18" charset="0"/>
                <a:cs typeface="Times New Roman" pitchFamily="18" charset="0"/>
              </a:rPr>
              <a:t>Заманова</a:t>
            </a:r>
            <a:r>
              <a:rPr lang="ru-RU" sz="1600" dirty="0">
                <a:latin typeface="Times New Roman" pitchFamily="18" charset="0"/>
                <a:cs typeface="Times New Roman" pitchFamily="18" charset="0"/>
              </a:rPr>
              <a:t> лишь в 1968 году. Был также награждён рядом медалей.</a:t>
            </a:r>
          </a:p>
          <a:p>
            <a:pPr algn="just"/>
            <a:endParaRPr lang="ru-RU" dirty="0" smtClean="0">
              <a:latin typeface="Times New Roman" pitchFamily="18" charset="0"/>
              <a:cs typeface="Times New Roman" pitchFamily="18" charset="0"/>
            </a:endParaRPr>
          </a:p>
          <a:p>
            <a:pPr algn="just"/>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42108227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758640"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Герои Советского Союза</a:t>
            </a:r>
          </a:p>
        </p:txBody>
      </p:sp>
      <p:sp>
        <p:nvSpPr>
          <p:cNvPr id="4" name="Прямоугольник 3"/>
          <p:cNvSpPr/>
          <p:nvPr/>
        </p:nvSpPr>
        <p:spPr>
          <a:xfrm>
            <a:off x="179512" y="1196752"/>
            <a:ext cx="8856984" cy="5816977"/>
          </a:xfrm>
          <a:prstGeom prst="rect">
            <a:avLst/>
          </a:prstGeom>
        </p:spPr>
        <p:txBody>
          <a:bodyPr wrap="square">
            <a:spAutoFit/>
          </a:bodyPr>
          <a:lstStyle/>
          <a:p>
            <a:pPr algn="just"/>
            <a:r>
              <a:rPr lang="ru-RU" b="1" dirty="0">
                <a:latin typeface="Times New Roman" pitchFamily="18" charset="0"/>
                <a:cs typeface="Times New Roman" pitchFamily="18" charset="0"/>
              </a:rPr>
              <a:t>Николай Орлов </a:t>
            </a:r>
            <a:r>
              <a:rPr lang="ru-RU" sz="1600" dirty="0">
                <a:latin typeface="Times New Roman" pitchFamily="18" charset="0"/>
                <a:cs typeface="Times New Roman" pitchFamily="18" charset="0"/>
              </a:rPr>
              <a:t>родился 29 декабря 1919 года в селе </a:t>
            </a:r>
            <a:r>
              <a:rPr lang="ru-RU" sz="1600" dirty="0" err="1">
                <a:latin typeface="Times New Roman" pitchFamily="18" charset="0"/>
                <a:cs typeface="Times New Roman" pitchFamily="18" charset="0"/>
              </a:rPr>
              <a:t>Зубаирово</a:t>
            </a:r>
            <a:r>
              <a:rPr lang="ru-RU" sz="1600" dirty="0">
                <a:latin typeface="Times New Roman" pitchFamily="18" charset="0"/>
                <a:cs typeface="Times New Roman" pitchFamily="18" charset="0"/>
              </a:rPr>
              <a:t>, ныне Актанышского района Республики Татарстан, в крестьянской семье. Татарин. </a:t>
            </a:r>
          </a:p>
          <a:p>
            <a:pPr algn="just"/>
            <a:r>
              <a:rPr lang="ru-RU" sz="1600" dirty="0">
                <a:latin typeface="Times New Roman" pitchFamily="18" charset="0"/>
                <a:cs typeface="Times New Roman" pitchFamily="18" charset="0"/>
              </a:rPr>
              <a:t>В 1939 году призван в ряды Красной Армии и направлен в железнодорожные войска. В военкомате назвался Орловым Николаем Сергеевичем (по словам внучки на заводе его звали Орлёнком, отсюда и фамилия. По другой версии был усыновлён семьёй Орловых). Службу проходил в 6-м железнодорожном полку, стал командиром отделения. Прошёл курсы по минно-подрывному делу.</a:t>
            </a:r>
          </a:p>
          <a:p>
            <a:pPr algn="just"/>
            <a:r>
              <a:rPr lang="ru-RU" sz="1600" dirty="0">
                <a:latin typeface="Times New Roman" pitchFamily="18" charset="0"/>
                <a:cs typeface="Times New Roman" pitchFamily="18" charset="0"/>
              </a:rPr>
              <a:t>С начала Великой Отечественной войны — на её фронтах. Осенью 1941 года во время боёв под Киевом оказался в окружении, был ранен и попал в плен. Два раза бежал.</a:t>
            </a:r>
          </a:p>
          <a:p>
            <a:pPr algn="just"/>
            <a:r>
              <a:rPr lang="ru-RU" sz="1600" dirty="0">
                <a:latin typeface="Times New Roman" pitchFamily="18" charset="0"/>
                <a:cs typeface="Times New Roman" pitchFamily="18" charset="0"/>
              </a:rPr>
              <a:t>В феврале 1942 года Орлов примкнул к партизанскому отряду «За Родину», вошедшему позднее в составе соединения Сабурова.</a:t>
            </a:r>
          </a:p>
          <a:p>
            <a:pPr algn="just"/>
            <a:r>
              <a:rPr lang="ru-RU" sz="1600" dirty="0">
                <a:latin typeface="Times New Roman" pitchFamily="18" charset="0"/>
                <a:cs typeface="Times New Roman" pitchFamily="18" charset="0"/>
              </a:rPr>
              <a:t>В 1943 году он стал командиром подрывной группы соединения партизанских отрядов Ровенской области. За время своей диверсионной деятельности группа Орлова уничтожила 16 эшелонов и 4 железнодорожных моста, несколько сотен солдат и офицеров противника.</a:t>
            </a:r>
          </a:p>
          <a:p>
            <a:pPr algn="just"/>
            <a:r>
              <a:rPr lang="ru-RU" sz="1600" dirty="0">
                <a:latin typeface="Times New Roman" pitchFamily="18" charset="0"/>
                <a:cs typeface="Times New Roman" pitchFamily="18" charset="0"/>
              </a:rPr>
              <a:t>Указом Президиума Верховного Совета СССР от 2 мая 1945 года за «образцовое выполнение заданий командования в борьбе против немецких захватчиков, проявленные при этом мужество и героизм и за особые заслуги в развитии партизанского движения» Николай Орлов был удостоен высокого звания Героя Советского Союза с вручением ордена Ленина и медали «Золотая Звезда» за номером 7276.</a:t>
            </a:r>
          </a:p>
          <a:p>
            <a:pPr algn="just"/>
            <a:r>
              <a:rPr lang="ru-RU" sz="1600" dirty="0">
                <a:latin typeface="Times New Roman" pitchFamily="18" charset="0"/>
                <a:cs typeface="Times New Roman" pitchFamily="18" charset="0"/>
              </a:rPr>
              <a:t>После окончания войны Орлов был уволен в запас. Проживал и работал в Ровно. Умер 29 сентября 1982 года.</a:t>
            </a:r>
          </a:p>
          <a:p>
            <a:pPr algn="just"/>
            <a:r>
              <a:rPr lang="ru-RU" sz="1600" dirty="0">
                <a:latin typeface="Times New Roman" pitchFamily="18" charset="0"/>
                <a:cs typeface="Times New Roman" pitchFamily="18" charset="0"/>
              </a:rPr>
              <a:t>Был награждён двумя орденами Ленина и рядом медалей.</a:t>
            </a:r>
          </a:p>
          <a:p>
            <a:pPr algn="just"/>
            <a:endParaRPr lang="ru-RU" dirty="0" smtClean="0">
              <a:latin typeface="Times New Roman" pitchFamily="18" charset="0"/>
              <a:cs typeface="Times New Roman" pitchFamily="18" charset="0"/>
            </a:endParaRPr>
          </a:p>
          <a:p>
            <a:pPr algn="just"/>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9883755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758640" cy="369332"/>
          </a:xfrm>
          <a:prstGeom prst="rect">
            <a:avLst/>
          </a:prstGeom>
          <a:solidFill>
            <a:srgbClr val="FF0000"/>
          </a:solidFill>
        </p:spPr>
        <p:txBody>
          <a:bodyPr wrap="none" rtlCol="0">
            <a:spAutoFit/>
          </a:bodyPr>
          <a:lstStyle/>
          <a:p>
            <a:r>
              <a:rPr lang="ru-RU" b="1" dirty="0">
                <a:solidFill>
                  <a:schemeClr val="bg1"/>
                </a:solidFill>
                <a:latin typeface="Times New Roman" pitchFamily="18" charset="0"/>
                <a:cs typeface="Times New Roman" pitchFamily="18" charset="0"/>
              </a:rPr>
              <a:t>Герои Советского Союза</a:t>
            </a:r>
          </a:p>
        </p:txBody>
      </p:sp>
      <p:sp>
        <p:nvSpPr>
          <p:cNvPr id="4" name="Прямоугольник 3"/>
          <p:cNvSpPr/>
          <p:nvPr/>
        </p:nvSpPr>
        <p:spPr>
          <a:xfrm>
            <a:off x="179512" y="1196752"/>
            <a:ext cx="8856984" cy="3662541"/>
          </a:xfrm>
          <a:prstGeom prst="rect">
            <a:avLst/>
          </a:prstGeom>
        </p:spPr>
        <p:txBody>
          <a:bodyPr wrap="square">
            <a:spAutoFit/>
          </a:bodyPr>
          <a:lstStyle/>
          <a:p>
            <a:pPr algn="just"/>
            <a:r>
              <a:rPr lang="ru-RU" b="1" dirty="0">
                <a:latin typeface="Times New Roman" pitchFamily="18" charset="0"/>
                <a:cs typeface="Times New Roman" pitchFamily="18" charset="0"/>
              </a:rPr>
              <a:t>Фадеев Сергей Михайлович </a:t>
            </a:r>
            <a:r>
              <a:rPr lang="ru-RU" dirty="0">
                <a:latin typeface="Times New Roman" pitchFamily="18" charset="0"/>
                <a:cs typeface="Times New Roman" pitchFamily="18" charset="0"/>
              </a:rPr>
              <a:t>родился 8 апреля 1919 года в городе Ставрополь (ныне г</a:t>
            </a:r>
            <a:r>
              <a:rPr lang="ru-RU" dirty="0" smtClean="0">
                <a:latin typeface="Times New Roman" pitchFamily="18" charset="0"/>
                <a:cs typeface="Times New Roman" pitchFamily="18" charset="0"/>
              </a:rPr>
              <a:t>. Тольятти</a:t>
            </a:r>
            <a:r>
              <a:rPr lang="ru-RU" dirty="0">
                <a:latin typeface="Times New Roman" pitchFamily="18" charset="0"/>
                <a:cs typeface="Times New Roman" pitchFamily="18" charset="0"/>
              </a:rPr>
              <a:t>). Рядовой. Жил и работал в с</a:t>
            </a:r>
            <a:r>
              <a:rPr lang="ru-RU" dirty="0" smtClean="0">
                <a:latin typeface="Times New Roman" pitchFamily="18" charset="0"/>
                <a:cs typeface="Times New Roman" pitchFamily="18" charset="0"/>
              </a:rPr>
              <a:t>. Актаныш </a:t>
            </a:r>
            <a:r>
              <a:rPr lang="ru-RU" dirty="0">
                <a:latin typeface="Times New Roman" pitchFamily="18" charset="0"/>
                <a:cs typeface="Times New Roman" pitchFamily="18" charset="0"/>
              </a:rPr>
              <a:t>Республики Татарстан. В Красной Армии с 1939 года. На фронтах Великой Отечественной войны с 1943 года, наводчик орудия 729-го отдельного истребительно-противотанкового дивизиона (16-й танковый корпус 2-й танковой армии). В составе войск Центрального фронта принимал участие в Курской битве (1943). Проявил героизм в боях у с. Ольховатка (</a:t>
            </a:r>
            <a:r>
              <a:rPr lang="ru-RU" dirty="0" err="1">
                <a:latin typeface="Times New Roman" pitchFamily="18" charset="0"/>
                <a:cs typeface="Times New Roman" pitchFamily="18" charset="0"/>
              </a:rPr>
              <a:t>Поныровский</a:t>
            </a:r>
            <a:r>
              <a:rPr lang="ru-RU" dirty="0">
                <a:latin typeface="Times New Roman" pitchFamily="18" charset="0"/>
                <a:cs typeface="Times New Roman" pitchFamily="18" charset="0"/>
              </a:rPr>
              <a:t> р-н Курской обл.) 6 июля 1943года при отражении атаки танков противника вместе с расчётом орудия подбил и поджёг 11 машин врага, из них 5 тяжёлых. Был ранен, поле боя не покинул. Занимаемый рубеж был удержан. После демобилизации (1944) жил и работал в Куйбышеве. 8 сентября 1943 года присвоено звание Героя Советского Союза. Умер 10 октября 1952 года. Похоронен в городе Куйбышев. Награждён орденом Ленина, медалями.</a:t>
            </a:r>
            <a:endParaRPr lang="ru-RU" dirty="0" smtClean="0">
              <a:latin typeface="Times New Roman" pitchFamily="18" charset="0"/>
              <a:cs typeface="Times New Roman" pitchFamily="18" charset="0"/>
            </a:endParaRPr>
          </a:p>
          <a:p>
            <a:pPr algn="just"/>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543336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1533690"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Образование</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85914" y="1268760"/>
            <a:ext cx="8784976" cy="5355312"/>
          </a:xfrm>
          <a:prstGeom prst="rect">
            <a:avLst/>
          </a:prstGeom>
        </p:spPr>
        <p:txBody>
          <a:bodyPr wrap="square">
            <a:spAutoFit/>
          </a:bodyPr>
          <a:lstStyle/>
          <a:p>
            <a:pPr algn="just"/>
            <a:r>
              <a:rPr lang="ru-RU" b="1" dirty="0">
                <a:latin typeface="Times New Roman" pitchFamily="18" charset="0"/>
                <a:cs typeface="Times New Roman" pitchFamily="18" charset="0"/>
              </a:rPr>
              <a:t>10. </a:t>
            </a:r>
            <a:r>
              <a:rPr lang="ru-RU" b="1" dirty="0" err="1">
                <a:latin typeface="Times New Roman" pitchFamily="18" charset="0"/>
                <a:cs typeface="Times New Roman" pitchFamily="18" charset="0"/>
              </a:rPr>
              <a:t>Гараев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Рамиль</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Суфиахметович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(1941) - автор 167 научных трудов, в том числе 151 статьи и тезиса, 11 изобретений, учебно-методических пособий. Соавтор в разработке новых видов лекарств. Лауреат Государственной премии Республики Татарстан в области науки и техники. Подготовил 6 докторов и 12 кандидатов наук. С 1998 года - член-корреспондент Академии наук Республики Татарстан.</a:t>
            </a:r>
          </a:p>
          <a:p>
            <a:pPr algn="just"/>
            <a:r>
              <a:rPr lang="ru-RU" b="1" dirty="0">
                <a:latin typeface="Times New Roman" pitchFamily="18" charset="0"/>
                <a:cs typeface="Times New Roman" pitchFamily="18" charset="0"/>
              </a:rPr>
              <a:t>11. Закиров </a:t>
            </a:r>
            <a:r>
              <a:rPr lang="ru-RU" b="1" dirty="0" err="1">
                <a:latin typeface="Times New Roman" pitchFamily="18" charset="0"/>
                <a:cs typeface="Times New Roman" pitchFamily="18" charset="0"/>
              </a:rPr>
              <a:t>Фанис</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Каюмович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(1934) - кандидат математических наук, доцент Уфимского пединститута.</a:t>
            </a:r>
          </a:p>
          <a:p>
            <a:pPr algn="just"/>
            <a:r>
              <a:rPr lang="ru-RU" b="1" dirty="0">
                <a:latin typeface="Times New Roman" pitchFamily="18" charset="0"/>
                <a:cs typeface="Times New Roman" pitchFamily="18" charset="0"/>
              </a:rPr>
              <a:t>12. </a:t>
            </a:r>
            <a:r>
              <a:rPr lang="ru-RU" b="1" dirty="0" err="1">
                <a:latin typeface="Times New Roman" pitchFamily="18" charset="0"/>
                <a:cs typeface="Times New Roman" pitchFamily="18" charset="0"/>
              </a:rPr>
              <a:t>Зиннатуллин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Назиф</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Хатмуллович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(1936) - Заведующий кафедрой гидравлики Казанского государственного технологического университета. Кандидат </a:t>
            </a:r>
            <a:r>
              <a:rPr lang="ru-RU" dirty="0" err="1">
                <a:latin typeface="Times New Roman" pitchFamily="18" charset="0"/>
                <a:cs typeface="Times New Roman" pitchFamily="18" charset="0"/>
              </a:rPr>
              <a:t>геолого</a:t>
            </a:r>
            <a:r>
              <a:rPr lang="ru-RU" dirty="0">
                <a:latin typeface="Times New Roman" pitchFamily="18" charset="0"/>
                <a:cs typeface="Times New Roman" pitchFamily="18" charset="0"/>
              </a:rPr>
              <a:t> - минералогических наук, доктор технических наук, профессор, заслуженный деятель науки и техники Республики Татарстан, академик Международной академии наук экологии и жизнедеятельности, член-корреспондент Международной академии холода.</a:t>
            </a:r>
          </a:p>
          <a:p>
            <a:pPr algn="just"/>
            <a:r>
              <a:rPr lang="ru-RU" b="1" dirty="0">
                <a:latin typeface="Times New Roman" pitchFamily="18" charset="0"/>
                <a:cs typeface="Times New Roman" pitchFamily="18" charset="0"/>
              </a:rPr>
              <a:t>13. </a:t>
            </a:r>
            <a:r>
              <a:rPr lang="ru-RU" b="1" dirty="0" err="1">
                <a:latin typeface="Times New Roman" pitchFamily="18" charset="0"/>
                <a:cs typeface="Times New Roman" pitchFamily="18" charset="0"/>
              </a:rPr>
              <a:t>Зиннатуллина</a:t>
            </a:r>
            <a:r>
              <a:rPr lang="ru-RU" b="1" dirty="0">
                <a:latin typeface="Times New Roman" pitchFamily="18" charset="0"/>
                <a:cs typeface="Times New Roman" pitchFamily="18" charset="0"/>
              </a:rPr>
              <a:t> Клара </a:t>
            </a:r>
            <a:r>
              <a:rPr lang="ru-RU" b="1" dirty="0" err="1">
                <a:latin typeface="Times New Roman" pitchFamily="18" charset="0"/>
                <a:cs typeface="Times New Roman" pitchFamily="18" charset="0"/>
              </a:rPr>
              <a:t>Зыевна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(1935) - Более тридцати лет преподавала в Казанском государственном педагогическом университете. Участвовала в написании </a:t>
            </a:r>
            <a:r>
              <a:rPr lang="ru-RU" dirty="0" err="1">
                <a:latin typeface="Times New Roman" pitchFamily="18" charset="0"/>
                <a:cs typeface="Times New Roman" pitchFamily="18" charset="0"/>
              </a:rPr>
              <a:t>трехтомника</a:t>
            </a:r>
            <a:r>
              <a:rPr lang="ru-RU" dirty="0">
                <a:latin typeface="Times New Roman" pitchFamily="18" charset="0"/>
                <a:cs typeface="Times New Roman" pitchFamily="18" charset="0"/>
              </a:rPr>
              <a:t> “Татарская грамматика”, написала около ста научных и методических трудов, учебников, создала специальную программу по сравнительной типологии для вузов России. Возглавила факультет татарского языка и литературы Казанского государственного педагогического университета, профессор, лауреат Государственной премии Татарстана в области науки и техники.</a:t>
            </a:r>
          </a:p>
        </p:txBody>
      </p:sp>
    </p:spTree>
    <p:extLst>
      <p:ext uri="{BB962C8B-B14F-4D97-AF65-F5344CB8AC3E}">
        <p14:creationId xmlns:p14="http://schemas.microsoft.com/office/powerpoint/2010/main" val="18692490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24516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Сельское хозяйство</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7504" y="1196752"/>
            <a:ext cx="8928992" cy="5324535"/>
          </a:xfrm>
          <a:prstGeom prst="rect">
            <a:avLst/>
          </a:prstGeom>
        </p:spPr>
        <p:txBody>
          <a:bodyPr wrap="square">
            <a:spAutoFit/>
          </a:bodyPr>
          <a:lstStyle/>
          <a:p>
            <a:pPr algn="just"/>
            <a:r>
              <a:rPr lang="ru-RU" b="1" dirty="0" err="1">
                <a:latin typeface="Times New Roman" pitchFamily="18" charset="0"/>
                <a:cs typeface="Times New Roman" pitchFamily="18" charset="0"/>
              </a:rPr>
              <a:t>Салахутдинов</a:t>
            </a:r>
            <a:r>
              <a:rPr lang="ru-RU" b="1" dirty="0">
                <a:latin typeface="Times New Roman" pitchFamily="18" charset="0"/>
                <a:cs typeface="Times New Roman" pitchFamily="18" charset="0"/>
              </a:rPr>
              <a:t> Адель </a:t>
            </a:r>
            <a:r>
              <a:rPr lang="ru-RU" b="1" dirty="0" err="1">
                <a:latin typeface="Times New Roman" pitchFamily="18" charset="0"/>
                <a:cs typeface="Times New Roman" pitchFamily="18" charset="0"/>
              </a:rPr>
              <a:t>Касимович</a:t>
            </a:r>
            <a:r>
              <a:rPr lang="ru-RU" b="1" dirty="0">
                <a:latin typeface="Times New Roman" pitchFamily="18" charset="0"/>
                <a:cs typeface="Times New Roman" pitchFamily="18" charset="0"/>
              </a:rPr>
              <a:t> ( 23.12.1928) </a:t>
            </a:r>
            <a:r>
              <a:rPr lang="ru-RU" dirty="0">
                <a:latin typeface="Times New Roman" pitchFamily="18" charset="0"/>
                <a:cs typeface="Times New Roman" pitchFamily="18" charset="0"/>
              </a:rPr>
              <a:t>д. </a:t>
            </a:r>
            <a:r>
              <a:rPr lang="ru-RU" dirty="0" err="1">
                <a:latin typeface="Times New Roman" pitchFamily="18" charset="0"/>
                <a:cs typeface="Times New Roman" pitchFamily="18" charset="0"/>
              </a:rPr>
              <a:t>Новоалимово</a:t>
            </a:r>
            <a:r>
              <a:rPr lang="ru-RU" dirty="0">
                <a:latin typeface="Times New Roman" pitchFamily="18" charset="0"/>
                <a:cs typeface="Times New Roman" pitchFamily="18" charset="0"/>
              </a:rPr>
              <a:t> .  В 1961 году назначен председателем колхоза “Красная сила”. Умелый руководитель был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орденом Ленина, двумя орденами Трудового Красного Знамени.</a:t>
            </a:r>
          </a:p>
          <a:p>
            <a:pPr algn="just"/>
            <a:endParaRPr lang="ru-RU"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 </a:t>
            </a:r>
            <a:r>
              <a:rPr lang="ru-RU" b="1" dirty="0" err="1" smtClean="0">
                <a:latin typeface="Times New Roman" pitchFamily="18" charset="0"/>
                <a:cs typeface="Times New Roman" pitchFamily="18" charset="0"/>
              </a:rPr>
              <a:t>Билялетдинов</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Имамутдин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Низаметдинович</a:t>
            </a:r>
            <a:r>
              <a:rPr lang="ru-RU" dirty="0">
                <a:latin typeface="Times New Roman" pitchFamily="18" charset="0"/>
                <a:cs typeface="Times New Roman" pitchFamily="18" charset="0"/>
              </a:rPr>
              <a:t> ( 19.12.1932)  В 1983 году присвоено </a:t>
            </a:r>
            <a:r>
              <a:rPr lang="ru-RU" dirty="0" smtClean="0">
                <a:latin typeface="Times New Roman" pitchFamily="18" charset="0"/>
                <a:cs typeface="Times New Roman" pitchFamily="18" charset="0"/>
              </a:rPr>
              <a:t>звание» Заслуженный инженер», </a:t>
            </a:r>
            <a:r>
              <a:rPr lang="ru-RU" dirty="0" err="1" smtClean="0">
                <a:latin typeface="Times New Roman" pitchFamily="18" charset="0"/>
                <a:cs typeface="Times New Roman" pitchFamily="18" charset="0"/>
              </a:rPr>
              <a:t>награжден</a:t>
            </a:r>
            <a:r>
              <a:rPr lang="ru-RU" dirty="0" smtClean="0">
                <a:latin typeface="Times New Roman" pitchFamily="18" charset="0"/>
                <a:cs typeface="Times New Roman" pitchFamily="18" charset="0"/>
              </a:rPr>
              <a:t> орденами </a:t>
            </a:r>
            <a:r>
              <a:rPr lang="ru-RU" dirty="0">
                <a:latin typeface="Times New Roman" pitchFamily="18" charset="0"/>
                <a:cs typeface="Times New Roman" pitchFamily="18" charset="0"/>
              </a:rPr>
              <a:t>Октябрьской революции (23.12.1976), Трудового Красного Знамени (8.08.1971), удостоен звания «Заслуженный механизатор Татарстана» (23.12.1977), долгие годы являлся членом бюро райкома КПСС </a:t>
            </a:r>
          </a:p>
          <a:p>
            <a:pPr algn="just"/>
            <a:endParaRPr lang="ru-RU" b="1" dirty="0">
              <a:latin typeface="Times New Roman" pitchFamily="18" charset="0"/>
              <a:cs typeface="Times New Roman" pitchFamily="18" charset="0"/>
            </a:endParaRPr>
          </a:p>
          <a:p>
            <a:pPr algn="just"/>
            <a:r>
              <a:rPr lang="ru-RU" b="1" dirty="0">
                <a:latin typeface="Times New Roman" pitchFamily="18" charset="0"/>
                <a:cs typeface="Times New Roman" pitchFamily="18" charset="0"/>
              </a:rPr>
              <a:t> </a:t>
            </a:r>
            <a:r>
              <a:rPr lang="ru-RU" b="1" dirty="0" err="1" smtClean="0">
                <a:latin typeface="Times New Roman" pitchFamily="18" charset="0"/>
                <a:cs typeface="Times New Roman" pitchFamily="18" charset="0"/>
              </a:rPr>
              <a:t>Маннанова</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Марзия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Мавляуовна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( 10.10.1946) д. </a:t>
            </a:r>
            <a:r>
              <a:rPr lang="ru-RU" dirty="0" err="1">
                <a:latin typeface="Times New Roman" pitchFamily="18" charset="0"/>
                <a:cs typeface="Times New Roman" pitchFamily="18" charset="0"/>
              </a:rPr>
              <a:t>Поисево</a:t>
            </a:r>
            <a:r>
              <a:rPr lang="ru-RU" dirty="0">
                <a:latin typeface="Times New Roman" pitchFamily="18" charset="0"/>
                <a:cs typeface="Times New Roman" pitchFamily="18" charset="0"/>
              </a:rPr>
              <a:t>. Тракторист ,бригадир , механик . После распада организации стала дояркой  на ферме. Награждена медалью "За трудовую доблесть", орденом Трудового Красного Знамени. Делегат 1 съезда РСФСР (1990). Заслуженный животновод Республики Татарстан (4.01.1997</a:t>
            </a:r>
            <a:r>
              <a:rPr lang="ru-RU" dirty="0" smtClean="0">
                <a:latin typeface="Times New Roman" pitchFamily="18" charset="0"/>
                <a:cs typeface="Times New Roman" pitchFamily="18" charset="0"/>
              </a:rPr>
              <a:t>).</a:t>
            </a:r>
          </a:p>
          <a:p>
            <a:pPr algn="just"/>
            <a:endParaRPr lang="ru-RU" dirty="0" smtClean="0">
              <a:latin typeface="Times New Roman" pitchFamily="18" charset="0"/>
              <a:cs typeface="Times New Roman" pitchFamily="18" charset="0"/>
            </a:endParaRPr>
          </a:p>
          <a:p>
            <a:pPr algn="just"/>
            <a:r>
              <a:rPr lang="ru-RU" b="1" dirty="0" err="1">
                <a:latin typeface="Times New Roman" pitchFamily="18" charset="0"/>
                <a:cs typeface="Times New Roman" pitchFamily="18" charset="0"/>
              </a:rPr>
              <a:t>Хазиева</a:t>
            </a:r>
            <a:r>
              <a:rPr lang="ru-RU" b="1" dirty="0">
                <a:latin typeface="Times New Roman" pitchFamily="18" charset="0"/>
                <a:cs typeface="Times New Roman" pitchFamily="18" charset="0"/>
              </a:rPr>
              <a:t> Хасина </a:t>
            </a:r>
            <a:r>
              <a:rPr lang="ru-RU" b="1" dirty="0" err="1">
                <a:latin typeface="Times New Roman" pitchFamily="18" charset="0"/>
                <a:cs typeface="Times New Roman" pitchFamily="18" charset="0"/>
              </a:rPr>
              <a:t>Хазимухаметовна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(1925 ) д. Старое Алимово. В 1945 году приступила к работе на </a:t>
            </a:r>
            <a:r>
              <a:rPr lang="ru-RU" dirty="0" err="1">
                <a:latin typeface="Times New Roman" pitchFamily="18" charset="0"/>
                <a:cs typeface="Times New Roman" pitchFamily="18" charset="0"/>
              </a:rPr>
              <a:t>овцеведческой</a:t>
            </a:r>
            <a:r>
              <a:rPr lang="ru-RU" dirty="0">
                <a:latin typeface="Times New Roman" pitchFamily="18" charset="0"/>
                <a:cs typeface="Times New Roman" pitchFamily="18" charset="0"/>
              </a:rPr>
              <a:t> ферме .За 35-летний труд награждена орденами Ленина (1973), Трудового Красного Знамени (8.04.1971), медалями ,</a:t>
            </a:r>
            <a:r>
              <a:rPr lang="ru-RU" dirty="0" err="1">
                <a:latin typeface="Times New Roman" pitchFamily="18" charset="0"/>
                <a:cs typeface="Times New Roman" pitchFamily="18" charset="0"/>
              </a:rPr>
              <a:t>почетным</a:t>
            </a:r>
            <a:r>
              <a:rPr lang="ru-RU" dirty="0">
                <a:latin typeface="Times New Roman" pitchFamily="18" charset="0"/>
                <a:cs typeface="Times New Roman" pitchFamily="18" charset="0"/>
              </a:rPr>
              <a:t> званием "Заслуженный животновод Республики Татарстан", другими </a:t>
            </a:r>
            <a:r>
              <a:rPr lang="ru-RU" dirty="0" err="1">
                <a:latin typeface="Times New Roman" pitchFamily="18" charset="0"/>
                <a:cs typeface="Times New Roman" pitchFamily="18" charset="0"/>
              </a:rPr>
              <a:t>почетными</a:t>
            </a:r>
            <a:r>
              <a:rPr lang="ru-RU" dirty="0">
                <a:latin typeface="Times New Roman" pitchFamily="18" charset="0"/>
                <a:cs typeface="Times New Roman" pitchFamily="18" charset="0"/>
              </a:rPr>
              <a:t> званиями.</a:t>
            </a:r>
          </a:p>
          <a:p>
            <a:pPr algn="just"/>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12575776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24516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Сельское хозяйство</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7504" y="1196752"/>
            <a:ext cx="8928992" cy="5355312"/>
          </a:xfrm>
          <a:prstGeom prst="rect">
            <a:avLst/>
          </a:prstGeom>
        </p:spPr>
        <p:txBody>
          <a:bodyPr wrap="square">
            <a:spAutoFit/>
          </a:bodyPr>
          <a:lstStyle/>
          <a:p>
            <a:pPr algn="just"/>
            <a:r>
              <a:rPr lang="ru-RU" b="1" dirty="0">
                <a:latin typeface="Times New Roman" pitchFamily="18" charset="0"/>
                <a:cs typeface="Times New Roman" pitchFamily="18" charset="0"/>
              </a:rPr>
              <a:t>Гарипова Амина </a:t>
            </a:r>
            <a:r>
              <a:rPr lang="ru-RU" b="1" dirty="0" err="1">
                <a:latin typeface="Times New Roman" pitchFamily="18" charset="0"/>
                <a:cs typeface="Times New Roman" pitchFamily="18" charset="0"/>
              </a:rPr>
              <a:t>Асыловна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(24.11.1932-26.11.2007) </a:t>
            </a:r>
            <a:r>
              <a:rPr lang="ru-RU" dirty="0" err="1">
                <a:latin typeface="Times New Roman" pitchFamily="18" charset="0"/>
                <a:cs typeface="Times New Roman" pitchFamily="18" charset="0"/>
              </a:rPr>
              <a:t>д.Старое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Байсарово</a:t>
            </a:r>
            <a:r>
              <a:rPr lang="ru-RU" dirty="0">
                <a:latin typeface="Times New Roman" pitchFamily="18" charset="0"/>
                <a:cs typeface="Times New Roman" pitchFamily="18" charset="0"/>
              </a:rPr>
              <a:t>.  В 1961 года удостоена звания «Лучший животновод Республики». В 1972 году награждена бронзовой медалью Всесоюзной выставки достижений народного хозяйства. К медали «100-летний юбилей В. И. Ленина» в 1973 году была добавлена медаль "За особые заслуги", 5 декабря 1985 года награждена орденом Трудового Красного Знамени. 10 июня 1980 года присвоено </a:t>
            </a:r>
            <a:r>
              <a:rPr lang="ru-RU" dirty="0" err="1">
                <a:latin typeface="Times New Roman" pitchFamily="18" charset="0"/>
                <a:cs typeface="Times New Roman" pitchFamily="18" charset="0"/>
              </a:rPr>
              <a:t>почетное</a:t>
            </a:r>
            <a:r>
              <a:rPr lang="ru-RU" dirty="0">
                <a:latin typeface="Times New Roman" pitchFamily="18" charset="0"/>
                <a:cs typeface="Times New Roman" pitchFamily="18" charset="0"/>
              </a:rPr>
              <a:t> звание «Заслуженный животновод Республики Татарстан</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 </a:t>
            </a:r>
            <a:r>
              <a:rPr lang="ru-RU" b="1" dirty="0" err="1">
                <a:latin typeface="Times New Roman" pitchFamily="18" charset="0"/>
                <a:cs typeface="Times New Roman" pitchFamily="18" charset="0"/>
              </a:rPr>
              <a:t>Салихзянов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Раухат</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Салихзянович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( 4.04.1948) д. Старое  </a:t>
            </a:r>
            <a:r>
              <a:rPr lang="ru-RU" dirty="0" err="1">
                <a:latin typeface="Times New Roman" pitchFamily="18" charset="0"/>
                <a:cs typeface="Times New Roman" pitchFamily="18" charset="0"/>
              </a:rPr>
              <a:t>Байсарово</a:t>
            </a:r>
            <a:r>
              <a:rPr lang="ru-RU" dirty="0">
                <a:latin typeface="Times New Roman" pitchFamily="18" charset="0"/>
                <a:cs typeface="Times New Roman" pitchFamily="18" charset="0"/>
              </a:rPr>
              <a:t>.  В 1977-1983 годах занимал должности главного агронома и заместителя начальника управления сельского хозяйства района.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орденом “За заслуги перед Республикой Татарстан ”(2008), </a:t>
            </a:r>
            <a:r>
              <a:rPr lang="ru-RU" dirty="0" err="1">
                <a:latin typeface="Times New Roman" pitchFamily="18" charset="0"/>
                <a:cs typeface="Times New Roman" pitchFamily="18" charset="0"/>
              </a:rPr>
              <a:t>почетными</a:t>
            </a:r>
            <a:r>
              <a:rPr lang="ru-RU" dirty="0">
                <a:latin typeface="Times New Roman" pitchFamily="18" charset="0"/>
                <a:cs typeface="Times New Roman" pitchFamily="18" charset="0"/>
              </a:rPr>
              <a:t> званиями «Заслуженный работник сельского хозяйства </a:t>
            </a:r>
            <a:r>
              <a:rPr lang="ru-RU" dirty="0" err="1">
                <a:latin typeface="Times New Roman" pitchFamily="18" charset="0"/>
                <a:cs typeface="Times New Roman" pitchFamily="18" charset="0"/>
              </a:rPr>
              <a:t>России»,«Заслуженный</a:t>
            </a:r>
            <a:r>
              <a:rPr lang="ru-RU" dirty="0">
                <a:latin typeface="Times New Roman" pitchFamily="18" charset="0"/>
                <a:cs typeface="Times New Roman" pitchFamily="18" charset="0"/>
              </a:rPr>
              <a:t> агроном РТ», «</a:t>
            </a:r>
            <a:r>
              <a:rPr lang="ru-RU" dirty="0" err="1">
                <a:latin typeface="Times New Roman" pitchFamily="18" charset="0"/>
                <a:cs typeface="Times New Roman" pitchFamily="18" charset="0"/>
              </a:rPr>
              <a:t>Почетный</a:t>
            </a:r>
            <a:r>
              <a:rPr lang="ru-RU" dirty="0">
                <a:latin typeface="Times New Roman" pitchFamily="18" charset="0"/>
                <a:cs typeface="Times New Roman" pitchFamily="18" charset="0"/>
              </a:rPr>
              <a:t> гражданин района» (2008), медалью "Участник энциклопедии", подтверждающей, что он является одним из самых выдающихся личностей России.</a:t>
            </a:r>
          </a:p>
          <a:p>
            <a:pPr algn="just"/>
            <a:endParaRPr lang="ru-RU" b="1" dirty="0">
              <a:latin typeface="Times New Roman" pitchFamily="18" charset="0"/>
              <a:cs typeface="Times New Roman" pitchFamily="18" charset="0"/>
            </a:endParaRPr>
          </a:p>
          <a:p>
            <a:pPr algn="just"/>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Кашбразыева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Тахия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Кашбразыевна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(1937 ) д. Старое  </a:t>
            </a:r>
            <a:r>
              <a:rPr lang="ru-RU" dirty="0" err="1">
                <a:latin typeface="Times New Roman" pitchFamily="18" charset="0"/>
                <a:cs typeface="Times New Roman" pitchFamily="18" charset="0"/>
              </a:rPr>
              <a:t>Бугады</a:t>
            </a:r>
            <a:r>
              <a:rPr lang="ru-RU" dirty="0">
                <a:latin typeface="Times New Roman" pitchFamily="18" charset="0"/>
                <a:cs typeface="Times New Roman" pitchFamily="18" charset="0"/>
              </a:rPr>
              <a:t>. В 1955 году пришла работать на ферму. Передовую доярку избирают депутатом сельского совета, награждена бронзовой медалью Всесоюзной выставки достижений народного хозяйства , в апреле 1971 года-орденом </a:t>
            </a:r>
            <a:r>
              <a:rPr lang="ru-RU" dirty="0" smtClean="0">
                <a:latin typeface="Times New Roman" pitchFamily="18" charset="0"/>
                <a:cs typeface="Times New Roman" pitchFamily="18" charset="0"/>
              </a:rPr>
              <a:t>Ленина.</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17764936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24516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Сельское хозяйство</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7504" y="1196752"/>
            <a:ext cx="8928992" cy="5601533"/>
          </a:xfrm>
          <a:prstGeom prst="rect">
            <a:avLst/>
          </a:prstGeom>
        </p:spPr>
        <p:txBody>
          <a:bodyPr wrap="square">
            <a:spAutoFit/>
          </a:bodyPr>
          <a:lstStyle/>
          <a:p>
            <a:pPr algn="just"/>
            <a:r>
              <a:rPr lang="ru-RU" b="1" dirty="0" err="1">
                <a:latin typeface="Times New Roman" pitchFamily="18" charset="0"/>
                <a:cs typeface="Times New Roman" pitchFamily="18" charset="0"/>
              </a:rPr>
              <a:t>Заманов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Миргаяз</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Заманович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(1921)   </a:t>
            </a:r>
            <a:r>
              <a:rPr lang="ru-RU" dirty="0" err="1">
                <a:latin typeface="Times New Roman" pitchFamily="18" charset="0"/>
                <a:cs typeface="Times New Roman" pitchFamily="18" charset="0"/>
              </a:rPr>
              <a:t>д.старое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Кадермет</a:t>
            </a:r>
            <a:r>
              <a:rPr lang="ru-RU" dirty="0">
                <a:latin typeface="Times New Roman" pitchFamily="18" charset="0"/>
                <a:cs typeface="Times New Roman" pitchFamily="18" charset="0"/>
              </a:rPr>
              <a:t> . За плодотворную работу и достигнутые успехи в развитии сельского хозяйства, в 1966 году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орденом Ленина и многочисленными </a:t>
            </a:r>
            <a:r>
              <a:rPr lang="ru-RU" dirty="0" err="1">
                <a:latin typeface="Times New Roman" pitchFamily="18" charset="0"/>
                <a:cs typeface="Times New Roman" pitchFamily="18" charset="0"/>
              </a:rPr>
              <a:t>почетными</a:t>
            </a:r>
            <a:r>
              <a:rPr lang="ru-RU" dirty="0">
                <a:latin typeface="Times New Roman" pitchFamily="18" charset="0"/>
                <a:cs typeface="Times New Roman" pitchFamily="18" charset="0"/>
              </a:rPr>
              <a:t> грамотами различных степеней . Заслуженный работник сельского хозяйства РТ .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орденом Отечественной войны 1-й степени</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 </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Саетов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Разиль</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Саитмухаметович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( 25.05.1943)  заслуженный работник сельского хозяйства РТ (1993).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орденом "Знак </a:t>
            </a:r>
            <a:r>
              <a:rPr lang="ru-RU" dirty="0" err="1">
                <a:latin typeface="Times New Roman" pitchFamily="18" charset="0"/>
                <a:cs typeface="Times New Roman" pitchFamily="18" charset="0"/>
              </a:rPr>
              <a:t>Почета</a:t>
            </a:r>
            <a:r>
              <a:rPr lang="ru-RU" dirty="0">
                <a:latin typeface="Times New Roman" pitchFamily="18" charset="0"/>
                <a:cs typeface="Times New Roman" pitchFamily="18" charset="0"/>
              </a:rPr>
              <a:t>" (1986), тремя юбилейными медалями</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a:p>
            <a:pPr algn="just"/>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Хайдаров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Масалим</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Хайдарович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(20.09.1914-1996) </a:t>
            </a:r>
            <a:r>
              <a:rPr lang="ru-RU" dirty="0" err="1">
                <a:latin typeface="Times New Roman" pitchFamily="18" charset="0"/>
                <a:cs typeface="Times New Roman" pitchFamily="18" charset="0"/>
              </a:rPr>
              <a:t>д.Старое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Султангулово</a:t>
            </a:r>
            <a:r>
              <a:rPr lang="ru-RU" dirty="0">
                <a:latin typeface="Times New Roman" pitchFamily="18" charset="0"/>
                <a:cs typeface="Times New Roman" pitchFamily="18" charset="0"/>
              </a:rPr>
              <a:t>. С 1934 года работал бригадиром трактористов, с 1945 года-механиком (в 1953-1962 годах возглавлял хозяйство).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орденом” Знак </a:t>
            </a:r>
            <a:r>
              <a:rPr lang="ru-RU" dirty="0" err="1">
                <a:latin typeface="Times New Roman" pitchFamily="18" charset="0"/>
                <a:cs typeface="Times New Roman" pitchFamily="18" charset="0"/>
              </a:rPr>
              <a:t>Почета</a:t>
            </a:r>
            <a:r>
              <a:rPr lang="ru-RU" dirty="0">
                <a:latin typeface="Times New Roman" pitchFamily="18" charset="0"/>
                <a:cs typeface="Times New Roman" pitchFamily="18" charset="0"/>
              </a:rPr>
              <a:t> " (8.04.1971), медалями. В 1975 году присвоено </a:t>
            </a:r>
            <a:r>
              <a:rPr lang="ru-RU" dirty="0" err="1">
                <a:latin typeface="Times New Roman" pitchFamily="18" charset="0"/>
                <a:cs typeface="Times New Roman" pitchFamily="18" charset="0"/>
              </a:rPr>
              <a:t>почетное</a:t>
            </a:r>
            <a:r>
              <a:rPr lang="ru-RU" dirty="0">
                <a:latin typeface="Times New Roman" pitchFamily="18" charset="0"/>
                <a:cs typeface="Times New Roman" pitchFamily="18" charset="0"/>
              </a:rPr>
              <a:t> звание «Заслуженный механизатор РТ</a:t>
            </a:r>
            <a:r>
              <a:rPr lang="ru-RU" dirty="0" smtClean="0">
                <a:latin typeface="Times New Roman" pitchFamily="18" charset="0"/>
                <a:cs typeface="Times New Roman" pitchFamily="18" charset="0"/>
              </a:rPr>
              <a:t>.»</a:t>
            </a:r>
          </a:p>
          <a:p>
            <a:pPr algn="just"/>
            <a:endParaRPr lang="ru-RU" sz="1600" dirty="0">
              <a:latin typeface="Times New Roman" pitchFamily="18" charset="0"/>
              <a:cs typeface="Times New Roman" pitchFamily="18" charset="0"/>
            </a:endParaRPr>
          </a:p>
          <a:p>
            <a:pPr algn="just"/>
            <a:r>
              <a:rPr lang="ru-RU" b="1" dirty="0" err="1">
                <a:latin typeface="Times New Roman" pitchFamily="18" charset="0"/>
                <a:cs typeface="Times New Roman" pitchFamily="18" charset="0"/>
              </a:rPr>
              <a:t>Заманов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Мавлю</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Шаехзаманович</a:t>
            </a:r>
            <a:r>
              <a:rPr lang="ru-RU" dirty="0">
                <a:latin typeface="Times New Roman" pitchFamily="18" charset="0"/>
                <a:cs typeface="Times New Roman" pitchFamily="18" charset="0"/>
              </a:rPr>
              <a:t> (5.07.1932) </a:t>
            </a:r>
            <a:r>
              <a:rPr lang="ru-RU" dirty="0" err="1">
                <a:latin typeface="Times New Roman" pitchFamily="18" charset="0"/>
                <a:cs typeface="Times New Roman" pitchFamily="18" charset="0"/>
              </a:rPr>
              <a:t>д.Казкеево</a:t>
            </a:r>
            <a:r>
              <a:rPr lang="ru-RU" dirty="0">
                <a:latin typeface="Times New Roman" pitchFamily="18" charset="0"/>
                <a:cs typeface="Times New Roman" pitchFamily="18" charset="0"/>
              </a:rPr>
              <a:t> .  С осени 1951 года в течение 36 лет работал на гусеничном ,</a:t>
            </a:r>
            <a:r>
              <a:rPr lang="ru-RU" dirty="0" err="1">
                <a:latin typeface="Times New Roman" pitchFamily="18" charset="0"/>
                <a:cs typeface="Times New Roman" pitchFamily="18" charset="0"/>
              </a:rPr>
              <a:t>колесном</a:t>
            </a:r>
            <a:r>
              <a:rPr lang="ru-RU" dirty="0">
                <a:latin typeface="Times New Roman" pitchFamily="18" charset="0"/>
                <a:cs typeface="Times New Roman" pitchFamily="18" charset="0"/>
              </a:rPr>
              <a:t> тракторе . Дважды участвовал во Всесоюзной выставке достижений народного хозяйства,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серебряной медалью. В 1959 году присвоено звание “Лучший кукурузовод Татарской АССР”. Удостоен </a:t>
            </a:r>
            <a:r>
              <a:rPr lang="ru-RU" dirty="0" err="1">
                <a:latin typeface="Times New Roman" pitchFamily="18" charset="0"/>
                <a:cs typeface="Times New Roman" pitchFamily="18" charset="0"/>
              </a:rPr>
              <a:t>почетной</a:t>
            </a:r>
            <a:r>
              <a:rPr lang="ru-RU" dirty="0">
                <a:latin typeface="Times New Roman" pitchFamily="18" charset="0"/>
                <a:cs typeface="Times New Roman" pitchFamily="18" charset="0"/>
              </a:rPr>
              <a:t> грамоты Президиума Верховного Совета ТАССР (13.11.1971). Обладатель юбилейных медалей .</a:t>
            </a:r>
          </a:p>
        </p:txBody>
      </p:sp>
    </p:spTree>
    <p:extLst>
      <p:ext uri="{BB962C8B-B14F-4D97-AF65-F5344CB8AC3E}">
        <p14:creationId xmlns:p14="http://schemas.microsoft.com/office/powerpoint/2010/main" val="40365749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24516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Сельское хозяйство</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5604" y="1340768"/>
            <a:ext cx="8928992" cy="4524315"/>
          </a:xfrm>
          <a:prstGeom prst="rect">
            <a:avLst/>
          </a:prstGeom>
        </p:spPr>
        <p:txBody>
          <a:bodyPr wrap="square">
            <a:spAutoFit/>
          </a:bodyPr>
          <a:lstStyle/>
          <a:p>
            <a:pPr algn="just"/>
            <a:r>
              <a:rPr lang="ru-RU" b="1" dirty="0" err="1">
                <a:latin typeface="Times New Roman" pitchFamily="18" charset="0"/>
                <a:cs typeface="Times New Roman" pitchFamily="18" charset="0"/>
              </a:rPr>
              <a:t>Саматова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Салиха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Саматовна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( 5.01.1911) д. </a:t>
            </a:r>
            <a:r>
              <a:rPr lang="ru-RU" dirty="0" err="1">
                <a:latin typeface="Times New Roman" pitchFamily="18" charset="0"/>
                <a:cs typeface="Times New Roman" pitchFamily="18" charset="0"/>
              </a:rPr>
              <a:t>Казкеево</a:t>
            </a:r>
            <a:r>
              <a:rPr lang="ru-RU" dirty="0">
                <a:latin typeface="Times New Roman" pitchFamily="18" charset="0"/>
                <a:cs typeface="Times New Roman" pitchFamily="18" charset="0"/>
              </a:rPr>
              <a:t>. С 1935 по 1972 год работала дояркой.  Награждена орденом Трудового Красного Знамени (22.03.1966), 5 медалями, </a:t>
            </a:r>
            <a:r>
              <a:rPr lang="ru-RU" dirty="0" err="1">
                <a:latin typeface="Times New Roman" pitchFamily="18" charset="0"/>
                <a:cs typeface="Times New Roman" pitchFamily="18" charset="0"/>
              </a:rPr>
              <a:t>Почетной</a:t>
            </a:r>
            <a:r>
              <a:rPr lang="ru-RU" dirty="0">
                <a:latin typeface="Times New Roman" pitchFamily="18" charset="0"/>
                <a:cs typeface="Times New Roman" pitchFamily="18" charset="0"/>
              </a:rPr>
              <a:t> Грамотой Президиума Верховного Совета РСФСР. Заслуженный работник сельского хозяйства </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 </a:t>
            </a:r>
            <a:r>
              <a:rPr lang="ru-RU" b="1" dirty="0" err="1">
                <a:latin typeface="Times New Roman" pitchFamily="18" charset="0"/>
                <a:cs typeface="Times New Roman" pitchFamily="18" charset="0"/>
              </a:rPr>
              <a:t>Ахмирова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Минзифа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Шаиховна</a:t>
            </a:r>
            <a:r>
              <a:rPr lang="ru-RU" dirty="0">
                <a:latin typeface="Times New Roman" pitchFamily="18" charset="0"/>
                <a:cs typeface="Times New Roman" pitchFamily="18" charset="0"/>
              </a:rPr>
              <a:t>. Д. Мари – </a:t>
            </a:r>
            <a:r>
              <a:rPr lang="ru-RU" dirty="0" err="1">
                <a:latin typeface="Times New Roman" pitchFamily="18" charset="0"/>
                <a:cs typeface="Times New Roman" pitchFamily="18" charset="0"/>
              </a:rPr>
              <a:t>Суксы</a:t>
            </a:r>
            <a:r>
              <a:rPr lang="ru-RU" dirty="0">
                <a:latin typeface="Times New Roman" pitchFamily="18" charset="0"/>
                <a:cs typeface="Times New Roman" pitchFamily="18" charset="0"/>
              </a:rPr>
              <a:t>. В 1955 года работала на ферме. Неоднократно награждалась знаками победителя социалистического соревнования ,бронзовой медалью выставки достижений народного хозяйства СССР . Передовая доярка в 1978 году была награждена орденом «Трудовой Славы» 3 степени . Через 8 лет получила  2-ю степень этого ордена(29.08.1886</a:t>
            </a:r>
            <a:r>
              <a:rPr lang="ru-RU" dirty="0" smtClean="0">
                <a:latin typeface="Times New Roman" pitchFamily="18" charset="0"/>
                <a:cs typeface="Times New Roman" pitchFamily="18" charset="0"/>
              </a:rPr>
              <a:t>).</a:t>
            </a:r>
          </a:p>
          <a:p>
            <a:pPr algn="just"/>
            <a:endParaRPr lang="ru-RU" b="1"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 </a:t>
            </a:r>
            <a:r>
              <a:rPr lang="ru-RU" b="1" dirty="0" err="1">
                <a:latin typeface="Times New Roman" pitchFamily="18" charset="0"/>
                <a:cs typeface="Times New Roman" pitchFamily="18" charset="0"/>
              </a:rPr>
              <a:t>Пугачева</a:t>
            </a:r>
            <a:r>
              <a:rPr lang="ru-RU" b="1" dirty="0">
                <a:latin typeface="Times New Roman" pitchFamily="18" charset="0"/>
                <a:cs typeface="Times New Roman" pitchFamily="18" charset="0"/>
              </a:rPr>
              <a:t> Антонина Ефимовна </a:t>
            </a:r>
            <a:r>
              <a:rPr lang="ru-RU" dirty="0">
                <a:latin typeface="Times New Roman" pitchFamily="18" charset="0"/>
                <a:cs typeface="Times New Roman" pitchFamily="18" charset="0"/>
              </a:rPr>
              <a:t>(1941 )д. Михайловка . В 1958 году начала работать в скотоводстве. К золотым медалям «Юбилейный» и Всесоюзной выставки достижений народного хозяйства , приуроченной к 100-летию со дня рождения В. И. Ленина, добавились ордена Славы 2 и 3 степеней, стала передовым скотоводом и  многократной чемпионкой района</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35494498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24516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Сельское хозяйство</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7504" y="1340768"/>
            <a:ext cx="8928992" cy="4524315"/>
          </a:xfrm>
          <a:prstGeom prst="rect">
            <a:avLst/>
          </a:prstGeom>
        </p:spPr>
        <p:txBody>
          <a:bodyPr wrap="square">
            <a:spAutoFit/>
          </a:bodyPr>
          <a:lstStyle/>
          <a:p>
            <a:pPr algn="just"/>
            <a:r>
              <a:rPr lang="ru-RU" b="1" dirty="0" err="1">
                <a:latin typeface="Times New Roman" pitchFamily="18" charset="0"/>
                <a:cs typeface="Times New Roman" pitchFamily="18" charset="0"/>
              </a:rPr>
              <a:t>Фатхутдинов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Кашбел</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Фатхутдинович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(1.05.1916) д. </a:t>
            </a:r>
            <a:r>
              <a:rPr lang="ru-RU" dirty="0" err="1">
                <a:latin typeface="Times New Roman" pitchFamily="18" charset="0"/>
                <a:cs typeface="Times New Roman" pitchFamily="18" charset="0"/>
              </a:rPr>
              <a:t>Поисево</a:t>
            </a:r>
            <a:r>
              <a:rPr lang="ru-RU" dirty="0">
                <a:latin typeface="Times New Roman" pitchFamily="18" charset="0"/>
                <a:cs typeface="Times New Roman" pitchFamily="18" charset="0"/>
              </a:rPr>
              <a:t>. Удостоен </a:t>
            </a:r>
            <a:r>
              <a:rPr lang="ru-RU" dirty="0" err="1">
                <a:latin typeface="Times New Roman" pitchFamily="18" charset="0"/>
                <a:cs typeface="Times New Roman" pitchFamily="18" charset="0"/>
              </a:rPr>
              <a:t>почетным</a:t>
            </a:r>
            <a:r>
              <a:rPr lang="ru-RU" dirty="0">
                <a:latin typeface="Times New Roman" pitchFamily="18" charset="0"/>
                <a:cs typeface="Times New Roman" pitchFamily="18" charset="0"/>
              </a:rPr>
              <a:t>  званием  «Заслуженный механизатор </a:t>
            </a:r>
            <a:r>
              <a:rPr lang="ru-RU" dirty="0" err="1">
                <a:latin typeface="Times New Roman" pitchFamily="18" charset="0"/>
                <a:cs typeface="Times New Roman" pitchFamily="18" charset="0"/>
              </a:rPr>
              <a:t>Нур-Баянского</a:t>
            </a:r>
            <a:r>
              <a:rPr lang="ru-RU" dirty="0">
                <a:latin typeface="Times New Roman" pitchFamily="18" charset="0"/>
                <a:cs typeface="Times New Roman" pitchFamily="18" charset="0"/>
              </a:rPr>
              <a:t> хозяйства»(18.10.1965), орденом Октябрьской революции (7.12.1975), Трудового Красного Знамени(20.06.1966), медалями, 27 февраля 1962 года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почетной</a:t>
            </a:r>
            <a:r>
              <a:rPr lang="ru-RU" dirty="0">
                <a:latin typeface="Times New Roman" pitchFamily="18" charset="0"/>
                <a:cs typeface="Times New Roman" pitchFamily="18" charset="0"/>
              </a:rPr>
              <a:t> грамотой Президиума Верховного Совета ТАССР (27.02.1962</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 </a:t>
            </a:r>
            <a:r>
              <a:rPr lang="ru-RU" b="1" dirty="0" err="1">
                <a:latin typeface="Times New Roman" pitchFamily="18" charset="0"/>
                <a:cs typeface="Times New Roman" pitchFamily="18" charset="0"/>
              </a:rPr>
              <a:t>Хаертдинов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Рамиль</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Вазетдинович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( 19.11.1956) д. </a:t>
            </a:r>
            <a:r>
              <a:rPr lang="ru-RU" dirty="0" err="1">
                <a:latin typeface="Times New Roman" pitchFamily="18" charset="0"/>
                <a:cs typeface="Times New Roman" pitchFamily="18" charset="0"/>
              </a:rPr>
              <a:t>Поисево</a:t>
            </a:r>
            <a:r>
              <a:rPr lang="ru-RU" dirty="0">
                <a:latin typeface="Times New Roman" pitchFamily="18" charset="0"/>
                <a:cs typeface="Times New Roman" pitchFamily="18" charset="0"/>
              </a:rPr>
              <a:t>. Трудовой путь начал в объединении СХТ (1979)  инженером- диагностиком (1981), затем работал главным инженером организации ( 1982-1990</a:t>
            </a:r>
            <a:r>
              <a:rPr lang="ru-RU" dirty="0" smtClean="0">
                <a:latin typeface="Times New Roman" pitchFamily="18" charset="0"/>
                <a:cs typeface="Times New Roman" pitchFamily="18" charset="0"/>
              </a:rPr>
              <a:t>), заместителем директора, главным </a:t>
            </a:r>
            <a:r>
              <a:rPr lang="ru-RU" dirty="0">
                <a:latin typeface="Times New Roman" pitchFamily="18" charset="0"/>
                <a:cs typeface="Times New Roman" pitchFamily="18" charset="0"/>
              </a:rPr>
              <a:t>инженером(1993-2002), возглавлял “Мехотряд”, ставший преемником МТС. Заслуженный механизатор РТ</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a:p>
            <a:pPr algn="just"/>
            <a:r>
              <a:rPr lang="ru-RU" b="1" dirty="0">
                <a:latin typeface="Times New Roman" pitchFamily="18" charset="0"/>
                <a:cs typeface="Times New Roman" pitchFamily="18" charset="0"/>
              </a:rPr>
              <a:t> Валеев </a:t>
            </a:r>
            <a:r>
              <a:rPr lang="ru-RU" b="1" dirty="0" err="1">
                <a:latin typeface="Times New Roman" pitchFamily="18" charset="0"/>
                <a:cs typeface="Times New Roman" pitchFamily="18" charset="0"/>
              </a:rPr>
              <a:t>Фидус</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Галеевич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( 10.10.1936) </a:t>
            </a:r>
            <a:r>
              <a:rPr lang="ru-RU" dirty="0" err="1">
                <a:latin typeface="Times New Roman" pitchFamily="18" charset="0"/>
                <a:cs typeface="Times New Roman" pitchFamily="18" charset="0"/>
              </a:rPr>
              <a:t>д.Такталачуково</a:t>
            </a:r>
            <a:r>
              <a:rPr lang="ru-RU" dirty="0">
                <a:latin typeface="Times New Roman" pitchFamily="18" charset="0"/>
                <a:cs typeface="Times New Roman" pitchFamily="18" charset="0"/>
              </a:rPr>
              <a:t> . Работал в животноводстве . Семь раз удостаивался знака  «Победитель социалистического соревнования».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медалью "100-летний юбилей В. И. Ленина", орденом Трудовой Славы 3-й степени (23.12.1976).</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3907966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24516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Сельское хозяйство</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7504" y="1340768"/>
            <a:ext cx="8928992" cy="5078313"/>
          </a:xfrm>
          <a:prstGeom prst="rect">
            <a:avLst/>
          </a:prstGeom>
        </p:spPr>
        <p:txBody>
          <a:bodyPr wrap="square">
            <a:spAutoFit/>
          </a:bodyPr>
          <a:lstStyle/>
          <a:p>
            <a:pPr algn="just"/>
            <a:r>
              <a:rPr lang="ru-RU" b="1" dirty="0" err="1">
                <a:latin typeface="Times New Roman" pitchFamily="18" charset="0"/>
                <a:cs typeface="Times New Roman" pitchFamily="18" charset="0"/>
              </a:rPr>
              <a:t>Файрушин</a:t>
            </a:r>
            <a:r>
              <a:rPr lang="ru-RU" b="1" dirty="0">
                <a:latin typeface="Times New Roman" pitchFamily="18" charset="0"/>
                <a:cs typeface="Times New Roman" pitchFamily="18" charset="0"/>
              </a:rPr>
              <a:t> Флюс </a:t>
            </a:r>
            <a:r>
              <a:rPr lang="ru-RU" b="1" dirty="0" err="1">
                <a:latin typeface="Times New Roman" pitchFamily="18" charset="0"/>
                <a:cs typeface="Times New Roman" pitchFamily="18" charset="0"/>
              </a:rPr>
              <a:t>Батырханович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(23.03.1930-05.02.2005) д. </a:t>
            </a:r>
            <a:r>
              <a:rPr lang="ru-RU" dirty="0" err="1">
                <a:latin typeface="Times New Roman" pitchFamily="18" charset="0"/>
                <a:cs typeface="Times New Roman" pitchFamily="18" charset="0"/>
              </a:rPr>
              <a:t>Такталачуково</a:t>
            </a:r>
            <a:r>
              <a:rPr lang="ru-RU" dirty="0">
                <a:latin typeface="Times New Roman" pitchFamily="18" charset="0"/>
                <a:cs typeface="Times New Roman" pitchFamily="18" charset="0"/>
              </a:rPr>
              <a:t> . С 1948 года работал трактористом </a:t>
            </a:r>
            <a:r>
              <a:rPr lang="ru-RU" dirty="0" err="1">
                <a:latin typeface="Times New Roman" pitchFamily="18" charset="0"/>
                <a:cs typeface="Times New Roman" pitchFamily="18" charset="0"/>
              </a:rPr>
              <a:t>Актанышской</a:t>
            </a:r>
            <a:r>
              <a:rPr lang="ru-RU" dirty="0">
                <a:latin typeface="Times New Roman" pitchFamily="18" charset="0"/>
                <a:cs typeface="Times New Roman" pitchFamily="18" charset="0"/>
              </a:rPr>
              <a:t> МТС . После службы в армии (1951-1954) работал </a:t>
            </a:r>
            <a:r>
              <a:rPr lang="ru-RU" dirty="0" err="1">
                <a:latin typeface="Times New Roman" pitchFamily="18" charset="0"/>
                <a:cs typeface="Times New Roman" pitchFamily="18" charset="0"/>
              </a:rPr>
              <a:t>шофером</a:t>
            </a:r>
            <a:r>
              <a:rPr lang="ru-RU" dirty="0">
                <a:latin typeface="Times New Roman" pitchFamily="18" charset="0"/>
                <a:cs typeface="Times New Roman" pitchFamily="18" charset="0"/>
              </a:rPr>
              <a:t> в этой организации. Участник Всесоюзной выставки достижений народного хозяйства СССР (29.05.1970).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еще</a:t>
            </a:r>
            <a:r>
              <a:rPr lang="ru-RU" dirty="0">
                <a:latin typeface="Times New Roman" pitchFamily="18" charset="0"/>
                <a:cs typeface="Times New Roman" pitchFamily="18" charset="0"/>
              </a:rPr>
              <a:t> 5 юбилейными медалями. Заслуженный работник сельского хозяйства РТ (22.07.1986) </a:t>
            </a:r>
            <a:endParaRPr lang="ru-RU" dirty="0" smtClean="0">
              <a:latin typeface="Times New Roman" pitchFamily="18" charset="0"/>
              <a:cs typeface="Times New Roman" pitchFamily="18" charset="0"/>
            </a:endParaRPr>
          </a:p>
          <a:p>
            <a:pPr algn="just"/>
            <a:endParaRPr lang="ru-RU" dirty="0">
              <a:latin typeface="Times New Roman" pitchFamily="18" charset="0"/>
              <a:cs typeface="Times New Roman" pitchFamily="18" charset="0"/>
            </a:endParaRPr>
          </a:p>
          <a:p>
            <a:pPr algn="just"/>
            <a:r>
              <a:rPr lang="ru-RU" b="1" dirty="0" err="1">
                <a:latin typeface="Times New Roman" pitchFamily="18" charset="0"/>
                <a:cs typeface="Times New Roman" pitchFamily="18" charset="0"/>
              </a:rPr>
              <a:t>Шарафетдинов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Юнус</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Сарварович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(7.02.1927) Бригадир в д. </a:t>
            </a:r>
            <a:r>
              <a:rPr lang="ru-RU" dirty="0" err="1">
                <a:latin typeface="Times New Roman" pitchFamily="18" charset="0"/>
                <a:cs typeface="Times New Roman" pitchFamily="18" charset="0"/>
              </a:rPr>
              <a:t>Тат.Суксы</a:t>
            </a:r>
            <a:r>
              <a:rPr lang="ru-RU" dirty="0">
                <a:latin typeface="Times New Roman" pitchFamily="18" charset="0"/>
                <a:cs typeface="Times New Roman" pitchFamily="18" charset="0"/>
              </a:rPr>
              <a:t>, главный секретарь, председатель исполкома </a:t>
            </a:r>
            <a:r>
              <a:rPr lang="ru-RU" dirty="0" err="1">
                <a:latin typeface="Times New Roman" pitchFamily="18" charset="0"/>
                <a:cs typeface="Times New Roman" pitchFamily="18" charset="0"/>
              </a:rPr>
              <a:t>Тат.Суксинского</a:t>
            </a:r>
            <a:r>
              <a:rPr lang="ru-RU" dirty="0">
                <a:latin typeface="Times New Roman" pitchFamily="18" charset="0"/>
                <a:cs typeface="Times New Roman" pitchFamily="18" charset="0"/>
              </a:rPr>
              <a:t> сельсовета, работает бухгалтером в больнице и в колхозе. Обладатель ордена «Знак </a:t>
            </a:r>
            <a:r>
              <a:rPr lang="ru-RU" dirty="0" err="1">
                <a:latin typeface="Times New Roman" pitchFamily="18" charset="0"/>
                <a:cs typeface="Times New Roman" pitchFamily="18" charset="0"/>
              </a:rPr>
              <a:t>Почета</a:t>
            </a:r>
            <a:r>
              <a:rPr lang="ru-RU" dirty="0">
                <a:latin typeface="Times New Roman" pitchFamily="18" charset="0"/>
                <a:cs typeface="Times New Roman" pitchFamily="18" charset="0"/>
              </a:rPr>
              <a:t>» (30.04.1966), медали «За отвагу в службе» (7.10.1973). Заслуженный работник сельского хозяйства Республики Татарстан</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 </a:t>
            </a:r>
            <a:r>
              <a:rPr lang="ru-RU" b="1" dirty="0" err="1">
                <a:latin typeface="Times New Roman" pitchFamily="18" charset="0"/>
                <a:cs typeface="Times New Roman" pitchFamily="18" charset="0"/>
              </a:rPr>
              <a:t>Хашимов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Талгат</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Хашимович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(30.03.1933-17.04.2005) д. </a:t>
            </a:r>
            <a:r>
              <a:rPr lang="ru-RU" dirty="0" err="1">
                <a:latin typeface="Times New Roman" pitchFamily="18" charset="0"/>
                <a:cs typeface="Times New Roman" pitchFamily="18" charset="0"/>
              </a:rPr>
              <a:t>Такмаково</a:t>
            </a:r>
            <a:r>
              <a:rPr lang="ru-RU" dirty="0">
                <a:latin typeface="Times New Roman" pitchFamily="18" charset="0"/>
                <a:cs typeface="Times New Roman" pitchFamily="18" charset="0"/>
              </a:rPr>
              <a:t>.  Работал в </a:t>
            </a:r>
            <a:r>
              <a:rPr lang="ru-RU" dirty="0" err="1">
                <a:latin typeface="Times New Roman" pitchFamily="18" charset="0"/>
                <a:cs typeface="Times New Roman" pitchFamily="18" charset="0"/>
              </a:rPr>
              <a:t>Байсаровской</a:t>
            </a:r>
            <a:r>
              <a:rPr lang="ru-RU" dirty="0">
                <a:latin typeface="Times New Roman" pitchFamily="18" charset="0"/>
                <a:cs typeface="Times New Roman" pitchFamily="18" charset="0"/>
              </a:rPr>
              <a:t> МТС (1957 г.), с 1958 г  в соседнем совхозе «Коминтерне» </a:t>
            </a:r>
            <a:r>
              <a:rPr lang="ru-RU" dirty="0" err="1">
                <a:latin typeface="Times New Roman" pitchFamily="18" charset="0"/>
                <a:cs typeface="Times New Roman" pitchFamily="18" charset="0"/>
              </a:rPr>
              <a:t>комбайнером</a:t>
            </a:r>
            <a:r>
              <a:rPr lang="ru-RU" dirty="0">
                <a:latin typeface="Times New Roman" pitchFamily="18" charset="0"/>
                <a:cs typeface="Times New Roman" pitchFamily="18" charset="0"/>
              </a:rPr>
              <a:t>  , в 1970-1979 годах работал техническим помощником мастера в совхозе имени </a:t>
            </a:r>
            <a:r>
              <a:rPr lang="ru-RU" dirty="0" err="1">
                <a:latin typeface="Times New Roman" pitchFamily="18" charset="0"/>
                <a:cs typeface="Times New Roman" pitchFamily="18" charset="0"/>
              </a:rPr>
              <a:t>Шаймарданова</a:t>
            </a:r>
            <a:r>
              <a:rPr lang="ru-RU" dirty="0">
                <a:latin typeface="Times New Roman" pitchFamily="18" charset="0"/>
                <a:cs typeface="Times New Roman" pitchFamily="18" charset="0"/>
              </a:rPr>
              <a:t>, затем мастером, слесарем, в 1984-1993 годах работал заведующим цехом в совхозе "40-лет Победы». Заслуженный машиностроитель Республики Татарстан (1965 г</a:t>
            </a:r>
            <a:r>
              <a:rPr lang="ru-RU" dirty="0" smtClean="0">
                <a:latin typeface="Times New Roman" pitchFamily="18" charset="0"/>
                <a:cs typeface="Times New Roman" pitchFamily="18" charset="0"/>
              </a:rPr>
              <a:t>.)</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4088953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24516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Сельское хозяйство</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7504" y="1194857"/>
            <a:ext cx="8928992" cy="5632311"/>
          </a:xfrm>
          <a:prstGeom prst="rect">
            <a:avLst/>
          </a:prstGeom>
        </p:spPr>
        <p:txBody>
          <a:bodyPr wrap="square">
            <a:spAutoFit/>
          </a:bodyPr>
          <a:lstStyle/>
          <a:p>
            <a:pPr algn="just"/>
            <a:r>
              <a:rPr lang="ru-RU" b="1" dirty="0">
                <a:latin typeface="Times New Roman" pitchFamily="18" charset="0"/>
                <a:cs typeface="Times New Roman" pitchFamily="18" charset="0"/>
              </a:rPr>
              <a:t>Башарова </a:t>
            </a:r>
            <a:r>
              <a:rPr lang="ru-RU" b="1" dirty="0" err="1">
                <a:latin typeface="Times New Roman" pitchFamily="18" charset="0"/>
                <a:cs typeface="Times New Roman" pitchFamily="18" charset="0"/>
              </a:rPr>
              <a:t>Гульсаира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Ахияровна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(12.10.1946)д. </a:t>
            </a:r>
            <a:r>
              <a:rPr lang="ru-RU" dirty="0" err="1">
                <a:latin typeface="Times New Roman" pitchFamily="18" charset="0"/>
                <a:cs typeface="Times New Roman" pitchFamily="18" charset="0"/>
              </a:rPr>
              <a:t>Телякяево</a:t>
            </a:r>
            <a:r>
              <a:rPr lang="ru-RU" dirty="0">
                <a:latin typeface="Times New Roman" pitchFamily="18" charset="0"/>
                <a:cs typeface="Times New Roman" pitchFamily="18" charset="0"/>
              </a:rPr>
              <a:t>. Трудовую деятельность начала на государственном участке </a:t>
            </a:r>
            <a:r>
              <a:rPr lang="ru-RU" dirty="0" err="1">
                <a:latin typeface="Times New Roman" pitchFamily="18" charset="0"/>
                <a:cs typeface="Times New Roman" pitchFamily="18" charset="0"/>
              </a:rPr>
              <a:t>сортированиия</a:t>
            </a:r>
            <a:r>
              <a:rPr lang="ru-RU" dirty="0">
                <a:latin typeface="Times New Roman" pitchFamily="18" charset="0"/>
                <a:cs typeface="Times New Roman" pitchFamily="18" charset="0"/>
              </a:rPr>
              <a:t> в Новом Алимове (30 марта 1969 г.) С 1 августа 1969 г. по февраль 1986 г. работала агрономом-экономистом в районном отделе сельского хозяйства. С 1991 года работает главным экономистом в сельскохозяйственном отделе КХ «</a:t>
            </a:r>
            <a:r>
              <a:rPr lang="ru-RU" dirty="0" err="1">
                <a:latin typeface="Times New Roman" pitchFamily="18" charset="0"/>
                <a:cs typeface="Times New Roman" pitchFamily="18" charset="0"/>
              </a:rPr>
              <a:t>Узяк</a:t>
            </a:r>
            <a:r>
              <a:rPr lang="ru-RU" dirty="0">
                <a:latin typeface="Times New Roman" pitchFamily="18" charset="0"/>
                <a:cs typeface="Times New Roman" pitchFamily="18" charset="0"/>
              </a:rPr>
              <a:t>». 15 апреля 1994 года назначена начальником районной семенной инспекции, с 2002 по 2007 год работала его заместителем. Заслуженный агроном РТ</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 </a:t>
            </a:r>
            <a:r>
              <a:rPr lang="ru-RU" b="1" dirty="0" err="1">
                <a:latin typeface="Times New Roman" pitchFamily="18" charset="0"/>
                <a:cs typeface="Times New Roman" pitchFamily="18" charset="0"/>
              </a:rPr>
              <a:t>Нафийкова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Равзалия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Мардисламовна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(8.08.1947-2005) д. </a:t>
            </a:r>
            <a:r>
              <a:rPr lang="ru-RU" dirty="0" err="1">
                <a:latin typeface="Times New Roman" pitchFamily="18" charset="0"/>
                <a:cs typeface="Times New Roman" pitchFamily="18" charset="0"/>
              </a:rPr>
              <a:t>Тюково</a:t>
            </a:r>
            <a:r>
              <a:rPr lang="ru-RU" dirty="0">
                <a:latin typeface="Times New Roman" pitchFamily="18" charset="0"/>
                <a:cs typeface="Times New Roman" pitchFamily="18" charset="0"/>
              </a:rPr>
              <a:t>. Трудовую деятельность начала в 1961 году животноводом в колхозе «Татарстан», с 1989 года работала дояркой и до последних дней жизни оставалась верна этой профессии.  Заслуженный животновод РТ </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a:p>
            <a:pPr algn="just"/>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Шарипов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Мирзанур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Шарипович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(10.09.1934) </a:t>
            </a:r>
            <a:r>
              <a:rPr lang="ru-RU" dirty="0" err="1">
                <a:latin typeface="Times New Roman" pitchFamily="18" charset="0"/>
                <a:cs typeface="Times New Roman" pitchFamily="18" charset="0"/>
              </a:rPr>
              <a:t>д.Тюково</a:t>
            </a:r>
            <a:r>
              <a:rPr lang="ru-RU" dirty="0">
                <a:latin typeface="Times New Roman" pitchFamily="18" charset="0"/>
                <a:cs typeface="Times New Roman" pitchFamily="18" charset="0"/>
              </a:rPr>
              <a:t>. Вернулся из Набережных </a:t>
            </a:r>
            <a:r>
              <a:rPr lang="ru-RU" dirty="0" err="1">
                <a:latin typeface="Times New Roman" pitchFamily="18" charset="0"/>
                <a:cs typeface="Times New Roman" pitchFamily="18" charset="0"/>
              </a:rPr>
              <a:t>Челнов</a:t>
            </a:r>
            <a:r>
              <a:rPr lang="ru-RU" dirty="0">
                <a:latin typeface="Times New Roman" pitchFamily="18" charset="0"/>
                <a:cs typeface="Times New Roman" pitchFamily="18" charset="0"/>
              </a:rPr>
              <a:t>, где учился трактористом. В 1956-1958 годах осваивал целинные земли Казахстана.   За это он был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золотой медалью Всесоюзной выставки достижений народного хозяйства, был делегатом в XIV съезде ВЛКСМ, удостоен звания «Лучший </a:t>
            </a:r>
            <a:r>
              <a:rPr lang="ru-RU" dirty="0" err="1">
                <a:latin typeface="Times New Roman" pitchFamily="18" charset="0"/>
                <a:cs typeface="Times New Roman" pitchFamily="18" charset="0"/>
              </a:rPr>
              <a:t>хлебороб».Поступил</a:t>
            </a:r>
            <a:r>
              <a:rPr lang="ru-RU" dirty="0">
                <a:latin typeface="Times New Roman" pitchFamily="18" charset="0"/>
                <a:cs typeface="Times New Roman" pitchFamily="18" charset="0"/>
              </a:rPr>
              <a:t> учиться заочно в Казанский государственный сельскохозяйственный институт. Работая  главным специалистом, прилагает большие усилия для улучшения агропромышленного комплекса колхоза «Татарстан».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медалью "За храбрость в бою" (23.12.1976). Заслуженный агроном РТ (6.10.1983).</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3988452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24516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Сельское хозяйство</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7504" y="1194857"/>
            <a:ext cx="8928992" cy="4801314"/>
          </a:xfrm>
          <a:prstGeom prst="rect">
            <a:avLst/>
          </a:prstGeom>
        </p:spPr>
        <p:txBody>
          <a:bodyPr wrap="square">
            <a:spAutoFit/>
          </a:bodyPr>
          <a:lstStyle/>
          <a:p>
            <a:pPr algn="just"/>
            <a:r>
              <a:rPr lang="ru-RU" b="1" dirty="0" err="1">
                <a:latin typeface="Times New Roman" pitchFamily="18" charset="0"/>
                <a:cs typeface="Times New Roman" pitchFamily="18" charset="0"/>
              </a:rPr>
              <a:t>Шакирзянова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Гулюзем</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Тазитдиновна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(1942-2007) д. </a:t>
            </a:r>
            <a:r>
              <a:rPr lang="ru-RU" dirty="0" err="1">
                <a:latin typeface="Times New Roman" pitchFamily="18" charset="0"/>
                <a:cs typeface="Times New Roman" pitchFamily="18" charset="0"/>
              </a:rPr>
              <a:t>Таймурзино</a:t>
            </a:r>
            <a:r>
              <a:rPr lang="ru-RU" dirty="0">
                <a:latin typeface="Times New Roman" pitchFamily="18" charset="0"/>
                <a:cs typeface="Times New Roman" pitchFamily="18" charset="0"/>
              </a:rPr>
              <a:t>. Трудовую деятельность начала в родном селе. С 1969 года ухаживает за телятами  на ферме деревни </a:t>
            </a:r>
            <a:r>
              <a:rPr lang="ru-RU" dirty="0" err="1">
                <a:latin typeface="Times New Roman" pitchFamily="18" charset="0"/>
                <a:cs typeface="Times New Roman" pitchFamily="18" charset="0"/>
              </a:rPr>
              <a:t>Чуганаково</a:t>
            </a:r>
            <a:r>
              <a:rPr lang="ru-RU" dirty="0">
                <a:latin typeface="Times New Roman" pitchFamily="18" charset="0"/>
                <a:cs typeface="Times New Roman" pitchFamily="18" charset="0"/>
              </a:rPr>
              <a:t> колхоза «</a:t>
            </a:r>
            <a:r>
              <a:rPr lang="ru-RU" dirty="0" err="1">
                <a:latin typeface="Times New Roman" pitchFamily="18" charset="0"/>
                <a:cs typeface="Times New Roman" pitchFamily="18" charset="0"/>
              </a:rPr>
              <a:t>Узяк</a:t>
            </a:r>
            <a:r>
              <a:rPr lang="ru-RU" dirty="0">
                <a:latin typeface="Times New Roman" pitchFamily="18" charset="0"/>
                <a:cs typeface="Times New Roman" pitchFamily="18" charset="0"/>
              </a:rPr>
              <a:t>».  1 февраля 1984 года </a:t>
            </a:r>
            <a:r>
              <a:rPr lang="ru-RU" dirty="0" err="1">
                <a:latin typeface="Times New Roman" pitchFamily="18" charset="0"/>
                <a:cs typeface="Times New Roman" pitchFamily="18" charset="0"/>
              </a:rPr>
              <a:t>ее</a:t>
            </a:r>
            <a:r>
              <a:rPr lang="ru-RU" dirty="0">
                <a:latin typeface="Times New Roman" pitchFamily="18" charset="0"/>
                <a:cs typeface="Times New Roman" pitchFamily="18" charset="0"/>
              </a:rPr>
              <a:t> имя было занесено в Книгу </a:t>
            </a:r>
            <a:r>
              <a:rPr lang="ru-RU" dirty="0" err="1">
                <a:latin typeface="Times New Roman" pitchFamily="18" charset="0"/>
                <a:cs typeface="Times New Roman" pitchFamily="18" charset="0"/>
              </a:rPr>
              <a:t>почета</a:t>
            </a:r>
            <a:r>
              <a:rPr lang="ru-RU" dirty="0">
                <a:latin typeface="Times New Roman" pitchFamily="18" charset="0"/>
                <a:cs typeface="Times New Roman" pitchFamily="18" charset="0"/>
              </a:rPr>
              <a:t> колхоза. 15 ноября 1990 года присвоено </a:t>
            </a:r>
            <a:r>
              <a:rPr lang="ru-RU" dirty="0" smtClean="0">
                <a:latin typeface="Times New Roman" pitchFamily="18" charset="0"/>
                <a:cs typeface="Times New Roman" pitchFamily="18" charset="0"/>
              </a:rPr>
              <a:t>почётное </a:t>
            </a:r>
            <a:r>
              <a:rPr lang="ru-RU" dirty="0">
                <a:latin typeface="Times New Roman" pitchFamily="18" charset="0"/>
                <a:cs typeface="Times New Roman" pitchFamily="18" charset="0"/>
              </a:rPr>
              <a:t>звание »Заслуженный </a:t>
            </a:r>
            <a:r>
              <a:rPr lang="ru-RU" dirty="0" smtClean="0">
                <a:latin typeface="Times New Roman" pitchFamily="18" charset="0"/>
                <a:cs typeface="Times New Roman" pitchFamily="18" charset="0"/>
              </a:rPr>
              <a:t>животновод  </a:t>
            </a:r>
            <a:r>
              <a:rPr lang="ru-RU" dirty="0">
                <a:latin typeface="Times New Roman" pitchFamily="18" charset="0"/>
                <a:cs typeface="Times New Roman" pitchFamily="18" charset="0"/>
              </a:rPr>
              <a:t>Республики Татарстан</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 </a:t>
            </a:r>
            <a:r>
              <a:rPr lang="ru-RU" b="1" dirty="0" err="1">
                <a:latin typeface="Times New Roman" pitchFamily="18" charset="0"/>
                <a:cs typeface="Times New Roman" pitchFamily="18" charset="0"/>
              </a:rPr>
              <a:t>Ахлиева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Сания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Габделгаяновна</a:t>
            </a:r>
            <a:r>
              <a:rPr lang="ru-RU" dirty="0">
                <a:latin typeface="Times New Roman" pitchFamily="18" charset="0"/>
                <a:cs typeface="Times New Roman" pitchFamily="18" charset="0"/>
              </a:rPr>
              <a:t> (6.12.1914) </a:t>
            </a:r>
            <a:r>
              <a:rPr lang="ru-RU" dirty="0" err="1">
                <a:latin typeface="Times New Roman" pitchFamily="18" charset="0"/>
                <a:cs typeface="Times New Roman" pitchFamily="18" charset="0"/>
              </a:rPr>
              <a:t>д.Тынламасово</a:t>
            </a:r>
            <a:r>
              <a:rPr lang="ru-RU" dirty="0">
                <a:latin typeface="Times New Roman" pitchFamily="18" charset="0"/>
                <a:cs typeface="Times New Roman" pitchFamily="18" charset="0"/>
              </a:rPr>
              <a:t> . С 1933 по 1945 год работала в колхозе. Там она ухаживала за телятами в течение 6 лет, с 1951 по 1961 год, была дояркой. Потом она занималась  свиноводством до выхода на пенсию. Награждена орденом «Знак </a:t>
            </a:r>
            <a:r>
              <a:rPr lang="ru-RU" dirty="0" err="1">
                <a:latin typeface="Times New Roman" pitchFamily="18" charset="0"/>
                <a:cs typeface="Times New Roman" pitchFamily="18" charset="0"/>
              </a:rPr>
              <a:t>Почета</a:t>
            </a:r>
            <a:r>
              <a:rPr lang="ru-RU" dirty="0">
                <a:latin typeface="Times New Roman" pitchFamily="18" charset="0"/>
                <a:cs typeface="Times New Roman" pitchFamily="18" charset="0"/>
              </a:rPr>
              <a:t>» и медалями. Заслуженный колхозник </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 </a:t>
            </a:r>
            <a:r>
              <a:rPr lang="ru-RU" b="1" dirty="0" err="1">
                <a:latin typeface="Times New Roman" pitchFamily="18" charset="0"/>
                <a:cs typeface="Times New Roman" pitchFamily="18" charset="0"/>
              </a:rPr>
              <a:t>Магданов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Назыйм</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Хуррамович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(1925-1984) </a:t>
            </a:r>
            <a:r>
              <a:rPr lang="ru-RU" dirty="0" err="1">
                <a:latin typeface="Times New Roman" pitchFamily="18" charset="0"/>
                <a:cs typeface="Times New Roman" pitchFamily="18" charset="0"/>
              </a:rPr>
              <a:t>д.Тынламасово</a:t>
            </a:r>
            <a:r>
              <a:rPr lang="ru-RU" dirty="0">
                <a:latin typeface="Times New Roman" pitchFamily="18" charset="0"/>
                <a:cs typeface="Times New Roman" pitchFamily="18" charset="0"/>
              </a:rPr>
              <a:t> . После освоения  сельского хозяйства в селе  Сабы, работает главным бухгалтером на ферме, потом  агрономом в хозяйстве  «Новая  жизнь», инструктором в райкоме КПСС, главным бухгалтером и председателем в «</a:t>
            </a:r>
            <a:r>
              <a:rPr lang="ru-RU" dirty="0" err="1">
                <a:latin typeface="Times New Roman" pitchFamily="18" charset="0"/>
                <a:cs typeface="Times New Roman" pitchFamily="18" charset="0"/>
              </a:rPr>
              <a:t>Изаиле</a:t>
            </a:r>
            <a:r>
              <a:rPr lang="ru-RU" dirty="0">
                <a:latin typeface="Times New Roman" pitchFamily="18" charset="0"/>
                <a:cs typeface="Times New Roman" pitchFamily="18" charset="0"/>
              </a:rPr>
              <a:t>», главным агрономом в совхозе имени Ленина. В 1975 году назначен главным экономистом. Медали, полученные за  </a:t>
            </a:r>
            <a:r>
              <a:rPr lang="ru-RU" dirty="0" err="1">
                <a:latin typeface="Times New Roman" pitchFamily="18" charset="0"/>
                <a:cs typeface="Times New Roman" pitchFamily="18" charset="0"/>
              </a:rPr>
              <a:t>нелегкий</a:t>
            </a:r>
            <a:r>
              <a:rPr lang="ru-RU" dirty="0">
                <a:latin typeface="Times New Roman" pitchFamily="18" charset="0"/>
                <a:cs typeface="Times New Roman" pitchFamily="18" charset="0"/>
              </a:rPr>
              <a:t> труд,  украшали  грудь отставного колхозника.</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13590733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24516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Сельское хозяйство</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7504" y="1194857"/>
            <a:ext cx="8928992" cy="5078313"/>
          </a:xfrm>
          <a:prstGeom prst="rect">
            <a:avLst/>
          </a:prstGeom>
        </p:spPr>
        <p:txBody>
          <a:bodyPr wrap="square">
            <a:spAutoFit/>
          </a:bodyPr>
          <a:lstStyle/>
          <a:p>
            <a:pPr algn="just"/>
            <a:r>
              <a:rPr lang="ru-RU" b="1" dirty="0" err="1">
                <a:latin typeface="Times New Roman" pitchFamily="18" charset="0"/>
                <a:cs typeface="Times New Roman" pitchFamily="18" charset="0"/>
              </a:rPr>
              <a:t>Ишморатов</a:t>
            </a:r>
            <a:r>
              <a:rPr lang="ru-RU" b="1" dirty="0">
                <a:latin typeface="Times New Roman" pitchFamily="18" charset="0"/>
                <a:cs typeface="Times New Roman" pitchFamily="18" charset="0"/>
              </a:rPr>
              <a:t> Дуглас </a:t>
            </a:r>
            <a:r>
              <a:rPr lang="ru-RU" b="1" dirty="0" err="1">
                <a:latin typeface="Times New Roman" pitchFamily="18" charset="0"/>
                <a:cs typeface="Times New Roman" pitchFamily="18" charset="0"/>
              </a:rPr>
              <a:t>Хадиевич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(12.12.1931)  </a:t>
            </a:r>
            <a:r>
              <a:rPr lang="ru-RU" dirty="0" err="1">
                <a:latin typeface="Times New Roman" pitchFamily="18" charset="0"/>
                <a:cs typeface="Times New Roman" pitchFamily="18" charset="0"/>
              </a:rPr>
              <a:t>д.Уразаево</a:t>
            </a:r>
            <a:r>
              <a:rPr lang="ru-RU" dirty="0">
                <a:latin typeface="Times New Roman" pitchFamily="18" charset="0"/>
                <a:cs typeface="Times New Roman" pitchFamily="18" charset="0"/>
              </a:rPr>
              <a:t>.  После окончания седьмого класса, начал работать в колхозе. Учился на </a:t>
            </a:r>
            <a:r>
              <a:rPr lang="ru-RU" dirty="0" err="1">
                <a:latin typeface="Times New Roman" pitchFamily="18" charset="0"/>
                <a:cs typeface="Times New Roman" pitchFamily="18" charset="0"/>
              </a:rPr>
              <a:t>механика.После</a:t>
            </a:r>
            <a:r>
              <a:rPr lang="ru-RU" dirty="0">
                <a:latin typeface="Times New Roman" pitchFamily="18" charset="0"/>
                <a:cs typeface="Times New Roman" pitchFamily="18" charset="0"/>
              </a:rPr>
              <a:t> нескольких лет работы на сенокосе  был принят на должность бригадира.    Он выполнял  эту работу в течение 49 лет.  За </a:t>
            </a:r>
            <a:r>
              <a:rPr lang="ru-RU" dirty="0" err="1">
                <a:latin typeface="Times New Roman" pitchFamily="18" charset="0"/>
                <a:cs typeface="Times New Roman" pitchFamily="18" charset="0"/>
              </a:rPr>
              <a:t>самоотвержанный</a:t>
            </a:r>
            <a:r>
              <a:rPr lang="ru-RU" dirty="0">
                <a:latin typeface="Times New Roman" pitchFamily="18" charset="0"/>
                <a:cs typeface="Times New Roman" pitchFamily="18" charset="0"/>
              </a:rPr>
              <a:t> труд получил звание «Заслуженный работник сельского хозяйства Татарстана» (31.08.1992</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 </a:t>
            </a:r>
            <a:r>
              <a:rPr lang="ru-RU" b="1" dirty="0" err="1">
                <a:latin typeface="Times New Roman" pitchFamily="18" charset="0"/>
                <a:cs typeface="Times New Roman" pitchFamily="18" charset="0"/>
              </a:rPr>
              <a:t>Ахмаев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Газинур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Зиннурович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(18.12.1959) </a:t>
            </a:r>
            <a:r>
              <a:rPr lang="ru-RU" dirty="0" err="1">
                <a:latin typeface="Times New Roman" pitchFamily="18" charset="0"/>
                <a:cs typeface="Times New Roman" pitchFamily="18" charset="0"/>
              </a:rPr>
              <a:t>д.Усы</a:t>
            </a:r>
            <a:r>
              <a:rPr lang="ru-RU" dirty="0">
                <a:latin typeface="Times New Roman" pitchFamily="18" charset="0"/>
                <a:cs typeface="Times New Roman" pitchFamily="18" charset="0"/>
              </a:rPr>
              <a:t>. После окончания средней школы работал трактористом в совхозе «</a:t>
            </a:r>
            <a:r>
              <a:rPr lang="ru-RU" dirty="0" err="1">
                <a:latin typeface="Times New Roman" pitchFamily="18" charset="0"/>
                <a:cs typeface="Times New Roman" pitchFamily="18" charset="0"/>
              </a:rPr>
              <a:t>Айманово</a:t>
            </a:r>
            <a:r>
              <a:rPr lang="ru-RU" dirty="0">
                <a:latin typeface="Times New Roman" pitchFamily="18" charset="0"/>
                <a:cs typeface="Times New Roman" pitchFamily="18" charset="0"/>
              </a:rPr>
              <a:t>» (1977-1980 гг.).Был  </a:t>
            </a:r>
            <a:r>
              <a:rPr lang="ru-RU" dirty="0" err="1">
                <a:latin typeface="Times New Roman" pitchFamily="18" charset="0"/>
                <a:cs typeface="Times New Roman" pitchFamily="18" charset="0"/>
              </a:rPr>
              <a:t>секретарем</a:t>
            </a:r>
            <a:r>
              <a:rPr lang="ru-RU" dirty="0">
                <a:latin typeface="Times New Roman" pitchFamily="18" charset="0"/>
                <a:cs typeface="Times New Roman" pitchFamily="18" charset="0"/>
              </a:rPr>
              <a:t> комитета комсомола колхоза «К коммунизму» после увольнения из армии, и инструктором спорта (1980-1984), 4 года работает бригадиром  комплексной бригады, </a:t>
            </a:r>
            <a:r>
              <a:rPr lang="ru-RU" dirty="0" err="1">
                <a:latin typeface="Times New Roman" pitchFamily="18" charset="0"/>
                <a:cs typeface="Times New Roman" pitchFamily="18" charset="0"/>
              </a:rPr>
              <a:t>мастером,а</a:t>
            </a:r>
            <a:r>
              <a:rPr lang="ru-RU" dirty="0">
                <a:latin typeface="Times New Roman" pitchFamily="18" charset="0"/>
                <a:cs typeface="Times New Roman" pitchFamily="18" charset="0"/>
              </a:rPr>
              <a:t> с 1988 года выполняет функции главного агронома. С марта 1990 года </a:t>
            </a:r>
            <a:r>
              <a:rPr lang="ru-RU" dirty="0" err="1">
                <a:latin typeface="Times New Roman" pitchFamily="18" charset="0"/>
                <a:cs typeface="Times New Roman" pitchFamily="18" charset="0"/>
              </a:rPr>
              <a:t>перевелся</a:t>
            </a:r>
            <a:r>
              <a:rPr lang="ru-RU" dirty="0">
                <a:latin typeface="Times New Roman" pitchFamily="18" charset="0"/>
                <a:cs typeface="Times New Roman" pitchFamily="18" charset="0"/>
              </a:rPr>
              <a:t> в ОАО «</a:t>
            </a:r>
            <a:r>
              <a:rPr lang="ru-RU" dirty="0" err="1">
                <a:latin typeface="Times New Roman" pitchFamily="18" charset="0"/>
                <a:cs typeface="Times New Roman" pitchFamily="18" charset="0"/>
              </a:rPr>
              <a:t>Татрапс</a:t>
            </a:r>
            <a:r>
              <a:rPr lang="ru-RU" dirty="0">
                <a:latin typeface="Times New Roman" pitchFamily="18" charset="0"/>
                <a:cs typeface="Times New Roman" pitchFamily="18" charset="0"/>
              </a:rPr>
              <a:t>» районным агрономом. С июля 2001 года избран председателем правления компании «</a:t>
            </a:r>
            <a:r>
              <a:rPr lang="ru-RU" dirty="0" err="1">
                <a:latin typeface="Times New Roman" pitchFamily="18" charset="0"/>
                <a:cs typeface="Times New Roman" pitchFamily="18" charset="0"/>
              </a:rPr>
              <a:t>Аккузово</a:t>
            </a:r>
            <a:r>
              <a:rPr lang="ru-RU" dirty="0">
                <a:latin typeface="Times New Roman" pitchFamily="18" charset="0"/>
                <a:cs typeface="Times New Roman" pitchFamily="18" charset="0"/>
              </a:rPr>
              <a:t>». Заслуженный агроном Татарстана</a:t>
            </a:r>
            <a:r>
              <a:rPr lang="ru-RU" dirty="0" smtClean="0">
                <a:latin typeface="Times New Roman" pitchFamily="18" charset="0"/>
                <a:cs typeface="Times New Roman" pitchFamily="18" charset="0"/>
              </a:rPr>
              <a:t>.</a:t>
            </a:r>
          </a:p>
          <a:p>
            <a:pPr algn="just"/>
            <a:endParaRPr lang="ru-RU" b="1" dirty="0">
              <a:latin typeface="Times New Roman" pitchFamily="18" charset="0"/>
              <a:cs typeface="Times New Roman" pitchFamily="18" charset="0"/>
            </a:endParaRPr>
          </a:p>
          <a:p>
            <a:pPr algn="just"/>
            <a:r>
              <a:rPr lang="ru-RU" b="1" dirty="0">
                <a:latin typeface="Times New Roman" pitchFamily="18" charset="0"/>
                <a:cs typeface="Times New Roman" pitchFamily="18" charset="0"/>
              </a:rPr>
              <a:t> Талипов  </a:t>
            </a:r>
            <a:r>
              <a:rPr lang="ru-RU" b="1" dirty="0" err="1">
                <a:latin typeface="Times New Roman" pitchFamily="18" charset="0"/>
                <a:cs typeface="Times New Roman" pitchFamily="18" charset="0"/>
              </a:rPr>
              <a:t>Назип</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Талипович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(10.02.1932-1996) С 1965 года работает ветеринарным врачом в колхозе «Коммунизм». Через 2 года его отозвали обратно в совхоз «</a:t>
            </a:r>
            <a:r>
              <a:rPr lang="ru-RU" dirty="0" err="1">
                <a:latin typeface="Times New Roman" pitchFamily="18" charset="0"/>
                <a:cs typeface="Times New Roman" pitchFamily="18" charset="0"/>
              </a:rPr>
              <a:t>Айманово</a:t>
            </a:r>
            <a:r>
              <a:rPr lang="ru-RU" dirty="0">
                <a:latin typeface="Times New Roman" pitchFamily="18" charset="0"/>
                <a:cs typeface="Times New Roman" pitchFamily="18" charset="0"/>
              </a:rPr>
              <a:t>». Здесь он работает главным специалистом совхоза имени Кирова.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Почетными</a:t>
            </a:r>
            <a:r>
              <a:rPr lang="ru-RU" dirty="0">
                <a:latin typeface="Times New Roman" pitchFamily="18" charset="0"/>
                <a:cs typeface="Times New Roman" pitchFamily="18" charset="0"/>
              </a:rPr>
              <a:t> грамотами ЦК КПСС, Совета Министров СССР, ЦК КПСС</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9520473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24516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Сельское хозяйство</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7504" y="1194857"/>
            <a:ext cx="8928992" cy="5078313"/>
          </a:xfrm>
          <a:prstGeom prst="rect">
            <a:avLst/>
          </a:prstGeom>
        </p:spPr>
        <p:txBody>
          <a:bodyPr wrap="square">
            <a:spAutoFit/>
          </a:bodyPr>
          <a:lstStyle/>
          <a:p>
            <a:pPr algn="just"/>
            <a:r>
              <a:rPr lang="ru-RU" b="1" dirty="0">
                <a:latin typeface="Times New Roman" pitchFamily="18" charset="0"/>
                <a:cs typeface="Times New Roman" pitchFamily="18" charset="0"/>
              </a:rPr>
              <a:t>Харисов </a:t>
            </a:r>
            <a:r>
              <a:rPr lang="ru-RU" b="1" dirty="0" err="1">
                <a:latin typeface="Times New Roman" pitchFamily="18" charset="0"/>
                <a:cs typeface="Times New Roman" pitchFamily="18" charset="0"/>
              </a:rPr>
              <a:t>Ильгиз</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Миргаязович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(25.09.1944)д. </a:t>
            </a:r>
            <a:r>
              <a:rPr lang="ru-RU" dirty="0" err="1">
                <a:latin typeface="Times New Roman" pitchFamily="18" charset="0"/>
                <a:cs typeface="Times New Roman" pitchFamily="18" charset="0"/>
              </a:rPr>
              <a:t>Чалманарат</a:t>
            </a:r>
            <a:r>
              <a:rPr lang="ru-RU" dirty="0">
                <a:latin typeface="Times New Roman" pitchFamily="18" charset="0"/>
                <a:cs typeface="Times New Roman" pitchFamily="18" charset="0"/>
              </a:rPr>
              <a:t> . Он изучает животноводство в Техническом колледже города Мензелинск. Работает зоотехником в колхозе «Красная звезда» </a:t>
            </a:r>
            <a:r>
              <a:rPr lang="ru-RU" dirty="0" err="1">
                <a:latin typeface="Times New Roman" pitchFamily="18" charset="0"/>
                <a:cs typeface="Times New Roman" pitchFamily="18" charset="0"/>
              </a:rPr>
              <a:t>Лаишевского</a:t>
            </a:r>
            <a:r>
              <a:rPr lang="ru-RU" dirty="0">
                <a:latin typeface="Times New Roman" pitchFamily="18" charset="0"/>
                <a:cs typeface="Times New Roman" pitchFamily="18" charset="0"/>
              </a:rPr>
              <a:t> района. Отслужив в армии 2 года, работает в колхозе «</a:t>
            </a:r>
            <a:r>
              <a:rPr lang="ru-RU" dirty="0" err="1">
                <a:latin typeface="Times New Roman" pitchFamily="18" charset="0"/>
                <a:cs typeface="Times New Roman" pitchFamily="18" charset="0"/>
              </a:rPr>
              <a:t>Агыйдель</a:t>
            </a:r>
            <a:r>
              <a:rPr lang="ru-RU" dirty="0">
                <a:latin typeface="Times New Roman" pitchFamily="18" charset="0"/>
                <a:cs typeface="Times New Roman" pitchFamily="18" charset="0"/>
              </a:rPr>
              <a:t>». Окончил ветеринарный институт, в августе 1972 года был назначен главным </a:t>
            </a:r>
            <a:r>
              <a:rPr lang="ru-RU" dirty="0" err="1">
                <a:latin typeface="Times New Roman" pitchFamily="18" charset="0"/>
                <a:cs typeface="Times New Roman" pitchFamily="18" charset="0"/>
              </a:rPr>
              <a:t>зооврачом</a:t>
            </a:r>
            <a:r>
              <a:rPr lang="ru-RU" dirty="0">
                <a:latin typeface="Times New Roman" pitchFamily="18" charset="0"/>
                <a:cs typeface="Times New Roman" pitchFamily="18" charset="0"/>
              </a:rPr>
              <a:t> совхоза «Актаныш». В 1979 году назначен главным ветеринарным врачом района. В конкурсе «Лучшее ветеринарное объединение ТР» завоевал несколько </a:t>
            </a:r>
            <a:r>
              <a:rPr lang="ru-RU" dirty="0" err="1">
                <a:latin typeface="Times New Roman" pitchFamily="18" charset="0"/>
                <a:cs typeface="Times New Roman" pitchFamily="18" charset="0"/>
              </a:rPr>
              <a:t>почетных</a:t>
            </a:r>
            <a:r>
              <a:rPr lang="ru-RU" dirty="0">
                <a:latin typeface="Times New Roman" pitchFamily="18" charset="0"/>
                <a:cs typeface="Times New Roman" pitchFamily="18" charset="0"/>
              </a:rPr>
              <a:t> мест, получил диплом I степени и денежные премии. Заслуженный ветеринарный врач Республики Татарстан (1996)., ЦК ВЛКСМ. Заслуженный ветеринарный врач РТ (22.12.1991</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a:p>
            <a:pPr algn="just"/>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Джамилов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Раиф</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Газизович</a:t>
            </a:r>
            <a:r>
              <a:rPr lang="ru-RU" dirty="0" err="1">
                <a:latin typeface="Times New Roman" pitchFamily="18" charset="0"/>
                <a:cs typeface="Times New Roman" pitchFamily="18" charset="0"/>
              </a:rPr>
              <a:t>,родился</a:t>
            </a:r>
            <a:r>
              <a:rPr lang="ru-RU" dirty="0">
                <a:latin typeface="Times New Roman" pitchFamily="18" charset="0"/>
                <a:cs typeface="Times New Roman" pitchFamily="18" charset="0"/>
              </a:rPr>
              <a:t> в деревне  </a:t>
            </a:r>
            <a:r>
              <a:rPr lang="ru-RU" dirty="0" err="1">
                <a:latin typeface="Times New Roman" pitchFamily="18" charset="0"/>
                <a:cs typeface="Times New Roman" pitchFamily="18" charset="0"/>
              </a:rPr>
              <a:t>Чачерово</a:t>
            </a:r>
            <a:r>
              <a:rPr lang="ru-RU" dirty="0">
                <a:latin typeface="Times New Roman" pitchFamily="18" charset="0"/>
                <a:cs typeface="Times New Roman" pitchFamily="18" charset="0"/>
              </a:rPr>
              <a:t>. Трудовую деятельность начал в 1966 году в хозяйстве «Татарстан» на разных должностях. В 1972 году поступил на работу в районное объединение «Сельхозтехника» трактористом. При создании «Мехотряда» в организации он был </a:t>
            </a:r>
            <a:r>
              <a:rPr lang="ru-RU" dirty="0" err="1">
                <a:latin typeface="Times New Roman" pitchFamily="18" charset="0"/>
                <a:cs typeface="Times New Roman" pitchFamily="18" charset="0"/>
              </a:rPr>
              <a:t>переведен</a:t>
            </a:r>
            <a:r>
              <a:rPr lang="ru-RU" dirty="0">
                <a:latin typeface="Times New Roman" pitchFamily="18" charset="0"/>
                <a:cs typeface="Times New Roman" pitchFamily="18" charset="0"/>
              </a:rPr>
              <a:t> мастером-наладчиком по уборке урожая, заготовке кормов, обслуживанию пахотной техники. Победитель соревнования получил значки, различные сертификаты и дипломы. Заслуженный автомеханик Республики Татарстан (06.06.2008 г.)</a:t>
            </a:r>
          </a:p>
          <a:p>
            <a:pPr algn="just"/>
            <a:r>
              <a:rPr lang="ru-RU" b="1" dirty="0">
                <a:latin typeface="Times New Roman" pitchFamily="18" charset="0"/>
                <a:cs typeface="Times New Roman" pitchFamily="18" charset="0"/>
              </a:rPr>
              <a:t> </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4192056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1533690"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Образование</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89757" y="1484784"/>
            <a:ext cx="8964488" cy="4801314"/>
          </a:xfrm>
          <a:prstGeom prst="rect">
            <a:avLst/>
          </a:prstGeom>
        </p:spPr>
        <p:txBody>
          <a:bodyPr wrap="square">
            <a:spAutoFit/>
          </a:bodyPr>
          <a:lstStyle/>
          <a:p>
            <a:pPr algn="just"/>
            <a:r>
              <a:rPr lang="ru-RU" b="1" dirty="0">
                <a:latin typeface="Times New Roman" pitchFamily="18" charset="0"/>
                <a:cs typeface="Times New Roman" pitchFamily="18" charset="0"/>
              </a:rPr>
              <a:t>14. </a:t>
            </a:r>
            <a:r>
              <a:rPr lang="ru-RU" b="1" dirty="0" err="1">
                <a:latin typeface="Times New Roman" pitchFamily="18" charset="0"/>
                <a:cs typeface="Times New Roman" pitchFamily="18" charset="0"/>
              </a:rPr>
              <a:t>Зайнашев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Алиф</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Мухамматнурович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(1942) - доктор технических наук, профессор.</a:t>
            </a:r>
          </a:p>
          <a:p>
            <a:pPr algn="just"/>
            <a:r>
              <a:rPr lang="ru-RU" b="1" dirty="0">
                <a:latin typeface="Times New Roman" pitchFamily="18" charset="0"/>
                <a:cs typeface="Times New Roman" pitchFamily="18" charset="0"/>
              </a:rPr>
              <a:t>15. </a:t>
            </a:r>
            <a:r>
              <a:rPr lang="ru-RU" b="1" dirty="0" err="1">
                <a:latin typeface="Times New Roman" pitchFamily="18" charset="0"/>
                <a:cs typeface="Times New Roman" pitchFamily="18" charset="0"/>
              </a:rPr>
              <a:t>Иманова</a:t>
            </a:r>
            <a:r>
              <a:rPr lang="ru-RU" b="1" dirty="0">
                <a:latin typeface="Times New Roman" pitchFamily="18" charset="0"/>
                <a:cs typeface="Times New Roman" pitchFamily="18" charset="0"/>
              </a:rPr>
              <a:t> Светлана </a:t>
            </a:r>
            <a:r>
              <a:rPr lang="ru-RU" b="1" dirty="0" err="1">
                <a:latin typeface="Times New Roman" pitchFamily="18" charset="0"/>
                <a:cs typeface="Times New Roman" pitchFamily="18" charset="0"/>
              </a:rPr>
              <a:t>Галиевна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 Заслуженный учитель Республики Татарстан.</a:t>
            </a:r>
          </a:p>
          <a:p>
            <a:pPr algn="just"/>
            <a:r>
              <a:rPr lang="ru-RU" b="1" dirty="0">
                <a:latin typeface="Times New Roman" pitchFamily="18" charset="0"/>
                <a:cs typeface="Times New Roman" pitchFamily="18" charset="0"/>
              </a:rPr>
              <a:t>16. Катаева Алмазия </a:t>
            </a:r>
            <a:r>
              <a:rPr lang="ru-RU" b="1" dirty="0" err="1">
                <a:latin typeface="Times New Roman" pitchFamily="18" charset="0"/>
                <a:cs typeface="Times New Roman" pitchFamily="18" charset="0"/>
              </a:rPr>
              <a:t>Гаррафовна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(1954) - кандидат исторических наук, заведующая кафедрой немецкого языка, профессор, автор более 40 работ. </a:t>
            </a:r>
            <a:r>
              <a:rPr lang="ru-RU" dirty="0" err="1">
                <a:latin typeface="Times New Roman" pitchFamily="18" charset="0"/>
                <a:cs typeface="Times New Roman" pitchFamily="18" charset="0"/>
              </a:rPr>
              <a:t>Ведет</a:t>
            </a:r>
            <a:r>
              <a:rPr lang="ru-RU" dirty="0">
                <a:latin typeface="Times New Roman" pitchFamily="18" charset="0"/>
                <a:cs typeface="Times New Roman" pitchFamily="18" charset="0"/>
              </a:rPr>
              <a:t> курсы “Язык – страноведение”, “Теория и практика перевода”  в Российском государственном гуманитарном университете.</a:t>
            </a:r>
          </a:p>
          <a:p>
            <a:pPr algn="just"/>
            <a:r>
              <a:rPr lang="ru-RU" b="1" dirty="0">
                <a:latin typeface="Times New Roman" pitchFamily="18" charset="0"/>
                <a:cs typeface="Times New Roman" pitchFamily="18" charset="0"/>
              </a:rPr>
              <a:t>17. </a:t>
            </a:r>
            <a:r>
              <a:rPr lang="ru-RU" b="1" dirty="0" err="1">
                <a:latin typeface="Times New Roman" pitchFamily="18" charset="0"/>
                <a:cs typeface="Times New Roman" pitchFamily="18" charset="0"/>
              </a:rPr>
              <a:t>Карамов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Фидус</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Ахмадиевич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(1953) - </a:t>
            </a:r>
            <a:r>
              <a:rPr lang="ru-RU" dirty="0" err="1">
                <a:latin typeface="Times New Roman" pitchFamily="18" charset="0"/>
                <a:cs typeface="Times New Roman" pitchFamily="18" charset="0"/>
              </a:rPr>
              <a:t>ученый</a:t>
            </a:r>
            <a:r>
              <a:rPr lang="ru-RU" dirty="0">
                <a:latin typeface="Times New Roman" pitchFamily="18" charset="0"/>
                <a:cs typeface="Times New Roman" pitchFamily="18" charset="0"/>
              </a:rPr>
              <a:t> в области электроэнергетики, доктор технических наук, профессор, </a:t>
            </a:r>
            <a:r>
              <a:rPr lang="ru-RU" dirty="0" err="1">
                <a:latin typeface="Times New Roman" pitchFamily="18" charset="0"/>
                <a:cs typeface="Times New Roman" pitchFamily="18" charset="0"/>
              </a:rPr>
              <a:t>Почетный</a:t>
            </a:r>
            <a:r>
              <a:rPr lang="ru-RU" dirty="0">
                <a:latin typeface="Times New Roman" pitchFamily="18" charset="0"/>
                <a:cs typeface="Times New Roman" pitchFamily="18" charset="0"/>
              </a:rPr>
              <a:t> работник высшего образования России. Имеет 17 авторских свидетельств и патентов на изобретения.</a:t>
            </a:r>
          </a:p>
          <a:p>
            <a:pPr algn="just"/>
            <a:r>
              <a:rPr lang="ru-RU" b="1" dirty="0">
                <a:latin typeface="Times New Roman" pitchFamily="18" charset="0"/>
                <a:cs typeface="Times New Roman" pitchFamily="18" charset="0"/>
              </a:rPr>
              <a:t>18. </a:t>
            </a:r>
            <a:r>
              <a:rPr lang="ru-RU" b="1" dirty="0" err="1">
                <a:latin typeface="Times New Roman" pitchFamily="18" charset="0"/>
                <a:cs typeface="Times New Roman" pitchFamily="18" charset="0"/>
              </a:rPr>
              <a:t>Карамова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Кадрия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Сунагатовна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(1959) - кандидат педагогических наук, преподаватель кафедры татарского языка КГУ.</a:t>
            </a:r>
          </a:p>
          <a:p>
            <a:pPr algn="just"/>
            <a:r>
              <a:rPr lang="ru-RU" b="1" dirty="0">
                <a:latin typeface="Times New Roman" pitchFamily="18" charset="0"/>
                <a:cs typeface="Times New Roman" pitchFamily="18" charset="0"/>
              </a:rPr>
              <a:t>19. </a:t>
            </a:r>
            <a:r>
              <a:rPr lang="ru-RU" b="1" dirty="0" err="1">
                <a:latin typeface="Times New Roman" pitchFamily="18" charset="0"/>
                <a:cs typeface="Times New Roman" pitchFamily="18" charset="0"/>
              </a:rPr>
              <a:t>Карамова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Назира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Сунагатовна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(1967) - кандидат биологических наук, лаборант кафедры микробиологии КГУ</a:t>
            </a:r>
            <a:r>
              <a:rPr lang="ru-RU" dirty="0" smtClean="0">
                <a:latin typeface="Times New Roman" pitchFamily="18" charset="0"/>
                <a:cs typeface="Times New Roman" pitchFamily="18" charset="0"/>
              </a:rPr>
              <a:t>.</a:t>
            </a:r>
          </a:p>
          <a:p>
            <a:pPr algn="just"/>
            <a:r>
              <a:rPr lang="ru-RU" b="1" dirty="0">
                <a:latin typeface="Times New Roman" pitchFamily="18" charset="0"/>
                <a:cs typeface="Times New Roman" pitchFamily="18" charset="0"/>
              </a:rPr>
              <a:t>20. Каримов </a:t>
            </a:r>
            <a:r>
              <a:rPr lang="ru-RU" b="1" dirty="0" err="1">
                <a:latin typeface="Times New Roman" pitchFamily="18" charset="0"/>
                <a:cs typeface="Times New Roman" pitchFamily="18" charset="0"/>
              </a:rPr>
              <a:t>Ахкиям</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Каримович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(1917) - доктор геолого-минералогических наук, профессор. Заведующий кафедрой Уфимского пединститута.</a:t>
            </a:r>
          </a:p>
          <a:p>
            <a:pPr algn="just"/>
            <a:r>
              <a:rPr lang="ru-RU" b="1" dirty="0">
                <a:latin typeface="Times New Roman" pitchFamily="18" charset="0"/>
                <a:cs typeface="Times New Roman" pitchFamily="18" charset="0"/>
              </a:rPr>
              <a:t>21. Каримова Самара</a:t>
            </a:r>
            <a:r>
              <a:rPr lang="ru-RU" dirty="0">
                <a:latin typeface="Times New Roman" pitchFamily="18" charset="0"/>
                <a:cs typeface="Times New Roman" pitchFamily="18" charset="0"/>
              </a:rPr>
              <a:t> - Заслуженный учитель РФ.</a:t>
            </a:r>
          </a:p>
          <a:p>
            <a:pPr algn="just"/>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27468939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24516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Сельское хозяйство</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7504" y="1194857"/>
            <a:ext cx="8928992" cy="5355312"/>
          </a:xfrm>
          <a:prstGeom prst="rect">
            <a:avLst/>
          </a:prstGeom>
        </p:spPr>
        <p:txBody>
          <a:bodyPr wrap="square">
            <a:spAutoFit/>
          </a:bodyPr>
          <a:lstStyle/>
          <a:p>
            <a:pPr algn="just"/>
            <a:r>
              <a:rPr lang="ru-RU" b="1" dirty="0" err="1">
                <a:latin typeface="Times New Roman" pitchFamily="18" charset="0"/>
                <a:cs typeface="Times New Roman" pitchFamily="18" charset="0"/>
              </a:rPr>
              <a:t>Камалетдинов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Инсаф</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Загертдинович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(11.09.1925-10.11.1998)  В 1941-1943 годах был агротехником. С 1947 года работал бригадиром , председателем в родном колхозе. В 1954 году заочно окончил сельскохозяйственный институт. Трудился агрономом в Калининском МТС, председателем колхоза “Ленинский дар”, затем главным агрономом колхоза имени Фрунзе. С 1965 года и до ухода на заслуженный отдых он возглавлял колхоз “Гора”. По производству мяса, молока колхоз также входит в число передовых в республике. 3 раза был удостоен переходящим Красным  Знаменем. Его самоотверженность отмечена орденами Ленина, Трудового Красного Знамени, </a:t>
            </a:r>
            <a:r>
              <a:rPr lang="ru-RU" dirty="0" err="1">
                <a:latin typeface="Times New Roman" pitchFamily="18" charset="0"/>
                <a:cs typeface="Times New Roman" pitchFamily="18" charset="0"/>
              </a:rPr>
              <a:t>почетными</a:t>
            </a:r>
            <a:r>
              <a:rPr lang="ru-RU" dirty="0">
                <a:latin typeface="Times New Roman" pitchFamily="18" charset="0"/>
                <a:cs typeface="Times New Roman" pitchFamily="18" charset="0"/>
              </a:rPr>
              <a:t> грамотами Президиума Верховного Совета Татарстана. Заслуженный агроном РТ </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 </a:t>
            </a:r>
            <a:r>
              <a:rPr lang="ru-RU" b="1" dirty="0">
                <a:latin typeface="Times New Roman" pitchFamily="18" charset="0"/>
                <a:cs typeface="Times New Roman" pitchFamily="18" charset="0"/>
              </a:rPr>
              <a:t>Фаттахов </a:t>
            </a:r>
            <a:r>
              <a:rPr lang="ru-RU" b="1" dirty="0" err="1">
                <a:latin typeface="Times New Roman" pitchFamily="18" charset="0"/>
                <a:cs typeface="Times New Roman" pitchFamily="18" charset="0"/>
              </a:rPr>
              <a:t>Филюс</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Фаттахович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(26.08.1929-23.01.2009) д. </a:t>
            </a:r>
            <a:r>
              <a:rPr lang="ru-RU" dirty="0" err="1">
                <a:latin typeface="Times New Roman" pitchFamily="18" charset="0"/>
                <a:cs typeface="Times New Roman" pitchFamily="18" charset="0"/>
              </a:rPr>
              <a:t>Чишма</a:t>
            </a:r>
            <a:r>
              <a:rPr lang="ru-RU" dirty="0">
                <a:latin typeface="Times New Roman" pitchFamily="18" charset="0"/>
                <a:cs typeface="Times New Roman" pitchFamily="18" charset="0"/>
              </a:rPr>
              <a:t> .С 12 лет пахал землю с помощью </a:t>
            </a:r>
            <a:r>
              <a:rPr lang="ru-RU" dirty="0" err="1">
                <a:latin typeface="Times New Roman" pitchFamily="18" charset="0"/>
                <a:cs typeface="Times New Roman" pitchFamily="18" charset="0"/>
              </a:rPr>
              <a:t>запряженного</a:t>
            </a:r>
            <a:r>
              <a:rPr lang="ru-RU" dirty="0">
                <a:latin typeface="Times New Roman" pitchFamily="18" charset="0"/>
                <a:cs typeface="Times New Roman" pitchFamily="18" charset="0"/>
              </a:rPr>
              <a:t> быка. а также  вывозил из леса дрова. После 7 класса работал счетоводом в тракторном отряде, с 20 лет стал трактористом, затем бригадиром. В 1960 году стал главным механиком хозяйства ,с 1963 по 1989 год - главным инженером-механиком. За это время 7 лет занимал должности заместителя по строительству ,начальника СТО управления районного объединения СХТ.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медалью "За особые заслуги", бронзовой медалью Всесоюзной выставки достижений народного хозяйства, </a:t>
            </a:r>
            <a:r>
              <a:rPr lang="ru-RU" dirty="0" err="1">
                <a:latin typeface="Times New Roman" pitchFamily="18" charset="0"/>
                <a:cs typeface="Times New Roman" pitchFamily="18" charset="0"/>
              </a:rPr>
              <a:t>почетными</a:t>
            </a:r>
            <a:r>
              <a:rPr lang="ru-RU" dirty="0">
                <a:latin typeface="Times New Roman" pitchFamily="18" charset="0"/>
                <a:cs typeface="Times New Roman" pitchFamily="18" charset="0"/>
              </a:rPr>
              <a:t> грамотами. Заслуженный механизатор РТ (14.10.1968) </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14117401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24516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Сельское хозяйство</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14856" y="1177563"/>
            <a:ext cx="8928992" cy="5632311"/>
          </a:xfrm>
          <a:prstGeom prst="rect">
            <a:avLst/>
          </a:prstGeom>
        </p:spPr>
        <p:txBody>
          <a:bodyPr wrap="square">
            <a:spAutoFit/>
          </a:bodyPr>
          <a:lstStyle/>
          <a:p>
            <a:pPr algn="just"/>
            <a:r>
              <a:rPr lang="ru-RU" b="1" dirty="0">
                <a:latin typeface="Times New Roman" pitchFamily="18" charset="0"/>
                <a:cs typeface="Times New Roman" pitchFamily="18" charset="0"/>
              </a:rPr>
              <a:t>Фаттахов Энгель </a:t>
            </a:r>
            <a:r>
              <a:rPr lang="ru-RU" b="1" dirty="0" err="1">
                <a:latin typeface="Times New Roman" pitchFamily="18" charset="0"/>
                <a:cs typeface="Times New Roman" pitchFamily="18" charset="0"/>
              </a:rPr>
              <a:t>Навапович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( 12.06.1961) </a:t>
            </a:r>
            <a:r>
              <a:rPr lang="ru-RU" dirty="0" err="1">
                <a:latin typeface="Times New Roman" pitchFamily="18" charset="0"/>
                <a:cs typeface="Times New Roman" pitchFamily="18" charset="0"/>
              </a:rPr>
              <a:t>д.Чишма</a:t>
            </a:r>
            <a:r>
              <a:rPr lang="ru-RU" dirty="0">
                <a:latin typeface="Times New Roman" pitchFamily="18" charset="0"/>
                <a:cs typeface="Times New Roman" pitchFamily="18" charset="0"/>
              </a:rPr>
              <a:t>. Он, окончив в 1983 году Казанский государственный сельскохозяйственный институт, начал трудовую деятельность инженером в объединении “Сельхозтехника”. В 1984 году избран 2 </a:t>
            </a:r>
            <a:r>
              <a:rPr lang="ru-RU" dirty="0" err="1">
                <a:latin typeface="Times New Roman" pitchFamily="18" charset="0"/>
                <a:cs typeface="Times New Roman" pitchFamily="18" charset="0"/>
              </a:rPr>
              <a:t>секретарем</a:t>
            </a:r>
            <a:r>
              <a:rPr lang="ru-RU" dirty="0">
                <a:latin typeface="Times New Roman" pitchFamily="18" charset="0"/>
                <a:cs typeface="Times New Roman" pitchFamily="18" charset="0"/>
              </a:rPr>
              <a:t> райкома ВЛКСМ. Затем работал инженером управления сельского хозяйства (1985-1986), главным инженером районного объединения “</a:t>
            </a:r>
            <a:r>
              <a:rPr lang="ru-RU" dirty="0" err="1">
                <a:latin typeface="Times New Roman" pitchFamily="18" charset="0"/>
                <a:cs typeface="Times New Roman" pitchFamily="18" charset="0"/>
              </a:rPr>
              <a:t>Сельхозхимия</a:t>
            </a:r>
            <a:r>
              <a:rPr lang="ru-RU" dirty="0">
                <a:latin typeface="Times New Roman" pitchFamily="18" charset="0"/>
                <a:cs typeface="Times New Roman" pitchFamily="18" charset="0"/>
              </a:rPr>
              <a:t>” (1986-1987), </a:t>
            </a:r>
            <a:r>
              <a:rPr lang="ru-RU" dirty="0" err="1">
                <a:latin typeface="Times New Roman" pitchFamily="18" charset="0"/>
                <a:cs typeface="Times New Roman" pitchFamily="18" charset="0"/>
              </a:rPr>
              <a:t>секретарем</a:t>
            </a:r>
            <a:r>
              <a:rPr lang="ru-RU" dirty="0">
                <a:latin typeface="Times New Roman" pitchFamily="18" charset="0"/>
                <a:cs typeface="Times New Roman" pitchFamily="18" charset="0"/>
              </a:rPr>
              <a:t> парткома хозяйства “40 лет </a:t>
            </a:r>
            <a:r>
              <a:rPr lang="ru-RU" dirty="0" err="1">
                <a:latin typeface="Times New Roman" pitchFamily="18" charset="0"/>
                <a:cs typeface="Times New Roman" pitchFamily="18" charset="0"/>
              </a:rPr>
              <a:t>Победы”.В</a:t>
            </a:r>
            <a:r>
              <a:rPr lang="ru-RU" dirty="0">
                <a:latin typeface="Times New Roman" pitchFamily="18" charset="0"/>
                <a:cs typeface="Times New Roman" pitchFamily="18" charset="0"/>
              </a:rPr>
              <a:t> 1989 году поступил в аспирантуру Казанского государственного сельскохозяйственного института. С мая 1993 года заместитель ,затем первый заместитель главы администрации района ,в 1995-1997 годах занимал аналогичные должности в </a:t>
            </a:r>
            <a:r>
              <a:rPr lang="ru-RU" dirty="0" err="1">
                <a:latin typeface="Times New Roman" pitchFamily="18" charset="0"/>
                <a:cs typeface="Times New Roman" pitchFamily="18" charset="0"/>
              </a:rPr>
              <a:t>Сармановском</a:t>
            </a:r>
            <a:r>
              <a:rPr lang="ru-RU" dirty="0">
                <a:latin typeface="Times New Roman" pitchFamily="18" charset="0"/>
                <a:cs typeface="Times New Roman" pitchFamily="18" charset="0"/>
              </a:rPr>
              <a:t> районе. В 1997 году вернулся в Актаныш. Через год  работает главой администрации, с 1 января 2006 года-главой муниципального района. В 1998 году избран народным депутатом Республики Татарстан. Заслуженный работник сельского хозяйства РТ . Удостоен многих знаков </a:t>
            </a:r>
            <a:r>
              <a:rPr lang="ru-RU" dirty="0" err="1">
                <a:latin typeface="Times New Roman" pitchFamily="18" charset="0"/>
                <a:cs typeface="Times New Roman" pitchFamily="18" charset="0"/>
              </a:rPr>
              <a:t>почета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почетных</a:t>
            </a:r>
            <a:r>
              <a:rPr lang="ru-RU" dirty="0">
                <a:latin typeface="Times New Roman" pitchFamily="18" charset="0"/>
                <a:cs typeface="Times New Roman" pitchFamily="18" charset="0"/>
              </a:rPr>
              <a:t> грамот </a:t>
            </a:r>
            <a:r>
              <a:rPr lang="ru-RU" dirty="0" smtClean="0">
                <a:latin typeface="Times New Roman" pitchFamily="18" charset="0"/>
                <a:cs typeface="Times New Roman" pitchFamily="18" charset="0"/>
              </a:rPr>
              <a:t>. В </a:t>
            </a:r>
            <a:r>
              <a:rPr lang="ru-RU" dirty="0">
                <a:latin typeface="Times New Roman" pitchFamily="18" charset="0"/>
                <a:cs typeface="Times New Roman" pitchFamily="18" charset="0"/>
              </a:rPr>
              <a:t>2007 году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российской </a:t>
            </a:r>
            <a:r>
              <a:rPr lang="ru-RU" dirty="0" smtClean="0">
                <a:latin typeface="Times New Roman" pitchFamily="18" charset="0"/>
                <a:cs typeface="Times New Roman" pitchFamily="18" charset="0"/>
              </a:rPr>
              <a:t>медалью «За </a:t>
            </a:r>
            <a:r>
              <a:rPr lang="ru-RU" dirty="0">
                <a:latin typeface="Times New Roman" pitchFamily="18" charset="0"/>
                <a:cs typeface="Times New Roman" pitchFamily="18" charset="0"/>
              </a:rPr>
              <a:t>заслуги в сельском </a:t>
            </a:r>
            <a:r>
              <a:rPr lang="ru-RU" dirty="0" smtClean="0">
                <a:latin typeface="Times New Roman" pitchFamily="18" charset="0"/>
                <a:cs typeface="Times New Roman" pitchFamily="18" charset="0"/>
              </a:rPr>
              <a:t>хозяйстве»</a:t>
            </a:r>
            <a:endParaRPr lang="ru-RU"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 </a:t>
            </a:r>
            <a:r>
              <a:rPr lang="ru-RU" b="1" dirty="0" err="1">
                <a:latin typeface="Times New Roman" pitchFamily="18" charset="0"/>
                <a:cs typeface="Times New Roman" pitchFamily="18" charset="0"/>
              </a:rPr>
              <a:t>Шайхутдинов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Равис</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Хаертдинович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(30.06.1949-6.09.2008) родился в д. </a:t>
            </a:r>
            <a:r>
              <a:rPr lang="ru-RU" dirty="0" err="1">
                <a:latin typeface="Times New Roman" pitchFamily="18" charset="0"/>
                <a:cs typeface="Times New Roman" pitchFamily="18" charset="0"/>
              </a:rPr>
              <a:t>Чишмабашево</a:t>
            </a:r>
            <a:r>
              <a:rPr lang="ru-RU" dirty="0">
                <a:latin typeface="Times New Roman" pitchFamily="18" charset="0"/>
                <a:cs typeface="Times New Roman" pitchFamily="18" charset="0"/>
              </a:rPr>
              <a:t>. В 1970 году в родной деревне сел на трактор ДТ -75 .В 1971 году работал в межхозяйственной строительной организации , затем 3 года -в участковой больнице , затем </a:t>
            </a:r>
            <a:r>
              <a:rPr lang="ru-RU" dirty="0" err="1">
                <a:latin typeface="Times New Roman" pitchFamily="18" charset="0"/>
                <a:cs typeface="Times New Roman" pitchFamily="18" charset="0"/>
              </a:rPr>
              <a:t>шофером</a:t>
            </a:r>
            <a:r>
              <a:rPr lang="ru-RU" dirty="0">
                <a:latin typeface="Times New Roman" pitchFamily="18" charset="0"/>
                <a:cs typeface="Times New Roman" pitchFamily="18" charset="0"/>
              </a:rPr>
              <a:t> в хозяйстве. С 1976 года убирает зерно на комбайнах СК-4 "Сибиряк</a:t>
            </a:r>
            <a:r>
              <a:rPr lang="ru-RU" dirty="0" smtClean="0">
                <a:latin typeface="Times New Roman" pitchFamily="18" charset="0"/>
                <a:cs typeface="Times New Roman" pitchFamily="18" charset="0"/>
              </a:rPr>
              <a:t>". С </a:t>
            </a:r>
            <a:r>
              <a:rPr lang="ru-RU" dirty="0">
                <a:latin typeface="Times New Roman" pitchFamily="18" charset="0"/>
                <a:cs typeface="Times New Roman" pitchFamily="18" charset="0"/>
              </a:rPr>
              <a:t>1982 года показывает высокие результаты в кормозаготовках с КСК –100. В 2005 году  занял 2-е место .В 1990 году удостоен </a:t>
            </a:r>
            <a:r>
              <a:rPr lang="ru-RU" dirty="0" err="1">
                <a:latin typeface="Times New Roman" pitchFamily="18" charset="0"/>
                <a:cs typeface="Times New Roman" pitchFamily="18" charset="0"/>
              </a:rPr>
              <a:t>почетного</a:t>
            </a:r>
            <a:r>
              <a:rPr lang="ru-RU" dirty="0">
                <a:latin typeface="Times New Roman" pitchFamily="18" charset="0"/>
                <a:cs typeface="Times New Roman" pitchFamily="18" charset="0"/>
              </a:rPr>
              <a:t> звания «Заслуженный механизатор РТ».</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18469726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24516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Сельское хозяйство</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14856" y="1177563"/>
            <a:ext cx="8928992" cy="5601533"/>
          </a:xfrm>
          <a:prstGeom prst="rect">
            <a:avLst/>
          </a:prstGeom>
        </p:spPr>
        <p:txBody>
          <a:bodyPr wrap="square">
            <a:spAutoFit/>
          </a:bodyPr>
          <a:lstStyle/>
          <a:p>
            <a:pPr algn="just"/>
            <a:r>
              <a:rPr lang="ru-RU" b="1" dirty="0" err="1">
                <a:latin typeface="Times New Roman" pitchFamily="18" charset="0"/>
                <a:cs typeface="Times New Roman" pitchFamily="18" charset="0"/>
              </a:rPr>
              <a:t>Мирзаянов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Нурлыбаян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Мирзаянович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(27.03.1935) д. </a:t>
            </a:r>
            <a:r>
              <a:rPr lang="ru-RU" dirty="0" err="1">
                <a:latin typeface="Times New Roman" pitchFamily="18" charset="0"/>
                <a:cs typeface="Times New Roman" pitchFamily="18" charset="0"/>
              </a:rPr>
              <a:t>Чиялеково</a:t>
            </a:r>
            <a:r>
              <a:rPr lang="ru-RU" dirty="0">
                <a:latin typeface="Times New Roman" pitchFamily="18" charset="0"/>
                <a:cs typeface="Times New Roman" pitchFamily="18" charset="0"/>
              </a:rPr>
              <a:t> . Работал механизатором в совхозе  имени </a:t>
            </a:r>
            <a:r>
              <a:rPr lang="ru-RU" dirty="0" err="1">
                <a:latin typeface="Times New Roman" pitchFamily="18" charset="0"/>
                <a:cs typeface="Times New Roman" pitchFamily="18" charset="0"/>
              </a:rPr>
              <a:t>Шаймарданова</a:t>
            </a:r>
            <a:r>
              <a:rPr lang="ru-RU" dirty="0">
                <a:latin typeface="Times New Roman" pitchFamily="18" charset="0"/>
                <a:cs typeface="Times New Roman" pitchFamily="18" charset="0"/>
              </a:rPr>
              <a:t>. 23 декабря 1976 года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орденом Трудовой Славы 3 степени. Заслуженный механизатор РТ (1986</a:t>
            </a:r>
            <a:r>
              <a:rPr lang="ru-RU" dirty="0" smtClean="0">
                <a:latin typeface="Times New Roman" pitchFamily="18" charset="0"/>
                <a:cs typeface="Times New Roman" pitchFamily="18" charset="0"/>
              </a:rPr>
              <a:t>)</a:t>
            </a:r>
          </a:p>
          <a:p>
            <a:pPr algn="just"/>
            <a:endParaRPr lang="ru-RU"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a:t>
            </a:r>
            <a:r>
              <a:rPr lang="ru-RU" b="1" dirty="0">
                <a:latin typeface="Times New Roman" pitchFamily="18" charset="0"/>
                <a:cs typeface="Times New Roman" pitchFamily="18" charset="0"/>
              </a:rPr>
              <a:t>Галимова </a:t>
            </a:r>
            <a:r>
              <a:rPr lang="ru-RU" b="1" dirty="0" err="1">
                <a:latin typeface="Times New Roman" pitchFamily="18" charset="0"/>
                <a:cs typeface="Times New Roman" pitchFamily="18" charset="0"/>
              </a:rPr>
              <a:t>Камиля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Басталиевна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 1.10.1952) д. </a:t>
            </a:r>
            <a:r>
              <a:rPr lang="ru-RU" dirty="0" err="1">
                <a:latin typeface="Times New Roman" pitchFamily="18" charset="0"/>
                <a:cs typeface="Times New Roman" pitchFamily="18" charset="0"/>
              </a:rPr>
              <a:t>Чуганаково</a:t>
            </a:r>
            <a:r>
              <a:rPr lang="ru-RU" dirty="0">
                <a:latin typeface="Times New Roman" pitchFamily="18" charset="0"/>
                <a:cs typeface="Times New Roman" pitchFamily="18" charset="0"/>
              </a:rPr>
              <a:t>. Более 30 лет неустанно и добросовестно трудилась  в животноводстве , была передовым животноводом, дояркой. В 2007 году присвоено звание  «Заслуженный животновод РТ</a:t>
            </a:r>
            <a:r>
              <a:rPr lang="ru-RU" dirty="0" smtClean="0">
                <a:latin typeface="Times New Roman" pitchFamily="18" charset="0"/>
                <a:cs typeface="Times New Roman" pitchFamily="18" charset="0"/>
              </a:rPr>
              <a:t>».</a:t>
            </a:r>
          </a:p>
          <a:p>
            <a:pPr algn="just"/>
            <a:endParaRPr lang="ru-RU" sz="1600" dirty="0">
              <a:latin typeface="Times New Roman" pitchFamily="18" charset="0"/>
              <a:cs typeface="Times New Roman" pitchFamily="18" charset="0"/>
            </a:endParaRPr>
          </a:p>
          <a:p>
            <a:pPr algn="just"/>
            <a:r>
              <a:rPr lang="ru-RU" b="1" dirty="0" err="1">
                <a:latin typeface="Times New Roman" pitchFamily="18" charset="0"/>
                <a:cs typeface="Times New Roman" pitchFamily="18" charset="0"/>
              </a:rPr>
              <a:t>Камильзянов</a:t>
            </a:r>
            <a:r>
              <a:rPr lang="ru-RU" b="1" dirty="0">
                <a:latin typeface="Times New Roman" pitchFamily="18" charset="0"/>
                <a:cs typeface="Times New Roman" pitchFamily="18" charset="0"/>
              </a:rPr>
              <a:t> Равиль </a:t>
            </a:r>
            <a:r>
              <a:rPr lang="ru-RU" b="1" dirty="0" err="1">
                <a:latin typeface="Times New Roman" pitchFamily="18" charset="0"/>
                <a:cs typeface="Times New Roman" pitchFamily="18" charset="0"/>
              </a:rPr>
              <a:t>Ахтямович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(25.10.1941-2004) д. </a:t>
            </a:r>
            <a:r>
              <a:rPr lang="ru-RU" dirty="0" err="1">
                <a:latin typeface="Times New Roman" pitchFamily="18" charset="0"/>
                <a:cs typeface="Times New Roman" pitchFamily="18" charset="0"/>
              </a:rPr>
              <a:t>Чуганаково</a:t>
            </a:r>
            <a:r>
              <a:rPr lang="ru-RU" dirty="0">
                <a:latin typeface="Times New Roman" pitchFamily="18" charset="0"/>
                <a:cs typeface="Times New Roman" pitchFamily="18" charset="0"/>
              </a:rPr>
              <a:t>.  Трудовую деятельность начал в 1967 году агрономом в колхозе "</a:t>
            </a:r>
            <a:r>
              <a:rPr lang="ru-RU" dirty="0" err="1">
                <a:latin typeface="Times New Roman" pitchFamily="18" charset="0"/>
                <a:cs typeface="Times New Roman" pitchFamily="18" charset="0"/>
              </a:rPr>
              <a:t>Чишма</a:t>
            </a:r>
            <a:r>
              <a:rPr lang="ru-RU" dirty="0">
                <a:latin typeface="Times New Roman" pitchFamily="18" charset="0"/>
                <a:cs typeface="Times New Roman" pitchFamily="18" charset="0"/>
              </a:rPr>
              <a:t>". Работал агрономом , заместителем председателя , </a:t>
            </a:r>
            <a:r>
              <a:rPr lang="ru-RU" dirty="0" err="1">
                <a:latin typeface="Times New Roman" pitchFamily="18" charset="0"/>
                <a:cs typeface="Times New Roman" pitchFamily="18" charset="0"/>
              </a:rPr>
              <a:t>секретарем</a:t>
            </a:r>
            <a:r>
              <a:rPr lang="ru-RU" dirty="0">
                <a:latin typeface="Times New Roman" pitchFamily="18" charset="0"/>
                <a:cs typeface="Times New Roman" pitchFamily="18" charset="0"/>
              </a:rPr>
              <a:t> парткома в колхозах имени Фрунзе, "</a:t>
            </a:r>
            <a:r>
              <a:rPr lang="ru-RU" dirty="0" err="1">
                <a:latin typeface="Times New Roman" pitchFamily="18" charset="0"/>
                <a:cs typeface="Times New Roman" pitchFamily="18" charset="0"/>
              </a:rPr>
              <a:t>Чишма</a:t>
            </a:r>
            <a:r>
              <a:rPr lang="ru-RU" dirty="0">
                <a:latin typeface="Times New Roman" pitchFamily="18" charset="0"/>
                <a:cs typeface="Times New Roman" pitchFamily="18" charset="0"/>
              </a:rPr>
              <a:t>". В 1976 году его снова назначили главным агрономом районного управления сельского хозяйства и продовольствия.11 лет был </a:t>
            </a:r>
            <a:r>
              <a:rPr lang="ru-RU" dirty="0" err="1">
                <a:latin typeface="Times New Roman" pitchFamily="18" charset="0"/>
                <a:cs typeface="Times New Roman" pitchFamily="18" charset="0"/>
              </a:rPr>
              <a:t>секретарем</a:t>
            </a:r>
            <a:r>
              <a:rPr lang="ru-RU" dirty="0">
                <a:latin typeface="Times New Roman" pitchFamily="18" charset="0"/>
                <a:cs typeface="Times New Roman" pitchFamily="18" charset="0"/>
              </a:rPr>
              <a:t> райкома КПСС, с 1989 года до выхода на заслуженный отдых возглавлял </a:t>
            </a:r>
            <a:r>
              <a:rPr lang="ru-RU" dirty="0" err="1">
                <a:latin typeface="Times New Roman" pitchFamily="18" charset="0"/>
                <a:cs typeface="Times New Roman" pitchFamily="18" charset="0"/>
              </a:rPr>
              <a:t>кохоз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Узяк</a:t>
            </a:r>
            <a:r>
              <a:rPr lang="ru-RU" dirty="0">
                <a:latin typeface="Times New Roman" pitchFamily="18" charset="0"/>
                <a:cs typeface="Times New Roman" pitchFamily="18" charset="0"/>
              </a:rPr>
              <a:t>”. Заслуженный работник сельского хозяйства РТ, РФ </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pPr algn="just"/>
            <a:r>
              <a:rPr lang="ru-RU" b="1" dirty="0" err="1">
                <a:latin typeface="Times New Roman" pitchFamily="18" charset="0"/>
                <a:cs typeface="Times New Roman" pitchFamily="18" charset="0"/>
              </a:rPr>
              <a:t>Якупов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Ахунзян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Насыпович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(13.05.1927-22.05.2006) д. </a:t>
            </a:r>
            <a:r>
              <a:rPr lang="ru-RU" dirty="0" err="1">
                <a:latin typeface="Times New Roman" pitchFamily="18" charset="0"/>
                <a:cs typeface="Times New Roman" pitchFamily="18" charset="0"/>
              </a:rPr>
              <a:t>Чугунаково</a:t>
            </a:r>
            <a:r>
              <a:rPr lang="ru-RU" dirty="0">
                <a:latin typeface="Times New Roman" pitchFamily="18" charset="0"/>
                <a:cs typeface="Times New Roman" pitchFamily="18" charset="0"/>
              </a:rPr>
              <a:t>. До 1944 года ухаживал за лошадьми, затем был назначен бригадиром ,затем 16 лет заведовал фермой. Мастер своего труда был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медалями, многочисленными </a:t>
            </a:r>
            <a:r>
              <a:rPr lang="ru-RU" dirty="0" err="1">
                <a:latin typeface="Times New Roman" pitchFamily="18" charset="0"/>
                <a:cs typeface="Times New Roman" pitchFamily="18" charset="0"/>
              </a:rPr>
              <a:t>почетными</a:t>
            </a:r>
            <a:r>
              <a:rPr lang="ru-RU" dirty="0">
                <a:latin typeface="Times New Roman" pitchFamily="18" charset="0"/>
                <a:cs typeface="Times New Roman" pitchFamily="18" charset="0"/>
              </a:rPr>
              <a:t> грамотами.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Почетной</a:t>
            </a:r>
            <a:r>
              <a:rPr lang="ru-RU" dirty="0">
                <a:latin typeface="Times New Roman" pitchFamily="18" charset="0"/>
                <a:cs typeface="Times New Roman" pitchFamily="18" charset="0"/>
              </a:rPr>
              <a:t> Грамотой Президиума Верховного Совета УССР. В 1986 году колхоз был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орденом “Знак </a:t>
            </a:r>
            <a:r>
              <a:rPr lang="ru-RU" dirty="0" err="1">
                <a:latin typeface="Times New Roman" pitchFamily="18" charset="0"/>
                <a:cs typeface="Times New Roman" pitchFamily="18" charset="0"/>
              </a:rPr>
              <a:t>Почета</a:t>
            </a:r>
            <a:r>
              <a:rPr lang="ru-RU" dirty="0">
                <a:latin typeface="Times New Roman" pitchFamily="18" charset="0"/>
                <a:cs typeface="Times New Roman" pitchFamily="18" charset="0"/>
              </a:rPr>
              <a:t>”.</a:t>
            </a:r>
          </a:p>
        </p:txBody>
      </p:sp>
    </p:spTree>
    <p:extLst>
      <p:ext uri="{BB962C8B-B14F-4D97-AF65-F5344CB8AC3E}">
        <p14:creationId xmlns:p14="http://schemas.microsoft.com/office/powerpoint/2010/main" val="18535815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24516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Сельское хозяйство</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4056" y="1412776"/>
            <a:ext cx="8928992" cy="4493538"/>
          </a:xfrm>
          <a:prstGeom prst="rect">
            <a:avLst/>
          </a:prstGeom>
        </p:spPr>
        <p:txBody>
          <a:bodyPr wrap="square">
            <a:spAutoFit/>
          </a:bodyPr>
          <a:lstStyle/>
          <a:p>
            <a:pPr algn="just"/>
            <a:r>
              <a:rPr lang="ru-RU" b="1" dirty="0" err="1">
                <a:latin typeface="Times New Roman" pitchFamily="18" charset="0"/>
                <a:cs typeface="Times New Roman" pitchFamily="18" charset="0"/>
              </a:rPr>
              <a:t>Якупов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Алтаф</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Ахунзянович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( 4.05.1953) д. </a:t>
            </a:r>
            <a:r>
              <a:rPr lang="ru-RU" dirty="0" err="1">
                <a:latin typeface="Times New Roman" pitchFamily="18" charset="0"/>
                <a:cs typeface="Times New Roman" pitchFamily="18" charset="0"/>
              </a:rPr>
              <a:t>Чугунаково</a:t>
            </a:r>
            <a:r>
              <a:rPr lang="ru-RU" dirty="0">
                <a:latin typeface="Times New Roman" pitchFamily="18" charset="0"/>
                <a:cs typeface="Times New Roman" pitchFamily="18" charset="0"/>
              </a:rPr>
              <a:t>. 1970 года начал работать трактористом в колхозе "</a:t>
            </a:r>
            <a:r>
              <a:rPr lang="ru-RU" dirty="0" err="1">
                <a:latin typeface="Times New Roman" pitchFamily="18" charset="0"/>
                <a:cs typeface="Times New Roman" pitchFamily="18" charset="0"/>
              </a:rPr>
              <a:t>Узяк</a:t>
            </a:r>
            <a:r>
              <a:rPr lang="ru-RU" dirty="0">
                <a:latin typeface="Times New Roman" pitchFamily="18" charset="0"/>
                <a:cs typeface="Times New Roman" pitchFamily="18" charset="0"/>
              </a:rPr>
              <a:t>". Весной участвует в посевных работах  на тракторах ДТ-75М, осенью- на К-700, зимой-в очистке дорог от снега, уборке навоза, на сенокосе и др. Был удостоен многочисленных </a:t>
            </a:r>
            <a:r>
              <a:rPr lang="ru-RU" dirty="0" err="1">
                <a:latin typeface="Times New Roman" pitchFamily="18" charset="0"/>
                <a:cs typeface="Times New Roman" pitchFamily="18" charset="0"/>
              </a:rPr>
              <a:t>почетных</a:t>
            </a:r>
            <a:r>
              <a:rPr lang="ru-RU" dirty="0">
                <a:latin typeface="Times New Roman" pitchFamily="18" charset="0"/>
                <a:cs typeface="Times New Roman" pitchFamily="18" charset="0"/>
              </a:rPr>
              <a:t> грамот ЦК ВЛКСМ , нагрудных знаков , наград республиканского значения. Заслуженный механизатор РТ(27.03.1996</a:t>
            </a:r>
            <a:r>
              <a:rPr lang="ru-RU" dirty="0" smtClean="0">
                <a:latin typeface="Times New Roman" pitchFamily="18" charset="0"/>
                <a:cs typeface="Times New Roman" pitchFamily="18" charset="0"/>
              </a:rPr>
              <a:t>).</a:t>
            </a:r>
          </a:p>
          <a:p>
            <a:pPr algn="just"/>
            <a:endParaRPr lang="ru-RU"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Фазлыев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Мирзагит</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Мирхайдарович</a:t>
            </a:r>
            <a:r>
              <a:rPr lang="ru-RU" dirty="0">
                <a:latin typeface="Times New Roman" pitchFamily="18" charset="0"/>
                <a:cs typeface="Times New Roman" pitchFamily="18" charset="0"/>
              </a:rPr>
              <a:t> (10.02.1910-30.08.2005) </a:t>
            </a:r>
            <a:r>
              <a:rPr lang="ru-RU" dirty="0" err="1">
                <a:latin typeface="Times New Roman" pitchFamily="18" charset="0"/>
                <a:cs typeface="Times New Roman" pitchFamily="18" charset="0"/>
              </a:rPr>
              <a:t>д.Чуракаево</a:t>
            </a:r>
            <a:r>
              <a:rPr lang="ru-RU" dirty="0">
                <a:latin typeface="Times New Roman" pitchFamily="18" charset="0"/>
                <a:cs typeface="Times New Roman" pitchFamily="18" charset="0"/>
              </a:rPr>
              <a:t> .За самоотверженный труд был удостоен </a:t>
            </a:r>
            <a:r>
              <a:rPr lang="ru-RU" dirty="0" err="1">
                <a:latin typeface="Times New Roman" pitchFamily="18" charset="0"/>
                <a:cs typeface="Times New Roman" pitchFamily="18" charset="0"/>
              </a:rPr>
              <a:t>почетного</a:t>
            </a:r>
            <a:r>
              <a:rPr lang="ru-RU" dirty="0">
                <a:latin typeface="Times New Roman" pitchFamily="18" charset="0"/>
                <a:cs typeface="Times New Roman" pitchFamily="18" charset="0"/>
              </a:rPr>
              <a:t> звания «Заслуженный механизатор РТ</a:t>
            </a:r>
            <a:r>
              <a:rPr lang="ru-RU" dirty="0" smtClean="0">
                <a:latin typeface="Times New Roman" pitchFamily="18" charset="0"/>
                <a:cs typeface="Times New Roman" pitchFamily="18" charset="0"/>
              </a:rPr>
              <a:t>.» </a:t>
            </a:r>
          </a:p>
          <a:p>
            <a:pPr algn="just"/>
            <a:endParaRPr lang="ru-RU" sz="1600"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 </a:t>
            </a:r>
            <a:r>
              <a:rPr lang="ru-RU" b="1" dirty="0" err="1">
                <a:latin typeface="Times New Roman" pitchFamily="18" charset="0"/>
                <a:cs typeface="Times New Roman" pitchFamily="18" charset="0"/>
              </a:rPr>
              <a:t>Шавалиев</a:t>
            </a:r>
            <a:r>
              <a:rPr lang="ru-RU" b="1" dirty="0">
                <a:latin typeface="Times New Roman" pitchFamily="18" charset="0"/>
                <a:cs typeface="Times New Roman" pitchFamily="18" charset="0"/>
              </a:rPr>
              <a:t> Марс </a:t>
            </a:r>
            <a:r>
              <a:rPr lang="ru-RU" b="1" dirty="0" err="1">
                <a:latin typeface="Times New Roman" pitchFamily="18" charset="0"/>
                <a:cs typeface="Times New Roman" pitchFamily="18" charset="0"/>
              </a:rPr>
              <a:t>Фатхулович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( 12.05.1938) </a:t>
            </a:r>
            <a:r>
              <a:rPr lang="ru-RU" dirty="0" err="1">
                <a:latin typeface="Times New Roman" pitchFamily="18" charset="0"/>
                <a:cs typeface="Times New Roman" pitchFamily="18" charset="0"/>
              </a:rPr>
              <a:t>д.Чуракаево</a:t>
            </a:r>
            <a:r>
              <a:rPr lang="ru-RU" dirty="0">
                <a:latin typeface="Times New Roman" pitchFamily="18" charset="0"/>
                <a:cs typeface="Times New Roman" pitchFamily="18" charset="0"/>
              </a:rPr>
              <a:t>. В 1958 году вернулся на работу в </a:t>
            </a:r>
            <a:r>
              <a:rPr lang="ru-RU" dirty="0" err="1">
                <a:latin typeface="Times New Roman" pitchFamily="18" charset="0"/>
                <a:cs typeface="Times New Roman" pitchFamily="18" charset="0"/>
              </a:rPr>
              <a:t>Актанышскую</a:t>
            </a:r>
            <a:r>
              <a:rPr lang="ru-RU" dirty="0">
                <a:latin typeface="Times New Roman" pitchFamily="18" charset="0"/>
                <a:cs typeface="Times New Roman" pitchFamily="18" charset="0"/>
              </a:rPr>
              <a:t> МТС , после ликвидации которой </a:t>
            </a:r>
            <a:r>
              <a:rPr lang="ru-RU" dirty="0" err="1">
                <a:latin typeface="Times New Roman" pitchFamily="18" charset="0"/>
                <a:cs typeface="Times New Roman" pitchFamily="18" charset="0"/>
              </a:rPr>
              <a:t>перешел</a:t>
            </a:r>
            <a:r>
              <a:rPr lang="ru-RU" dirty="0">
                <a:latin typeface="Times New Roman" pitchFamily="18" charset="0"/>
                <a:cs typeface="Times New Roman" pitchFamily="18" charset="0"/>
              </a:rPr>
              <a:t> в колхоз “</a:t>
            </a:r>
            <a:r>
              <a:rPr lang="ru-RU" dirty="0" err="1">
                <a:latin typeface="Times New Roman" pitchFamily="18" charset="0"/>
                <a:cs typeface="Times New Roman" pitchFamily="18" charset="0"/>
              </a:rPr>
              <a:t>Узяк</a:t>
            </a:r>
            <a:r>
              <a:rPr lang="ru-RU" dirty="0">
                <a:latin typeface="Times New Roman" pitchFamily="18" charset="0"/>
                <a:cs typeface="Times New Roman" pitchFamily="18" charset="0"/>
              </a:rPr>
              <a:t>” на трактор, сделанный собственными руками. В совхозе имени Кирова занимал должности: механик, главный инженер ,заместитель директора. В 1994 году стал председателем колхоза” 12 лет Октября". В 1994-1998 годах работал заместителем директора ОАО” </a:t>
            </a:r>
            <a:r>
              <a:rPr lang="ru-RU" dirty="0" err="1">
                <a:latin typeface="Times New Roman" pitchFamily="18" charset="0"/>
                <a:cs typeface="Times New Roman" pitchFamily="18" charset="0"/>
              </a:rPr>
              <a:t>Актанышнефтепродукт</a:t>
            </a:r>
            <a:r>
              <a:rPr lang="ru-RU" dirty="0">
                <a:latin typeface="Times New Roman" pitchFamily="18" charset="0"/>
                <a:cs typeface="Times New Roman" pitchFamily="18" charset="0"/>
              </a:rPr>
              <a:t>". Отличник народного просвещения РФ, Заслуженный механизатор РТ, обладатель многих </a:t>
            </a:r>
            <a:r>
              <a:rPr lang="ru-RU" dirty="0" smtClean="0">
                <a:latin typeface="Times New Roman" pitchFamily="18" charset="0"/>
                <a:cs typeface="Times New Roman" pitchFamily="18" charset="0"/>
              </a:rPr>
              <a:t>медалей.</a:t>
            </a:r>
          </a:p>
        </p:txBody>
      </p:sp>
    </p:spTree>
    <p:extLst>
      <p:ext uri="{BB962C8B-B14F-4D97-AF65-F5344CB8AC3E}">
        <p14:creationId xmlns:p14="http://schemas.microsoft.com/office/powerpoint/2010/main" val="25378029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24516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Сельское хозяйство</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4056" y="1412776"/>
            <a:ext cx="8928992" cy="4770537"/>
          </a:xfrm>
          <a:prstGeom prst="rect">
            <a:avLst/>
          </a:prstGeom>
        </p:spPr>
        <p:txBody>
          <a:bodyPr wrap="square">
            <a:spAutoFit/>
          </a:bodyPr>
          <a:lstStyle/>
          <a:p>
            <a:pPr algn="just"/>
            <a:r>
              <a:rPr lang="ru-RU" b="1" dirty="0">
                <a:latin typeface="Times New Roman" pitchFamily="18" charset="0"/>
                <a:cs typeface="Times New Roman" pitchFamily="18" charset="0"/>
              </a:rPr>
              <a:t>Хакимов Рамазан </a:t>
            </a:r>
            <a:r>
              <a:rPr lang="ru-RU" b="1" dirty="0" err="1">
                <a:latin typeface="Times New Roman" pitchFamily="18" charset="0"/>
                <a:cs typeface="Times New Roman" pitchFamily="18" charset="0"/>
              </a:rPr>
              <a:t>Гилязетдинович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(16.08.1921-..09.2005)д. </a:t>
            </a:r>
            <a:r>
              <a:rPr lang="ru-RU" dirty="0" err="1">
                <a:latin typeface="Times New Roman" pitchFamily="18" charset="0"/>
                <a:cs typeface="Times New Roman" pitchFamily="18" charset="0"/>
              </a:rPr>
              <a:t>Чинник</a:t>
            </a:r>
            <a:r>
              <a:rPr lang="ru-RU" dirty="0">
                <a:latin typeface="Times New Roman" pitchFamily="18" charset="0"/>
                <a:cs typeface="Times New Roman" pitchFamily="18" charset="0"/>
              </a:rPr>
              <a:t>. Долгие годы работал главным агрономом в колхозе  имени </a:t>
            </a:r>
            <a:r>
              <a:rPr lang="ru-RU" dirty="0" err="1">
                <a:latin typeface="Times New Roman" pitchFamily="18" charset="0"/>
                <a:cs typeface="Times New Roman" pitchFamily="18" charset="0"/>
              </a:rPr>
              <a:t>Нур</a:t>
            </a:r>
            <a:r>
              <a:rPr lang="ru-RU" dirty="0">
                <a:latin typeface="Times New Roman" pitchFamily="18" charset="0"/>
                <a:cs typeface="Times New Roman" pitchFamily="18" charset="0"/>
              </a:rPr>
              <a:t> Баяна. За самоотверженный труд </a:t>
            </a:r>
            <a:r>
              <a:rPr lang="ru-RU" dirty="0" err="1">
                <a:latin typeface="Times New Roman" pitchFamily="18" charset="0"/>
                <a:cs typeface="Times New Roman" pitchFamily="18" charset="0"/>
              </a:rPr>
              <a:t>награжден</a:t>
            </a:r>
            <a:r>
              <a:rPr lang="ru-RU" dirty="0">
                <a:latin typeface="Times New Roman" pitchFamily="18" charset="0"/>
                <a:cs typeface="Times New Roman" pitchFamily="18" charset="0"/>
              </a:rPr>
              <a:t> знаками ” За достижения в народном хозяйстве </a:t>
            </a:r>
            <a:r>
              <a:rPr lang="ru-RU" dirty="0" err="1">
                <a:latin typeface="Times New Roman" pitchFamily="18" charset="0"/>
                <a:cs typeface="Times New Roman" pitchFamily="18" charset="0"/>
              </a:rPr>
              <a:t>СССР»,»Отличник</a:t>
            </a:r>
            <a:r>
              <a:rPr lang="ru-RU" dirty="0">
                <a:latin typeface="Times New Roman" pitchFamily="18" charset="0"/>
                <a:cs typeface="Times New Roman" pitchFamily="18" charset="0"/>
              </a:rPr>
              <a:t> социалистического соревнования сельского хозяйства", орденом "Знак </a:t>
            </a:r>
            <a:r>
              <a:rPr lang="ru-RU" dirty="0" err="1">
                <a:latin typeface="Times New Roman" pitchFamily="18" charset="0"/>
                <a:cs typeface="Times New Roman" pitchFamily="18" charset="0"/>
              </a:rPr>
              <a:t>Почета</a:t>
            </a:r>
            <a:r>
              <a:rPr lang="ru-RU" dirty="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endParaRPr lang="ru-RU"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Шаехов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Шайхенур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Тимербаевич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 26.02.1957) д. </a:t>
            </a:r>
            <a:r>
              <a:rPr lang="ru-RU" dirty="0" err="1">
                <a:latin typeface="Times New Roman" pitchFamily="18" charset="0"/>
                <a:cs typeface="Times New Roman" pitchFamily="18" charset="0"/>
              </a:rPr>
              <a:t>Шарипово</a:t>
            </a:r>
            <a:r>
              <a:rPr lang="ru-RU" dirty="0">
                <a:latin typeface="Times New Roman" pitchFamily="18" charset="0"/>
                <a:cs typeface="Times New Roman" pitchFamily="18" charset="0"/>
              </a:rPr>
              <a:t>. В 1979 году окончил Казанский государственный сельскохозяйственный институт, работал механиком межхозяйственного животноводства “</a:t>
            </a:r>
            <a:r>
              <a:rPr lang="ru-RU" dirty="0" err="1">
                <a:latin typeface="Times New Roman" pitchFamily="18" charset="0"/>
                <a:cs typeface="Times New Roman" pitchFamily="18" charset="0"/>
              </a:rPr>
              <a:t>Таулар</a:t>
            </a:r>
            <a:r>
              <a:rPr lang="ru-RU" dirty="0">
                <a:latin typeface="Times New Roman" pitchFamily="18" charset="0"/>
                <a:cs typeface="Times New Roman" pitchFamily="18" charset="0"/>
              </a:rPr>
              <a:t>”. 14.07.1981-07.06.1984-главный инженер </a:t>
            </a:r>
            <a:r>
              <a:rPr lang="ru-RU" dirty="0" err="1">
                <a:latin typeface="Times New Roman" pitchFamily="18" charset="0"/>
                <a:cs typeface="Times New Roman" pitchFamily="18" charset="0"/>
              </a:rPr>
              <a:t>Курмашевского</a:t>
            </a:r>
            <a:r>
              <a:rPr lang="ru-RU" dirty="0">
                <a:latin typeface="Times New Roman" pitchFamily="18" charset="0"/>
                <a:cs typeface="Times New Roman" pitchFamily="18" charset="0"/>
              </a:rPr>
              <a:t> отделения "Сельхозхимия".11.03.1987-21.07.1990-управляющий, председатель колхоза “</a:t>
            </a:r>
            <a:r>
              <a:rPr lang="ru-RU" dirty="0" err="1">
                <a:latin typeface="Times New Roman" pitchFamily="18" charset="0"/>
                <a:cs typeface="Times New Roman" pitchFamily="18" charset="0"/>
              </a:rPr>
              <a:t>Заря”.С</a:t>
            </a:r>
            <a:r>
              <a:rPr lang="ru-RU" dirty="0">
                <a:latin typeface="Times New Roman" pitchFamily="18" charset="0"/>
                <a:cs typeface="Times New Roman" pitchFamily="18" charset="0"/>
              </a:rPr>
              <a:t> 12 мая 1993 года возглавлял ООО” </a:t>
            </a:r>
            <a:r>
              <a:rPr lang="ru-RU" dirty="0" err="1">
                <a:latin typeface="Times New Roman" pitchFamily="18" charset="0"/>
                <a:cs typeface="Times New Roman" pitchFamily="18" charset="0"/>
              </a:rPr>
              <a:t>Актанышагроснаб</a:t>
            </a:r>
            <a:r>
              <a:rPr lang="ru-RU" dirty="0">
                <a:latin typeface="Times New Roman" pitchFamily="18" charset="0"/>
                <a:cs typeface="Times New Roman" pitchFamily="18" charset="0"/>
              </a:rPr>
              <a:t>". Заслуженный работник сельского хозяйства РТ(2.10.2000) Заслуженный агроном РТ(18.10.1965</a:t>
            </a:r>
            <a:r>
              <a:rPr lang="ru-RU" dirty="0" smtClean="0">
                <a:latin typeface="Times New Roman" pitchFamily="18" charset="0"/>
                <a:cs typeface="Times New Roman" pitchFamily="18" charset="0"/>
              </a:rPr>
              <a:t>)</a:t>
            </a:r>
          </a:p>
          <a:p>
            <a:pPr algn="just"/>
            <a:endParaRPr lang="ru-RU" sz="1600"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 </a:t>
            </a:r>
            <a:r>
              <a:rPr lang="ru-RU" b="1" dirty="0">
                <a:latin typeface="Times New Roman" pitchFamily="18" charset="0"/>
                <a:cs typeface="Times New Roman" pitchFamily="18" charset="0"/>
              </a:rPr>
              <a:t> Имамов Риф </a:t>
            </a:r>
            <a:r>
              <a:rPr lang="ru-RU" b="1" dirty="0" err="1">
                <a:latin typeface="Times New Roman" pitchFamily="18" charset="0"/>
                <a:cs typeface="Times New Roman" pitchFamily="18" charset="0"/>
              </a:rPr>
              <a:t>Гильфанович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(24.12.1937)  д. Новое Алимово . Был </a:t>
            </a:r>
            <a:r>
              <a:rPr lang="ru-RU" dirty="0" err="1">
                <a:latin typeface="Times New Roman" pitchFamily="18" charset="0"/>
                <a:cs typeface="Times New Roman" pitchFamily="18" charset="0"/>
              </a:rPr>
              <a:t>секретарем</a:t>
            </a:r>
            <a:r>
              <a:rPr lang="ru-RU" dirty="0">
                <a:latin typeface="Times New Roman" pitchFamily="18" charset="0"/>
                <a:cs typeface="Times New Roman" pitchFamily="18" charset="0"/>
              </a:rPr>
              <a:t> парторганизации колхоза ” 12 лет Октября“, затем председателем колхоза” </a:t>
            </a:r>
            <a:r>
              <a:rPr lang="ru-RU" dirty="0" err="1">
                <a:latin typeface="Times New Roman" pitchFamily="18" charset="0"/>
                <a:cs typeface="Times New Roman" pitchFamily="18" charset="0"/>
              </a:rPr>
              <a:t>Агидель</a:t>
            </a:r>
            <a:r>
              <a:rPr lang="ru-RU" dirty="0">
                <a:latin typeface="Times New Roman" pitchFamily="18" charset="0"/>
                <a:cs typeface="Times New Roman" pitchFamily="18" charset="0"/>
              </a:rPr>
              <a:t>".Через 8 лет перевели в колхоз имени Ленина. Был председателем исполкома </a:t>
            </a:r>
            <a:r>
              <a:rPr lang="ru-RU" dirty="0" err="1">
                <a:latin typeface="Times New Roman" pitchFamily="18" charset="0"/>
                <a:cs typeface="Times New Roman" pitchFamily="18" charset="0"/>
              </a:rPr>
              <a:t>Новоалександровского</a:t>
            </a:r>
            <a:r>
              <a:rPr lang="ru-RU" dirty="0">
                <a:latin typeface="Times New Roman" pitchFamily="18" charset="0"/>
                <a:cs typeface="Times New Roman" pitchFamily="18" charset="0"/>
              </a:rPr>
              <a:t> сельсовета. Заслуженный зоотехник РТ(6.10.1983)</a:t>
            </a:r>
            <a:endParaRPr lang="ru-RU"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8444761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ИЗВЕСТНЫЕ ЛИЧНОСТИ</a:t>
            </a:r>
            <a:endParaRPr lang="ru-RU" b="1" dirty="0">
              <a:latin typeface="Times New Roman" pitchFamily="18" charset="0"/>
              <a:cs typeface="Times New Roman" pitchFamily="18" charset="0"/>
            </a:endParaRPr>
          </a:p>
        </p:txBody>
      </p:sp>
      <p:sp>
        <p:nvSpPr>
          <p:cNvPr id="3" name="TextBox 2"/>
          <p:cNvSpPr txBox="1"/>
          <p:nvPr/>
        </p:nvSpPr>
        <p:spPr>
          <a:xfrm>
            <a:off x="-456" y="750803"/>
            <a:ext cx="2245166" cy="369332"/>
          </a:xfrm>
          <a:prstGeom prst="rect">
            <a:avLst/>
          </a:prstGeom>
          <a:solidFill>
            <a:srgbClr val="FF0000"/>
          </a:solidFill>
        </p:spPr>
        <p:txBody>
          <a:bodyPr wrap="none" rtlCol="0">
            <a:spAutoFit/>
          </a:bodyPr>
          <a:lstStyle/>
          <a:p>
            <a:r>
              <a:rPr lang="ru-RU" b="1" dirty="0" smtClean="0">
                <a:solidFill>
                  <a:schemeClr val="bg1"/>
                </a:solidFill>
                <a:latin typeface="Times New Roman" pitchFamily="18" charset="0"/>
                <a:cs typeface="Times New Roman" pitchFamily="18" charset="0"/>
              </a:rPr>
              <a:t>Сельское хозяйство</a:t>
            </a:r>
            <a:endParaRPr lang="ru-RU" b="1" dirty="0">
              <a:solidFill>
                <a:schemeClr val="bg1"/>
              </a:solidFill>
              <a:latin typeface="Times New Roman" pitchFamily="18" charset="0"/>
              <a:cs typeface="Times New Roman" pitchFamily="18" charset="0"/>
            </a:endParaRPr>
          </a:p>
        </p:txBody>
      </p:sp>
      <p:sp>
        <p:nvSpPr>
          <p:cNvPr id="4" name="Прямоугольник 3"/>
          <p:cNvSpPr/>
          <p:nvPr/>
        </p:nvSpPr>
        <p:spPr>
          <a:xfrm>
            <a:off x="104056" y="1412776"/>
            <a:ext cx="8928992" cy="2031325"/>
          </a:xfrm>
          <a:prstGeom prst="rect">
            <a:avLst/>
          </a:prstGeom>
        </p:spPr>
        <p:txBody>
          <a:bodyPr wrap="square">
            <a:spAutoFit/>
          </a:bodyPr>
          <a:lstStyle/>
          <a:p>
            <a:pPr algn="just"/>
            <a:r>
              <a:rPr lang="ru-RU" b="1" dirty="0" err="1">
                <a:latin typeface="Times New Roman" pitchFamily="18" charset="0"/>
                <a:cs typeface="Times New Roman" pitchFamily="18" charset="0"/>
              </a:rPr>
              <a:t>Хузин</a:t>
            </a:r>
            <a:r>
              <a:rPr lang="ru-RU" b="1" dirty="0">
                <a:latin typeface="Times New Roman" pitchFamily="18" charset="0"/>
                <a:cs typeface="Times New Roman" pitchFamily="18" charset="0"/>
              </a:rPr>
              <a:t> Халил </a:t>
            </a:r>
            <a:r>
              <a:rPr lang="ru-RU" b="1" dirty="0" err="1">
                <a:latin typeface="Times New Roman" pitchFamily="18" charset="0"/>
                <a:cs typeface="Times New Roman" pitchFamily="18" charset="0"/>
              </a:rPr>
              <a:t>Мансурович</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( 27.10.1953) д. Новое Алимово. Четыре года работал агрономом в колхозе “Кызыл куч”, 2 года был заведующим пункта защиты растений, затем агрономом в совхозе имени Кирова. В колхозе  “Кызыл куч” был председателем </a:t>
            </a:r>
            <a:r>
              <a:rPr lang="ru-RU" dirty="0" err="1">
                <a:latin typeface="Times New Roman" pitchFamily="18" charset="0"/>
                <a:cs typeface="Times New Roman" pitchFamily="18" charset="0"/>
              </a:rPr>
              <a:t>Новоалимовского</a:t>
            </a:r>
            <a:r>
              <a:rPr lang="ru-RU" dirty="0">
                <a:latin typeface="Times New Roman" pitchFamily="18" charset="0"/>
                <a:cs typeface="Times New Roman" pitchFamily="18" charset="0"/>
              </a:rPr>
              <a:t> сельсовета, начальником объединения “</a:t>
            </a:r>
            <a:r>
              <a:rPr lang="ru-RU" dirty="0" err="1">
                <a:latin typeface="Times New Roman" pitchFamily="18" charset="0"/>
                <a:cs typeface="Times New Roman" pitchFamily="18" charset="0"/>
              </a:rPr>
              <a:t>Актанышсельхозхимия</a:t>
            </a:r>
            <a:r>
              <a:rPr lang="ru-RU" dirty="0">
                <a:latin typeface="Times New Roman" pitchFamily="18" charset="0"/>
                <a:cs typeface="Times New Roman" pitchFamily="18" charset="0"/>
              </a:rPr>
              <a:t>”, начальником управления хозяйства и продовольствия ". С декабря 1999 года возглавлял хозяйство «Колос», который находился в родном селе . Заслуженный работник сельского хозяйства РТ(1995).</a:t>
            </a:r>
            <a:endParaRPr lang="ru-RU"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4778608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РАЙОНА СО ЗВАНИЕМ «НАРОДНЫЙ» и «ЗАСЛУЖЕННЫЙ»</a:t>
            </a:r>
            <a:endParaRPr lang="ru-RU" b="1" dirty="0">
              <a:latin typeface="Times New Roman" pitchFamily="18" charset="0"/>
              <a:cs typeface="Times New Roman" pitchFamily="18" charset="0"/>
            </a:endParaRPr>
          </a:p>
        </p:txBody>
      </p:sp>
      <p:sp>
        <p:nvSpPr>
          <p:cNvPr id="4" name="Прямоугольник 3"/>
          <p:cNvSpPr/>
          <p:nvPr/>
        </p:nvSpPr>
        <p:spPr>
          <a:xfrm>
            <a:off x="2699792" y="1279144"/>
            <a:ext cx="4824536" cy="330860"/>
          </a:xfrm>
          <a:prstGeom prst="rect">
            <a:avLst/>
          </a:prstGeom>
        </p:spPr>
        <p:txBody>
          <a:bodyPr wrap="square">
            <a:spAutoFit/>
          </a:bodyPr>
          <a:lstStyle/>
          <a:p>
            <a:pPr algn="just"/>
            <a:r>
              <a:rPr lang="ru-RU" sz="1550" dirty="0">
                <a:latin typeface="Times New Roman" pitchFamily="18" charset="0"/>
                <a:cs typeface="Times New Roman" pitchFamily="18" charset="0"/>
              </a:rPr>
              <a:t>Хореографический коллектив «</a:t>
            </a:r>
            <a:r>
              <a:rPr lang="ru-RU" sz="1550" dirty="0" err="1">
                <a:latin typeface="Times New Roman" pitchFamily="18" charset="0"/>
                <a:cs typeface="Times New Roman" pitchFamily="18" charset="0"/>
              </a:rPr>
              <a:t>Дуслык</a:t>
            </a:r>
            <a:r>
              <a:rPr lang="ru-RU" sz="1550" dirty="0">
                <a:latin typeface="Times New Roman" pitchFamily="18" charset="0"/>
                <a:cs typeface="Times New Roman" pitchFamily="18" charset="0"/>
              </a:rPr>
              <a:t>» +(спутник</a:t>
            </a:r>
            <a:r>
              <a:rPr lang="ru-RU" sz="1550" dirty="0" smtClean="0">
                <a:latin typeface="Times New Roman" pitchFamily="18" charset="0"/>
                <a:cs typeface="Times New Roman" pitchFamily="18" charset="0"/>
              </a:rPr>
              <a:t>). </a:t>
            </a:r>
            <a:endParaRPr lang="ru-RU" sz="1550" dirty="0">
              <a:latin typeface="Times New Roman" pitchFamily="18" charset="0"/>
              <a:cs typeface="Times New Roman" pitchFamily="18" charset="0"/>
            </a:endParaRPr>
          </a:p>
        </p:txBody>
      </p:sp>
      <p:sp>
        <p:nvSpPr>
          <p:cNvPr id="3" name="Прямоугольник 2"/>
          <p:cNvSpPr/>
          <p:nvPr/>
        </p:nvSpPr>
        <p:spPr>
          <a:xfrm>
            <a:off x="3419872" y="946695"/>
            <a:ext cx="2710870" cy="369332"/>
          </a:xfrm>
          <a:prstGeom prst="rect">
            <a:avLst/>
          </a:prstGeom>
        </p:spPr>
        <p:txBody>
          <a:bodyPr wrap="none">
            <a:spAutoFit/>
          </a:bodyPr>
          <a:lstStyle/>
          <a:p>
            <a:r>
              <a:rPr lang="ru-RU" b="1" dirty="0">
                <a:latin typeface="Times New Roman" pitchFamily="18" charset="0"/>
                <a:cs typeface="Times New Roman" pitchFamily="18" charset="0"/>
              </a:rPr>
              <a:t>МБУ «Кировский СДК»</a:t>
            </a:r>
          </a:p>
        </p:txBody>
      </p:sp>
      <p:pic>
        <p:nvPicPr>
          <p:cNvPr id="8" name="Рисунок 7"/>
          <p:cNvPicPr/>
          <p:nvPr/>
        </p:nvPicPr>
        <p:blipFill>
          <a:blip r:embed="rId2" cstate="print">
            <a:extLst>
              <a:ext uri="{28A0092B-C50C-407E-A947-70E740481C1C}">
                <a14:useLocalDpi xmlns:a14="http://schemas.microsoft.com/office/drawing/2010/main" val="0"/>
              </a:ext>
            </a:extLst>
          </a:blip>
          <a:stretch>
            <a:fillRect/>
          </a:stretch>
        </p:blipFill>
        <p:spPr>
          <a:xfrm>
            <a:off x="68352" y="1844824"/>
            <a:ext cx="3822228" cy="2736304"/>
          </a:xfrm>
          <a:prstGeom prst="rect">
            <a:avLst/>
          </a:prstGeom>
        </p:spPr>
      </p:pic>
      <p:sp>
        <p:nvSpPr>
          <p:cNvPr id="5" name="Прямоугольник 4"/>
          <p:cNvSpPr/>
          <p:nvPr/>
        </p:nvSpPr>
        <p:spPr>
          <a:xfrm>
            <a:off x="4067945" y="1844824"/>
            <a:ext cx="4824536" cy="1200329"/>
          </a:xfrm>
          <a:prstGeom prst="rect">
            <a:avLst/>
          </a:prstGeom>
        </p:spPr>
        <p:txBody>
          <a:bodyPr wrap="square">
            <a:spAutoFit/>
          </a:bodyPr>
          <a:lstStyle/>
          <a:p>
            <a:pPr algn="just"/>
            <a:r>
              <a:rPr lang="ru-RU" dirty="0" smtClean="0">
                <a:latin typeface="Times New Roman" pitchFamily="18" charset="0"/>
                <a:cs typeface="Times New Roman" pitchFamily="18" charset="0"/>
              </a:rPr>
              <a:t>Репертуар: Татар </a:t>
            </a:r>
            <a:r>
              <a:rPr lang="ru-RU" dirty="0" err="1">
                <a:latin typeface="Times New Roman" pitchFamily="18" charset="0"/>
                <a:cs typeface="Times New Roman" pitchFamily="18" charset="0"/>
              </a:rPr>
              <a:t>биюе</a:t>
            </a:r>
            <a:r>
              <a:rPr lang="ru-RU" dirty="0">
                <a:latin typeface="Times New Roman" pitchFamily="18" charset="0"/>
                <a:cs typeface="Times New Roman" pitchFamily="18" charset="0"/>
              </a:rPr>
              <a:t>, Рус </a:t>
            </a:r>
            <a:r>
              <a:rPr lang="ru-RU" dirty="0" err="1">
                <a:latin typeface="Times New Roman" pitchFamily="18" charset="0"/>
                <a:cs typeface="Times New Roman" pitchFamily="18" charset="0"/>
              </a:rPr>
              <a:t>халык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биюе</a:t>
            </a:r>
            <a:r>
              <a:rPr lang="ru-RU" dirty="0">
                <a:latin typeface="Times New Roman" pitchFamily="18" charset="0"/>
                <a:cs typeface="Times New Roman" pitchFamily="18" charset="0"/>
              </a:rPr>
              <a:t>, Марийский, </a:t>
            </a:r>
            <a:r>
              <a:rPr lang="ru-RU" dirty="0" err="1">
                <a:latin typeface="Times New Roman" pitchFamily="18" charset="0"/>
                <a:cs typeface="Times New Roman" pitchFamily="18" charset="0"/>
              </a:rPr>
              <a:t>Башкорт</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Шаян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бию</a:t>
            </a:r>
            <a:r>
              <a:rPr lang="ru-RU" dirty="0">
                <a:latin typeface="Times New Roman" pitchFamily="18" charset="0"/>
                <a:cs typeface="Times New Roman" pitchFamily="18" charset="0"/>
              </a:rPr>
              <a:t>, Румын </a:t>
            </a:r>
            <a:r>
              <a:rPr lang="ru-RU" dirty="0" err="1">
                <a:latin typeface="Times New Roman" pitchFamily="18" charset="0"/>
                <a:cs typeface="Times New Roman" pitchFamily="18" charset="0"/>
              </a:rPr>
              <a:t>биюе</a:t>
            </a:r>
            <a:r>
              <a:rPr lang="ru-RU" dirty="0">
                <a:latin typeface="Times New Roman" pitchFamily="18" charset="0"/>
                <a:cs typeface="Times New Roman" pitchFamily="18" charset="0"/>
              </a:rPr>
              <a:t>, Мордва </a:t>
            </a:r>
            <a:r>
              <a:rPr lang="ru-RU" dirty="0" err="1">
                <a:latin typeface="Times New Roman" pitchFamily="18" charset="0"/>
                <a:cs typeface="Times New Roman" pitchFamily="18" charset="0"/>
              </a:rPr>
              <a:t>биюе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Кряшен</a:t>
            </a:r>
            <a:r>
              <a:rPr lang="ru-RU" dirty="0">
                <a:latin typeface="Times New Roman" pitchFamily="18" charset="0"/>
                <a:cs typeface="Times New Roman" pitchFamily="18" charset="0"/>
              </a:rPr>
              <a:t>, «Сабантуй», «</a:t>
            </a:r>
            <a:r>
              <a:rPr lang="ru-RU" dirty="0" err="1">
                <a:latin typeface="Times New Roman" pitchFamily="18" charset="0"/>
                <a:cs typeface="Times New Roman" pitchFamily="18" charset="0"/>
              </a:rPr>
              <a:t>Урак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өсте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Печән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өсте</a:t>
            </a:r>
            <a:r>
              <a:rPr lang="ru-RU" dirty="0">
                <a:latin typeface="Times New Roman" pitchFamily="18" charset="0"/>
                <a:cs typeface="Times New Roman" pitchFamily="18" charset="0"/>
              </a:rPr>
              <a:t>», Краковяк.</a:t>
            </a:r>
          </a:p>
        </p:txBody>
      </p:sp>
      <p:sp>
        <p:nvSpPr>
          <p:cNvPr id="6" name="Прямоугольник 5"/>
          <p:cNvSpPr/>
          <p:nvPr/>
        </p:nvSpPr>
        <p:spPr>
          <a:xfrm>
            <a:off x="4067945" y="3214955"/>
            <a:ext cx="4896543" cy="1200329"/>
          </a:xfrm>
          <a:prstGeom prst="rect">
            <a:avLst/>
          </a:prstGeom>
        </p:spPr>
        <p:txBody>
          <a:bodyPr wrap="square">
            <a:spAutoFit/>
          </a:bodyPr>
          <a:lstStyle/>
          <a:p>
            <a:pPr algn="just"/>
            <a:r>
              <a:rPr lang="ru-RU" dirty="0">
                <a:latin typeface="Times New Roman" pitchFamily="18" charset="0"/>
                <a:cs typeface="Times New Roman" pitchFamily="18" charset="0"/>
              </a:rPr>
              <a:t>Дипломант международного фестиваля имени </a:t>
            </a:r>
            <a:r>
              <a:rPr lang="ru-RU" dirty="0" err="1">
                <a:latin typeface="Times New Roman" pitchFamily="18" charset="0"/>
                <a:cs typeface="Times New Roman" pitchFamily="18" charset="0"/>
              </a:rPr>
              <a:t>Альфии</a:t>
            </a:r>
            <a:r>
              <a:rPr lang="ru-RU" dirty="0">
                <a:latin typeface="Times New Roman" pitchFamily="18" charset="0"/>
                <a:cs typeface="Times New Roman" pitchFamily="18" charset="0"/>
              </a:rPr>
              <a:t> Афзаловой-1место, 2021г, </a:t>
            </a:r>
            <a:r>
              <a:rPr lang="ru-RU" dirty="0" err="1">
                <a:latin typeface="Times New Roman" pitchFamily="18" charset="0"/>
                <a:cs typeface="Times New Roman" pitchFamily="18" charset="0"/>
              </a:rPr>
              <a:t>Призер</a:t>
            </a:r>
            <a:r>
              <a:rPr lang="ru-RU" dirty="0">
                <a:latin typeface="Times New Roman" pitchFamily="18" charset="0"/>
                <a:cs typeface="Times New Roman" pitchFamily="18" charset="0"/>
              </a:rPr>
              <a:t> районного конкурса танца </a:t>
            </a:r>
            <a:r>
              <a:rPr lang="ru-RU" dirty="0" err="1">
                <a:latin typeface="Times New Roman" pitchFamily="18" charset="0"/>
                <a:cs typeface="Times New Roman" pitchFamily="18" charset="0"/>
              </a:rPr>
              <a:t>им.А.Закирова</a:t>
            </a:r>
            <a:r>
              <a:rPr lang="ru-RU" dirty="0">
                <a:latin typeface="Times New Roman" pitchFamily="18" charset="0"/>
                <a:cs typeface="Times New Roman" pitchFamily="18" charset="0"/>
              </a:rPr>
              <a:t> – 1 место, 2022г</a:t>
            </a:r>
          </a:p>
        </p:txBody>
      </p:sp>
    </p:spTree>
    <p:extLst>
      <p:ext uri="{BB962C8B-B14F-4D97-AF65-F5344CB8AC3E}">
        <p14:creationId xmlns:p14="http://schemas.microsoft.com/office/powerpoint/2010/main" val="36800477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РАЙОНА СО ЗВАНИЕМ «НАРОДНЫЙ» и «ЗАСЛУЖЕННЫЙ»</a:t>
            </a:r>
            <a:endParaRPr lang="ru-RU" b="1" dirty="0">
              <a:latin typeface="Times New Roman" pitchFamily="18" charset="0"/>
              <a:cs typeface="Times New Roman" pitchFamily="18" charset="0"/>
            </a:endParaRPr>
          </a:p>
        </p:txBody>
      </p:sp>
      <p:sp>
        <p:nvSpPr>
          <p:cNvPr id="4" name="Прямоугольник 3"/>
          <p:cNvSpPr/>
          <p:nvPr/>
        </p:nvSpPr>
        <p:spPr>
          <a:xfrm>
            <a:off x="2412219" y="1275898"/>
            <a:ext cx="4824536" cy="330860"/>
          </a:xfrm>
          <a:prstGeom prst="rect">
            <a:avLst/>
          </a:prstGeom>
        </p:spPr>
        <p:txBody>
          <a:bodyPr wrap="square">
            <a:spAutoFit/>
          </a:bodyPr>
          <a:lstStyle/>
          <a:p>
            <a:pPr algn="ctr"/>
            <a:r>
              <a:rPr lang="ru-RU" sz="1550" dirty="0">
                <a:latin typeface="Times New Roman" pitchFamily="18" charset="0"/>
                <a:cs typeface="Times New Roman" pitchFamily="18" charset="0"/>
              </a:rPr>
              <a:t>Ансамбль танца «</a:t>
            </a:r>
            <a:r>
              <a:rPr lang="ru-RU" sz="1550" dirty="0" err="1">
                <a:latin typeface="Times New Roman" pitchFamily="18" charset="0"/>
                <a:cs typeface="Times New Roman" pitchFamily="18" charset="0"/>
              </a:rPr>
              <a:t>Яшьлек</a:t>
            </a:r>
            <a:r>
              <a:rPr lang="ru-RU" sz="1550" dirty="0">
                <a:latin typeface="Times New Roman" pitchFamily="18" charset="0"/>
                <a:cs typeface="Times New Roman" pitchFamily="18" charset="0"/>
              </a:rPr>
              <a:t>»</a:t>
            </a:r>
          </a:p>
        </p:txBody>
      </p:sp>
      <p:sp>
        <p:nvSpPr>
          <p:cNvPr id="3" name="Прямоугольник 2"/>
          <p:cNvSpPr/>
          <p:nvPr/>
        </p:nvSpPr>
        <p:spPr>
          <a:xfrm>
            <a:off x="3419872" y="946695"/>
            <a:ext cx="2809231" cy="369332"/>
          </a:xfrm>
          <a:prstGeom prst="rect">
            <a:avLst/>
          </a:prstGeom>
        </p:spPr>
        <p:txBody>
          <a:bodyPr wrap="none">
            <a:spAutoFit/>
          </a:bodyPr>
          <a:lstStyle/>
          <a:p>
            <a:r>
              <a:rPr lang="ru-RU" b="1" dirty="0">
                <a:latin typeface="Times New Roman" pitchFamily="18" charset="0"/>
                <a:cs typeface="Times New Roman" pitchFamily="18" charset="0"/>
              </a:rPr>
              <a:t>МБУ «</a:t>
            </a:r>
            <a:r>
              <a:rPr lang="ru-RU" b="1" dirty="0" err="1">
                <a:latin typeface="Times New Roman" pitchFamily="18" charset="0"/>
                <a:cs typeface="Times New Roman" pitchFamily="18" charset="0"/>
              </a:rPr>
              <a:t>Поисевский</a:t>
            </a:r>
            <a:r>
              <a:rPr lang="ru-RU" b="1" dirty="0">
                <a:latin typeface="Times New Roman" pitchFamily="18" charset="0"/>
                <a:cs typeface="Times New Roman" pitchFamily="18" charset="0"/>
              </a:rPr>
              <a:t> СДК»</a:t>
            </a:r>
          </a:p>
        </p:txBody>
      </p:sp>
      <p:sp>
        <p:nvSpPr>
          <p:cNvPr id="5" name="Прямоугольник 4"/>
          <p:cNvSpPr/>
          <p:nvPr/>
        </p:nvSpPr>
        <p:spPr>
          <a:xfrm>
            <a:off x="4067945" y="1844824"/>
            <a:ext cx="4824536" cy="923330"/>
          </a:xfrm>
          <a:prstGeom prst="rect">
            <a:avLst/>
          </a:prstGeom>
        </p:spPr>
        <p:txBody>
          <a:bodyPr wrap="square">
            <a:spAutoFit/>
          </a:bodyPr>
          <a:lstStyle/>
          <a:p>
            <a:pPr algn="just"/>
            <a:r>
              <a:rPr lang="ru-RU" dirty="0" smtClean="0">
                <a:latin typeface="Times New Roman" pitchFamily="18" charset="0"/>
                <a:cs typeface="Times New Roman" pitchFamily="18" charset="0"/>
              </a:rPr>
              <a:t>Репертуар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Бәйрәм</a:t>
            </a:r>
            <a:r>
              <a:rPr lang="ru-RU" dirty="0">
                <a:latin typeface="Times New Roman" pitchFamily="18" charset="0"/>
                <a:cs typeface="Times New Roman" pitchFamily="18" charset="0"/>
              </a:rPr>
              <a:t>» башкирский танец, «</a:t>
            </a:r>
            <a:r>
              <a:rPr lang="ru-RU" dirty="0" err="1">
                <a:latin typeface="Times New Roman" pitchFamily="18" charset="0"/>
                <a:cs typeface="Times New Roman" pitchFamily="18" charset="0"/>
              </a:rPr>
              <a:t>Көмеш</a:t>
            </a:r>
            <a:r>
              <a:rPr lang="ru-RU" dirty="0">
                <a:latin typeface="Times New Roman" pitchFamily="18" charset="0"/>
                <a:cs typeface="Times New Roman" pitchFamily="18" charset="0"/>
              </a:rPr>
              <a:t> капка» татарский танец, «Косилка», «Марийский танец»</a:t>
            </a:r>
          </a:p>
        </p:txBody>
      </p:sp>
      <p:sp>
        <p:nvSpPr>
          <p:cNvPr id="6" name="Прямоугольник 5"/>
          <p:cNvSpPr/>
          <p:nvPr/>
        </p:nvSpPr>
        <p:spPr>
          <a:xfrm>
            <a:off x="4036495" y="2782630"/>
            <a:ext cx="5055756" cy="1754326"/>
          </a:xfrm>
          <a:prstGeom prst="rect">
            <a:avLst/>
          </a:prstGeom>
        </p:spPr>
        <p:txBody>
          <a:bodyPr wrap="square">
            <a:spAutoFit/>
          </a:bodyPr>
          <a:lstStyle/>
          <a:p>
            <a:pPr algn="just"/>
            <a:r>
              <a:rPr lang="ru-RU" dirty="0">
                <a:latin typeface="Times New Roman" pitchFamily="18" charset="0"/>
                <a:cs typeface="Times New Roman" pitchFamily="18" charset="0"/>
              </a:rPr>
              <a:t>Дипломант международного фестиваля имени </a:t>
            </a:r>
            <a:r>
              <a:rPr lang="ru-RU" dirty="0" err="1">
                <a:latin typeface="Times New Roman" pitchFamily="18" charset="0"/>
                <a:cs typeface="Times New Roman" pitchFamily="18" charset="0"/>
              </a:rPr>
              <a:t>Альфии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Афзаловой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Призер</a:t>
            </a:r>
            <a:r>
              <a:rPr lang="ru-RU" dirty="0">
                <a:latin typeface="Times New Roman" pitchFamily="18" charset="0"/>
                <a:cs typeface="Times New Roman" pitchFamily="18" charset="0"/>
              </a:rPr>
              <a:t> районного конкурса танца им</a:t>
            </a:r>
            <a:r>
              <a:rPr lang="ru-RU" dirty="0" smtClean="0">
                <a:latin typeface="Times New Roman" pitchFamily="18" charset="0"/>
                <a:cs typeface="Times New Roman" pitchFamily="18" charset="0"/>
              </a:rPr>
              <a:t>. А. Закирова </a:t>
            </a:r>
            <a:r>
              <a:rPr lang="ru-RU" dirty="0">
                <a:latin typeface="Times New Roman" pitchFamily="18" charset="0"/>
                <a:cs typeface="Times New Roman" pitchFamily="18" charset="0"/>
              </a:rPr>
              <a:t>– 1 место, участник 2 тура республиканского </a:t>
            </a:r>
            <a:r>
              <a:rPr lang="ru-RU" dirty="0" err="1">
                <a:latin typeface="Times New Roman" pitchFamily="18" charset="0"/>
                <a:cs typeface="Times New Roman" pitchFamily="18" charset="0"/>
              </a:rPr>
              <a:t>телефестиваля</a:t>
            </a:r>
            <a:r>
              <a:rPr lang="ru-RU" dirty="0">
                <a:latin typeface="Times New Roman" pitchFamily="18" charset="0"/>
                <a:cs typeface="Times New Roman" pitchFamily="18" charset="0"/>
              </a:rPr>
              <a:t> танца «</a:t>
            </a:r>
            <a:r>
              <a:rPr lang="ru-RU" dirty="0" err="1">
                <a:latin typeface="Times New Roman" pitchFamily="18" charset="0"/>
                <a:cs typeface="Times New Roman" pitchFamily="18" charset="0"/>
              </a:rPr>
              <a:t>Байык</a:t>
            </a:r>
            <a:r>
              <a:rPr lang="ru-RU" dirty="0">
                <a:latin typeface="Times New Roman" pitchFamily="18" charset="0"/>
                <a:cs typeface="Times New Roman" pitchFamily="18" charset="0"/>
              </a:rPr>
              <a:t>» в </a:t>
            </a:r>
            <a:r>
              <a:rPr lang="ru-RU" dirty="0" err="1">
                <a:latin typeface="Times New Roman" pitchFamily="18" charset="0"/>
                <a:cs typeface="Times New Roman" pitchFamily="18" charset="0"/>
              </a:rPr>
              <a:t>г.Уфе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призер</a:t>
            </a:r>
            <a:r>
              <a:rPr lang="ru-RU" dirty="0">
                <a:latin typeface="Times New Roman" pitchFamily="18" charset="0"/>
                <a:cs typeface="Times New Roman" pitchFamily="18" charset="0"/>
              </a:rPr>
              <a:t> районного смотр-конкурса- 1место</a:t>
            </a:r>
          </a:p>
        </p:txBody>
      </p:sp>
      <p:pic>
        <p:nvPicPr>
          <p:cNvPr id="9" name="Рисунок 8"/>
          <p:cNvPicPr/>
          <p:nvPr/>
        </p:nvPicPr>
        <p:blipFill>
          <a:blip r:embed="rId2" cstate="print">
            <a:extLst>
              <a:ext uri="{28A0092B-C50C-407E-A947-70E740481C1C}">
                <a14:useLocalDpi xmlns:a14="http://schemas.microsoft.com/office/drawing/2010/main" val="0"/>
              </a:ext>
            </a:extLst>
          </a:blip>
          <a:stretch>
            <a:fillRect/>
          </a:stretch>
        </p:blipFill>
        <p:spPr>
          <a:xfrm>
            <a:off x="20299" y="1822047"/>
            <a:ext cx="3888433" cy="2644175"/>
          </a:xfrm>
          <a:prstGeom prst="rect">
            <a:avLst/>
          </a:prstGeom>
          <a:ln>
            <a:noFill/>
          </a:ln>
          <a:effectLst>
            <a:softEdge rad="112500"/>
          </a:effectLst>
        </p:spPr>
      </p:pic>
    </p:spTree>
    <p:extLst>
      <p:ext uri="{BB962C8B-B14F-4D97-AF65-F5344CB8AC3E}">
        <p14:creationId xmlns:p14="http://schemas.microsoft.com/office/powerpoint/2010/main" val="7165037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РАЙОНА СО ЗВАНИЕМ «НАРОДНЫЙ» и «ЗАСЛУЖЕННЫЙ»</a:t>
            </a:r>
            <a:endParaRPr lang="ru-RU" b="1" dirty="0">
              <a:latin typeface="Times New Roman" pitchFamily="18" charset="0"/>
              <a:cs typeface="Times New Roman" pitchFamily="18" charset="0"/>
            </a:endParaRPr>
          </a:p>
        </p:txBody>
      </p:sp>
      <p:sp>
        <p:nvSpPr>
          <p:cNvPr id="4" name="Прямоугольник 3"/>
          <p:cNvSpPr/>
          <p:nvPr/>
        </p:nvSpPr>
        <p:spPr>
          <a:xfrm>
            <a:off x="2412219" y="1275898"/>
            <a:ext cx="4824536" cy="330860"/>
          </a:xfrm>
          <a:prstGeom prst="rect">
            <a:avLst/>
          </a:prstGeom>
        </p:spPr>
        <p:txBody>
          <a:bodyPr wrap="square">
            <a:spAutoFit/>
          </a:bodyPr>
          <a:lstStyle/>
          <a:p>
            <a:pPr algn="ctr"/>
            <a:r>
              <a:rPr lang="ru-RU" sz="1550" b="1" dirty="0">
                <a:latin typeface="Times New Roman" pitchFamily="18" charset="0"/>
                <a:cs typeface="Times New Roman" pitchFamily="18" charset="0"/>
              </a:rPr>
              <a:t>Хореографический коллектив «</a:t>
            </a:r>
            <a:r>
              <a:rPr lang="ru-RU" sz="1550" b="1" dirty="0" err="1">
                <a:latin typeface="Times New Roman" pitchFamily="18" charset="0"/>
                <a:cs typeface="Times New Roman" pitchFamily="18" charset="0"/>
              </a:rPr>
              <a:t>Чишмә</a:t>
            </a:r>
            <a:r>
              <a:rPr lang="ru-RU" sz="1550" b="1" dirty="0">
                <a:latin typeface="Times New Roman" pitchFamily="18" charset="0"/>
                <a:cs typeface="Times New Roman" pitchFamily="18" charset="0"/>
              </a:rPr>
              <a:t>»</a:t>
            </a:r>
          </a:p>
        </p:txBody>
      </p:sp>
      <p:sp>
        <p:nvSpPr>
          <p:cNvPr id="3" name="Прямоугольник 2"/>
          <p:cNvSpPr/>
          <p:nvPr/>
        </p:nvSpPr>
        <p:spPr>
          <a:xfrm>
            <a:off x="3419872" y="946695"/>
            <a:ext cx="3518977" cy="369332"/>
          </a:xfrm>
          <a:prstGeom prst="rect">
            <a:avLst/>
          </a:prstGeom>
        </p:spPr>
        <p:txBody>
          <a:bodyPr wrap="none">
            <a:spAutoFit/>
          </a:bodyPr>
          <a:lstStyle/>
          <a:p>
            <a:r>
              <a:rPr lang="ru-RU" b="1" dirty="0">
                <a:latin typeface="Times New Roman" pitchFamily="18" charset="0"/>
                <a:cs typeface="Times New Roman" pitchFamily="18" charset="0"/>
              </a:rPr>
              <a:t>МБУ «Ст</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Курмашевский</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СДК»</a:t>
            </a:r>
          </a:p>
        </p:txBody>
      </p:sp>
      <p:sp>
        <p:nvSpPr>
          <p:cNvPr id="5" name="Прямоугольник 4"/>
          <p:cNvSpPr/>
          <p:nvPr/>
        </p:nvSpPr>
        <p:spPr>
          <a:xfrm>
            <a:off x="4355977" y="1844824"/>
            <a:ext cx="4536504" cy="646331"/>
          </a:xfrm>
          <a:prstGeom prst="rect">
            <a:avLst/>
          </a:prstGeom>
        </p:spPr>
        <p:txBody>
          <a:bodyPr wrap="square">
            <a:spAutoFit/>
          </a:bodyPr>
          <a:lstStyle/>
          <a:p>
            <a:pPr algn="just"/>
            <a:r>
              <a:rPr lang="ru-RU" dirty="0" smtClean="0">
                <a:latin typeface="Times New Roman" pitchFamily="18" charset="0"/>
                <a:cs typeface="Times New Roman" pitchFamily="18" charset="0"/>
              </a:rPr>
              <a:t>Репертуар</a:t>
            </a:r>
            <a:r>
              <a:rPr lang="ru-RU" dirty="0">
                <a:latin typeface="Times New Roman" pitchFamily="18" charset="0"/>
                <a:cs typeface="Times New Roman" pitchFamily="18" charset="0"/>
              </a:rPr>
              <a:t>: “Бас </a:t>
            </a:r>
            <a:r>
              <a:rPr lang="ru-RU" dirty="0" err="1">
                <a:latin typeface="Times New Roman" pitchFamily="18" charset="0"/>
                <a:cs typeface="Times New Roman" pitchFamily="18" charset="0"/>
              </a:rPr>
              <a:t>әле</a:t>
            </a:r>
            <a:r>
              <a:rPr lang="ru-RU" dirty="0">
                <a:latin typeface="Times New Roman" pitchFamily="18" charset="0"/>
                <a:cs typeface="Times New Roman" pitchFamily="18" charset="0"/>
              </a:rPr>
              <a:t>”, “Актаныш </a:t>
            </a:r>
            <a:r>
              <a:rPr lang="ru-RU" dirty="0" err="1">
                <a:latin typeface="Times New Roman" pitchFamily="18" charset="0"/>
                <a:cs typeface="Times New Roman" pitchFamily="18" charset="0"/>
              </a:rPr>
              <a:t>басмалары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Шаяннар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биюе</a:t>
            </a:r>
            <a:r>
              <a:rPr lang="ru-RU" dirty="0">
                <a:latin typeface="Times New Roman" pitchFamily="18" charset="0"/>
                <a:cs typeface="Times New Roman" pitchFamily="18" charset="0"/>
              </a:rPr>
              <a:t>”</a:t>
            </a:r>
          </a:p>
        </p:txBody>
      </p:sp>
      <p:sp>
        <p:nvSpPr>
          <p:cNvPr id="6" name="Прямоугольник 5"/>
          <p:cNvSpPr/>
          <p:nvPr/>
        </p:nvSpPr>
        <p:spPr>
          <a:xfrm>
            <a:off x="4247809" y="2782630"/>
            <a:ext cx="4844441" cy="1754326"/>
          </a:xfrm>
          <a:prstGeom prst="rect">
            <a:avLst/>
          </a:prstGeom>
        </p:spPr>
        <p:txBody>
          <a:bodyPr wrap="square">
            <a:spAutoFit/>
          </a:bodyPr>
          <a:lstStyle/>
          <a:p>
            <a:pPr algn="just"/>
            <a:r>
              <a:rPr lang="ru-RU" dirty="0">
                <a:latin typeface="Times New Roman" pitchFamily="18" charset="0"/>
                <a:cs typeface="Times New Roman" pitchFamily="18" charset="0"/>
              </a:rPr>
              <a:t>Лауреат 1степ. В номинации «</a:t>
            </a:r>
            <a:r>
              <a:rPr lang="ru-RU" dirty="0" err="1">
                <a:latin typeface="Times New Roman" pitchFamily="18" charset="0"/>
                <a:cs typeface="Times New Roman" pitchFamily="18" charset="0"/>
              </a:rPr>
              <a:t>Күмәк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бию</a:t>
            </a:r>
            <a:r>
              <a:rPr lang="ru-RU" dirty="0">
                <a:latin typeface="Times New Roman" pitchFamily="18" charset="0"/>
                <a:cs typeface="Times New Roman" pitchFamily="18" charset="0"/>
              </a:rPr>
              <a:t>» районного танцевального конкурса им.А.Закирова-2022г, Лауреат 3степ в номинации «</a:t>
            </a:r>
            <a:r>
              <a:rPr lang="ru-RU" dirty="0" err="1">
                <a:latin typeface="Times New Roman" pitchFamily="18" charset="0"/>
                <a:cs typeface="Times New Roman" pitchFamily="18" charset="0"/>
              </a:rPr>
              <a:t>Ялгыз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бию</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Ирек</a:t>
            </a:r>
            <a:r>
              <a:rPr lang="ru-RU" dirty="0">
                <a:latin typeface="Times New Roman" pitchFamily="18" charset="0"/>
                <a:cs typeface="Times New Roman" pitchFamily="18" charset="0"/>
              </a:rPr>
              <a:t> Хазиев) районного танцевального конкурса им.А.Закирова-2022г</a:t>
            </a:r>
          </a:p>
        </p:txBody>
      </p:sp>
      <p:pic>
        <p:nvPicPr>
          <p:cNvPr id="8" name="Рисунок 7"/>
          <p:cNvPicPr/>
          <p:nvPr/>
        </p:nvPicPr>
        <p:blipFill>
          <a:blip r:embed="rId2" cstate="print">
            <a:extLst>
              <a:ext uri="{28A0092B-C50C-407E-A947-70E740481C1C}">
                <a14:useLocalDpi xmlns:a14="http://schemas.microsoft.com/office/drawing/2010/main" val="0"/>
              </a:ext>
            </a:extLst>
          </a:blip>
          <a:stretch>
            <a:fillRect/>
          </a:stretch>
        </p:blipFill>
        <p:spPr>
          <a:xfrm>
            <a:off x="179511" y="1882998"/>
            <a:ext cx="4068298" cy="2653958"/>
          </a:xfrm>
          <a:prstGeom prst="rect">
            <a:avLst/>
          </a:prstGeom>
          <a:ln>
            <a:noFill/>
          </a:ln>
          <a:effectLst>
            <a:softEdge rad="112500"/>
          </a:effectLst>
        </p:spPr>
      </p:pic>
    </p:spTree>
    <p:extLst>
      <p:ext uri="{BB962C8B-B14F-4D97-AF65-F5344CB8AC3E}">
        <p14:creationId xmlns:p14="http://schemas.microsoft.com/office/powerpoint/2010/main" val="8958662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94926"/>
            <a:ext cx="9144000" cy="441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САМОДЕЯТЕЛЬНЫЕ КОЛЛЕКТИВЫ  РАЙОНА СО ЗВАНИЕМ «НАРОДНЫЙ» и «ЗАСЛУЖЕННЫЙ»</a:t>
            </a:r>
            <a:endParaRPr lang="ru-RU" b="1" dirty="0">
              <a:latin typeface="Times New Roman" pitchFamily="18" charset="0"/>
              <a:cs typeface="Times New Roman" pitchFamily="18" charset="0"/>
            </a:endParaRPr>
          </a:p>
        </p:txBody>
      </p:sp>
      <p:sp>
        <p:nvSpPr>
          <p:cNvPr id="4" name="Прямоугольник 3"/>
          <p:cNvSpPr/>
          <p:nvPr/>
        </p:nvSpPr>
        <p:spPr>
          <a:xfrm>
            <a:off x="1964516" y="1275898"/>
            <a:ext cx="5919852" cy="330860"/>
          </a:xfrm>
          <a:prstGeom prst="rect">
            <a:avLst/>
          </a:prstGeom>
        </p:spPr>
        <p:txBody>
          <a:bodyPr wrap="square">
            <a:spAutoFit/>
          </a:bodyPr>
          <a:lstStyle/>
          <a:p>
            <a:pPr algn="ctr"/>
            <a:r>
              <a:rPr lang="ru-RU" sz="1550" b="1" dirty="0">
                <a:latin typeface="Times New Roman" pitchFamily="18" charset="0"/>
                <a:cs typeface="Times New Roman" pitchFamily="18" charset="0"/>
              </a:rPr>
              <a:t>Танцевальный коллектив «</a:t>
            </a:r>
            <a:r>
              <a:rPr lang="ru-RU" sz="1550" b="1" dirty="0" err="1">
                <a:latin typeface="Times New Roman" pitchFamily="18" charset="0"/>
                <a:cs typeface="Times New Roman" pitchFamily="18" charset="0"/>
              </a:rPr>
              <a:t>Ядъкар</a:t>
            </a:r>
            <a:r>
              <a:rPr lang="ru-RU" sz="1550" b="1" dirty="0">
                <a:latin typeface="Times New Roman" pitchFamily="18" charset="0"/>
                <a:cs typeface="Times New Roman" pitchFamily="18" charset="0"/>
              </a:rPr>
              <a:t>»</a:t>
            </a:r>
          </a:p>
        </p:txBody>
      </p:sp>
      <p:sp>
        <p:nvSpPr>
          <p:cNvPr id="3" name="Прямоугольник 2"/>
          <p:cNvSpPr/>
          <p:nvPr/>
        </p:nvSpPr>
        <p:spPr>
          <a:xfrm>
            <a:off x="3419872" y="946695"/>
            <a:ext cx="3046475" cy="369332"/>
          </a:xfrm>
          <a:prstGeom prst="rect">
            <a:avLst/>
          </a:prstGeom>
        </p:spPr>
        <p:txBody>
          <a:bodyPr wrap="none">
            <a:spAutoFit/>
          </a:bodyPr>
          <a:lstStyle/>
          <a:p>
            <a:r>
              <a:rPr lang="ru-RU" b="1" dirty="0">
                <a:latin typeface="Times New Roman" pitchFamily="18" charset="0"/>
                <a:cs typeface="Times New Roman" pitchFamily="18" charset="0"/>
              </a:rPr>
              <a:t>МБУ «Актанышский РДК»</a:t>
            </a:r>
          </a:p>
        </p:txBody>
      </p:sp>
      <p:sp>
        <p:nvSpPr>
          <p:cNvPr id="5" name="Прямоугольник 4"/>
          <p:cNvSpPr/>
          <p:nvPr/>
        </p:nvSpPr>
        <p:spPr>
          <a:xfrm>
            <a:off x="323528" y="4219952"/>
            <a:ext cx="7704856" cy="1200329"/>
          </a:xfrm>
          <a:prstGeom prst="rect">
            <a:avLst/>
          </a:prstGeom>
        </p:spPr>
        <p:txBody>
          <a:bodyPr wrap="square">
            <a:spAutoFit/>
          </a:bodyPr>
          <a:lstStyle/>
          <a:p>
            <a:pPr algn="just"/>
            <a:r>
              <a:rPr lang="ru-RU" dirty="0" smtClean="0">
                <a:latin typeface="Times New Roman" pitchFamily="18" charset="0"/>
                <a:cs typeface="Times New Roman" pitchFamily="18" charset="0"/>
              </a:rPr>
              <a:t>Репертуар</a:t>
            </a:r>
            <a:r>
              <a:rPr lang="ru-RU" dirty="0">
                <a:latin typeface="Times New Roman" pitchFamily="18" charset="0"/>
                <a:cs typeface="Times New Roman" pitchFamily="18" charset="0"/>
              </a:rPr>
              <a:t>: 1.Татарский танец «</a:t>
            </a:r>
            <a:r>
              <a:rPr lang="ru-RU" dirty="0" err="1">
                <a:latin typeface="Times New Roman" pitchFamily="18" charset="0"/>
                <a:cs typeface="Times New Roman" pitchFamily="18" charset="0"/>
              </a:rPr>
              <a:t>Гармун</a:t>
            </a:r>
            <a:r>
              <a:rPr lang="ru-RU"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2. Башкирский танец «</a:t>
            </a:r>
            <a:r>
              <a:rPr lang="ru-RU" dirty="0" err="1">
                <a:latin typeface="Times New Roman" pitchFamily="18" charset="0"/>
                <a:cs typeface="Times New Roman" pitchFamily="18" charset="0"/>
              </a:rPr>
              <a:t>Ирәндек</a:t>
            </a:r>
            <a:r>
              <a:rPr lang="ru-RU"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3. </a:t>
            </a:r>
            <a:r>
              <a:rPr lang="ru-RU" dirty="0" err="1">
                <a:latin typeface="Times New Roman" pitchFamily="18" charset="0"/>
                <a:cs typeface="Times New Roman" pitchFamily="18" charset="0"/>
              </a:rPr>
              <a:t>Аргетинский</a:t>
            </a:r>
            <a:r>
              <a:rPr lang="ru-RU" dirty="0">
                <a:latin typeface="Times New Roman" pitchFamily="18" charset="0"/>
                <a:cs typeface="Times New Roman" pitchFamily="18" charset="0"/>
              </a:rPr>
              <a:t> танец «Гаучо»</a:t>
            </a:r>
          </a:p>
          <a:p>
            <a:pPr algn="just"/>
            <a:r>
              <a:rPr lang="ru-RU" dirty="0">
                <a:latin typeface="Times New Roman" pitchFamily="18" charset="0"/>
                <a:cs typeface="Times New Roman" pitchFamily="18" charset="0"/>
              </a:rPr>
              <a:t>4. Башкирский народный танец.</a:t>
            </a:r>
          </a:p>
        </p:txBody>
      </p:sp>
      <p:sp>
        <p:nvSpPr>
          <p:cNvPr id="6" name="Прямоугольник 5"/>
          <p:cNvSpPr/>
          <p:nvPr/>
        </p:nvSpPr>
        <p:spPr>
          <a:xfrm>
            <a:off x="87453" y="5376749"/>
            <a:ext cx="8866556" cy="1477328"/>
          </a:xfrm>
          <a:prstGeom prst="rect">
            <a:avLst/>
          </a:prstGeom>
        </p:spPr>
        <p:txBody>
          <a:bodyPr wrap="square">
            <a:spAutoFit/>
          </a:bodyPr>
          <a:lstStyle/>
          <a:p>
            <a:pPr algn="ctr"/>
            <a:r>
              <a:rPr lang="ru-RU" dirty="0">
                <a:latin typeface="Times New Roman" pitchFamily="18" charset="0"/>
                <a:cs typeface="Times New Roman" pitchFamily="18" charset="0"/>
              </a:rPr>
              <a:t>Межрегиональный конкурс исполнителей татарских танцев «</a:t>
            </a:r>
            <a:r>
              <a:rPr lang="ru-RU" dirty="0" err="1">
                <a:latin typeface="Times New Roman" pitchFamily="18" charset="0"/>
                <a:cs typeface="Times New Roman" pitchFamily="18" charset="0"/>
              </a:rPr>
              <a:t>Шома</a:t>
            </a:r>
            <a:r>
              <a:rPr lang="ru-RU" dirty="0">
                <a:latin typeface="Times New Roman" pitchFamily="18" charset="0"/>
                <a:cs typeface="Times New Roman" pitchFamily="18" charset="0"/>
              </a:rPr>
              <a:t> бас» </a:t>
            </a:r>
            <a:r>
              <a:rPr lang="ru-RU" dirty="0" err="1">
                <a:latin typeface="Times New Roman" pitchFamily="18" charset="0"/>
                <a:cs typeface="Times New Roman" pitchFamily="18" charset="0"/>
              </a:rPr>
              <a:t>г.Екатеринбур</a:t>
            </a:r>
            <a:r>
              <a:rPr lang="ru-RU" dirty="0">
                <a:latin typeface="Times New Roman" pitchFamily="18" charset="0"/>
                <a:cs typeface="Times New Roman" pitchFamily="18" charset="0"/>
              </a:rPr>
              <a:t> (1место 2020г, 2место 2022г), Открытый республиканский телевизионный фестиваль</a:t>
            </a:r>
          </a:p>
          <a:p>
            <a:pPr algn="ctr"/>
            <a:r>
              <a:rPr lang="ru-RU" dirty="0">
                <a:latin typeface="Times New Roman" pitchFamily="18" charset="0"/>
                <a:cs typeface="Times New Roman" pitchFamily="18" charset="0"/>
              </a:rPr>
              <a:t>творчества работающей </a:t>
            </a:r>
            <a:r>
              <a:rPr lang="ru-RU" dirty="0" err="1">
                <a:latin typeface="Times New Roman" pitchFamily="18" charset="0"/>
                <a:cs typeface="Times New Roman" pitchFamily="18" charset="0"/>
              </a:rPr>
              <a:t>молодежи</a:t>
            </a:r>
            <a:r>
              <a:rPr lang="ru-RU" dirty="0">
                <a:latin typeface="Times New Roman" pitchFamily="18" charset="0"/>
                <a:cs typeface="Times New Roman" pitchFamily="18" charset="0"/>
              </a:rPr>
              <a:t> «Наше время – </a:t>
            </a:r>
            <a:r>
              <a:rPr lang="ru-RU" dirty="0" err="1">
                <a:latin typeface="Times New Roman" pitchFamily="18" charset="0"/>
                <a:cs typeface="Times New Roman" pitchFamily="18" charset="0"/>
              </a:rPr>
              <a:t>Безнең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заман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г.Казань</a:t>
            </a:r>
            <a:r>
              <a:rPr lang="ru-RU" dirty="0">
                <a:latin typeface="Times New Roman" pitchFamily="18" charset="0"/>
                <a:cs typeface="Times New Roman" pitchFamily="18" charset="0"/>
              </a:rPr>
              <a:t> (3место 2021г, 3 место 2022г), Республиканский этнокультурный фестиваль «Наш дом –Татарстан. Россия»-дипломант, 2022г. </a:t>
            </a:r>
          </a:p>
        </p:txBody>
      </p:sp>
      <p:pic>
        <p:nvPicPr>
          <p:cNvPr id="9" name="Рисунок 8"/>
          <p:cNvPicPr/>
          <p:nvPr/>
        </p:nvPicPr>
        <p:blipFill>
          <a:blip r:embed="rId2" cstate="print">
            <a:extLst>
              <a:ext uri="{28A0092B-C50C-407E-A947-70E740481C1C}">
                <a14:useLocalDpi xmlns:a14="http://schemas.microsoft.com/office/drawing/2010/main" val="0"/>
              </a:ext>
            </a:extLst>
          </a:blip>
          <a:stretch>
            <a:fillRect/>
          </a:stretch>
        </p:blipFill>
        <p:spPr>
          <a:xfrm>
            <a:off x="118902" y="1621234"/>
            <a:ext cx="3385460" cy="1944216"/>
          </a:xfrm>
          <a:prstGeom prst="rect">
            <a:avLst/>
          </a:prstGeom>
          <a:ln>
            <a:noFill/>
          </a:ln>
          <a:effectLst>
            <a:softEdge rad="112500"/>
          </a:effectLst>
        </p:spPr>
      </p:pic>
      <p:pic>
        <p:nvPicPr>
          <p:cNvPr id="10" name="Рисунок 9"/>
          <p:cNvPicPr/>
          <p:nvPr/>
        </p:nvPicPr>
        <p:blipFill>
          <a:blip r:embed="rId3" cstate="print">
            <a:extLst>
              <a:ext uri="{28A0092B-C50C-407E-A947-70E740481C1C}">
                <a14:useLocalDpi xmlns:a14="http://schemas.microsoft.com/office/drawing/2010/main" val="0"/>
              </a:ext>
            </a:extLst>
          </a:blip>
          <a:stretch>
            <a:fillRect/>
          </a:stretch>
        </p:blipFill>
        <p:spPr>
          <a:xfrm>
            <a:off x="3923928" y="1666969"/>
            <a:ext cx="1663065" cy="2626128"/>
          </a:xfrm>
          <a:prstGeom prst="rect">
            <a:avLst/>
          </a:prstGeom>
          <a:ln>
            <a:noFill/>
          </a:ln>
          <a:effectLst>
            <a:softEdge rad="112500"/>
          </a:effectLst>
        </p:spPr>
      </p:pic>
      <p:pic>
        <p:nvPicPr>
          <p:cNvPr id="11" name="Рисунок 10"/>
          <p:cNvPicPr/>
          <p:nvPr/>
        </p:nvPicPr>
        <p:blipFill>
          <a:blip r:embed="rId4" cstate="print">
            <a:extLst>
              <a:ext uri="{28A0092B-C50C-407E-A947-70E740481C1C}">
                <a14:useLocalDpi xmlns:a14="http://schemas.microsoft.com/office/drawing/2010/main" val="0"/>
              </a:ext>
            </a:extLst>
          </a:blip>
          <a:stretch>
            <a:fillRect/>
          </a:stretch>
        </p:blipFill>
        <p:spPr>
          <a:xfrm>
            <a:off x="5993155" y="1723811"/>
            <a:ext cx="2992303" cy="1921213"/>
          </a:xfrm>
          <a:prstGeom prst="rect">
            <a:avLst/>
          </a:prstGeom>
          <a:ln>
            <a:noFill/>
          </a:ln>
          <a:effectLst>
            <a:softEdge rad="112500"/>
          </a:effectLst>
        </p:spPr>
      </p:pic>
    </p:spTree>
    <p:extLst>
      <p:ext uri="{BB962C8B-B14F-4D97-AF65-F5344CB8AC3E}">
        <p14:creationId xmlns:p14="http://schemas.microsoft.com/office/powerpoint/2010/main" val="326104410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2782</TotalTime>
  <Words>33006</Words>
  <Application>Microsoft Office PowerPoint</Application>
  <PresentationFormat>Экран (4:3)</PresentationFormat>
  <Paragraphs>1547</Paragraphs>
  <Slides>206</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206</vt:i4>
      </vt:variant>
    </vt:vector>
  </HeadingPairs>
  <TitlesOfParts>
    <vt:vector size="212" baseType="lpstr">
      <vt:lpstr>Arial</vt:lpstr>
      <vt:lpstr>Calibri</vt:lpstr>
      <vt:lpstr>Calibri Light</vt:lpstr>
      <vt:lpstr>SL_Times New Roman</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Лейсан</cp:lastModifiedBy>
  <cp:revision>177</cp:revision>
  <dcterms:created xsi:type="dcterms:W3CDTF">2023-05-16T05:09:14Z</dcterms:created>
  <dcterms:modified xsi:type="dcterms:W3CDTF">2024-10-31T12:49:12Z</dcterms:modified>
</cp:coreProperties>
</file>