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0.jpg" ContentType="image/png"/>
  <Override PartName="/ppt/media/image91.jpg" ContentType="image/png"/>
  <Override PartName="/ppt/media/image9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2" r:id="rId13"/>
    <p:sldId id="271" r:id="rId14"/>
    <p:sldId id="274" r:id="rId15"/>
    <p:sldId id="275" r:id="rId16"/>
    <p:sldId id="277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303" r:id="rId29"/>
    <p:sldId id="288" r:id="rId30"/>
    <p:sldId id="289" r:id="rId31"/>
    <p:sldId id="293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302" r:id="rId40"/>
    <p:sldId id="299" r:id="rId41"/>
    <p:sldId id="300" r:id="rId42"/>
    <p:sldId id="301" r:id="rId43"/>
    <p:sldId id="257" r:id="rId44"/>
    <p:sldId id="304" r:id="rId45"/>
  </p:sldIdLst>
  <p:sldSz cx="9906000" cy="6858000" type="A4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E8CBD3"/>
    <a:srgbClr val="C9BCE6"/>
    <a:srgbClr val="A5AAFD"/>
    <a:srgbClr val="85D2EA"/>
    <a:srgbClr val="FFC5CF"/>
    <a:srgbClr val="AEAEF8"/>
    <a:srgbClr val="FF9999"/>
    <a:srgbClr val="FBFCD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6C876-E27D-483D-8632-216A1D7A8DAA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1243013"/>
            <a:ext cx="48514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79B95-43E9-4630-B4DA-855259697C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1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5496F-5692-4BBF-9A15-438849FF0B8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5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74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06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02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8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83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2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15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49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6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3F33-9B5C-48DC-9A2F-C31A37EC1157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17D86-61B9-4469-A11E-A4718EC89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99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8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6.png"/><Relationship Id="rId7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tiff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6.png"/><Relationship Id="rId7" Type="http://schemas.openxmlformats.org/officeDocument/2006/relationships/image" Target="../media/image123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6.png"/><Relationship Id="rId7" Type="http://schemas.openxmlformats.org/officeDocument/2006/relationships/image" Target="../media/image1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g"/><Relationship Id="rId4" Type="http://schemas.openxmlformats.org/officeDocument/2006/relationships/image" Target="../media/image1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g"/><Relationship Id="rId5" Type="http://schemas.openxmlformats.org/officeDocument/2006/relationships/image" Target="../media/image146.jpeg"/><Relationship Id="rId4" Type="http://schemas.openxmlformats.org/officeDocument/2006/relationships/image" Target="../media/image1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0"/>
          <a:stretch/>
        </p:blipFill>
        <p:spPr>
          <a:xfrm>
            <a:off x="0" y="0"/>
            <a:ext cx="988827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72604" y="305245"/>
            <a:ext cx="5621356" cy="575158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/>
          <a:p>
            <a:pPr algn="ctr"/>
            <a:r>
              <a:rPr lang="ru-RU" sz="3250" b="1" spc="41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Лениногорский район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298" y="305245"/>
            <a:ext cx="536668" cy="6719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32" y="204371"/>
            <a:ext cx="1448876" cy="8737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55" y="-173330"/>
            <a:ext cx="2896212" cy="162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4527" y="2345442"/>
            <a:ext cx="184672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марта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2024 - Открытый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конкурс-фестиваль семейных ансамблей «Вместе весело играть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 на базе Детской музыкальной школы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им.Н.М.Кудашева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 descr="https://sun9-61.userapi.com/impg/YN_r7mLbL121ZZa8J96G0Pug1AF7M6Np6Ffbzw/QV-60prKg4I.jpg?size=1280x1003&amp;quality=95&amp;sign=5ad65c1752b9bd69e1c8c031f64682d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80" y="1482421"/>
            <a:ext cx="2811600" cy="220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sun9-67.userapi.com/impg/ZikCK56XZPj2358nai_K8J9dBkWr5EDkWlrG2Q/7EUsImMG1iI.jpg?size=1280x1116&amp;quality=95&amp;sign=86a1d54c2d95f314bd073416ef0bae08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6"/>
          <a:stretch/>
        </p:blipFill>
        <p:spPr bwMode="auto">
          <a:xfrm>
            <a:off x="1875780" y="3892855"/>
            <a:ext cx="2811600" cy="2180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772584" y="4721293"/>
            <a:ext cx="2780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многодетных семей среди работников образования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25555" r="17708" b="24028"/>
          <a:stretch/>
        </p:blipFill>
        <p:spPr>
          <a:xfrm>
            <a:off x="4887912" y="1939293"/>
            <a:ext cx="4695235" cy="274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4392007" y="368797"/>
            <a:ext cx="5364051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яркие мероприятия в рамках Года семьи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96650" y="2874923"/>
            <a:ext cx="1994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семей из Лениногорска в Республиканских мероприятиях, посвященных Году семьи</a:t>
            </a:r>
          </a:p>
        </p:txBody>
      </p:sp>
      <p:pic>
        <p:nvPicPr>
          <p:cNvPr id="9" name="Picture 2" descr="https://sun9-43.userapi.com/impg/Y-89z1dXn5NJolrXOecQVJmvEsrti5W72CX7tg/cQq7SB9Q8pk.jpg?size=798x617&amp;quality=95&amp;sign=a6d193490a0c0906c8c75e824edac9e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52" y="1086879"/>
            <a:ext cx="3087293" cy="238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89050" y="1806412"/>
            <a:ext cx="3488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Хабибуллиных – участие в зональном этапе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Республиканского фестиваля родословной «Эхо веков в истории семьи -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тарихта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без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эзлебез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г.Азнакаево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26" name="Picture 2" descr="https://sun9-63.userapi.com/impg/voQ2a_cFk5e8N2AIqWqJnrYYbY3J8dJbjwXF3Q/PeEuU6hxtCM.jpg?size=1280x960&amp;quality=95&amp;sign=001005652399ade564ee7bd9675601fc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/>
          <a:stretch/>
        </p:blipFill>
        <p:spPr bwMode="auto">
          <a:xfrm>
            <a:off x="2191590" y="3716331"/>
            <a:ext cx="3108355" cy="240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47348" y="4349017"/>
            <a:ext cx="34883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Савельевых – участие в Фестивале семей Татарстана - 2024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 в рамках Республиканского конкурса женской красоты, материнства и семьи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Нечкабиль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г.Казань</a:t>
            </a:r>
            <a:r>
              <a:rPr lang="ru-RU" sz="1400" dirty="0" smtClean="0">
                <a:latin typeface="Bahnschrift Light Condensed" panose="020B0502040204020203" pitchFamily="34" charset="0"/>
              </a:rPr>
              <a:t>)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392007" y="368797"/>
            <a:ext cx="5364051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яркие мероприятия в рамках Года семьи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96650" y="2874923"/>
            <a:ext cx="1994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Участие семей из Лениногорска в Республиканских мероприятиях, посвященных Году семьи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65204" y="1877498"/>
            <a:ext cx="3852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Галимовы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Дамир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Динара стали одной из 45 пар, которые одновременно зарегистрировали свой брак сцене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 Центра семьи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«Казан» в День Республики Татарстан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3875" y="4493375"/>
            <a:ext cx="3670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Трудовая династия Маркеловых была отмечена, как одна из Славных династий Республики Татарстан (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г.Казань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076" name="Picture 4" descr="https://sun9-35.userapi.com/impg/SChlBNUoFfKpp_L4voJT4LzdF4tpxQ_Hk2F_kQ/kNHC2NibHgc.jpg?size=718x546&amp;quality=95&amp;sign=2264c857addd48964015d6dc77107fd4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90" y="1087083"/>
            <a:ext cx="3108355" cy="236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18.userapi.com/impg/2Cf1VP973gte1jD_j2gvztNbQbU285Ayuz3-7Q/CaUCSMuw_Is.jpg?size=1032x738&amp;quality=95&amp;sign=96289474ce00d37bdd70a76845c0055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r="167"/>
          <a:stretch/>
        </p:blipFill>
        <p:spPr bwMode="auto">
          <a:xfrm>
            <a:off x="2191590" y="3721395"/>
            <a:ext cx="3145954" cy="241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4392007" y="368797"/>
            <a:ext cx="5364051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яркие мероприятия в рамках Года семьи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2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125" y="1622218"/>
            <a:ext cx="28807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Трудовая династия Маркеловых, в которой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дело отцов-нефтяников продолжают их дети и внуки. Общий стаж трудовой династии – 485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лет. Основатель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династии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ЛениногорскРемСервис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ветеран Леонид Иванович Маркелов и его братья Александр Иванович, Николай Иванович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60812" y="2292358"/>
            <a:ext cx="19949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Лениногорский район колыбель нефти Татарстана!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Наша земля богата тружениками нефтяной отрасли  и династиями нефтяников </a:t>
            </a:r>
          </a:p>
        </p:txBody>
      </p:sp>
      <p:pic>
        <p:nvPicPr>
          <p:cNvPr id="2052" name="Picture 4" descr="https://sun9-40.userapi.com/impg/OjGNSYONrZVcRG73P6SqVv_3pJaQunlsNTPLWA/tn-xjJtOpRw.jpg?size=1053x725&amp;quality=95&amp;sign=ff3b207373c52092e19169bd65df50e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7" y="1251626"/>
            <a:ext cx="3670368" cy="2527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7472836" y="1420359"/>
            <a:ext cx="2170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Династии нефтяников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7" y="4150119"/>
            <a:ext cx="2462992" cy="1850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30" y="4019534"/>
            <a:ext cx="2089077" cy="2188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2824351" y="4206007"/>
            <a:ext cx="19356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Трудовая династия Идрисовых – основатель династии Идрисов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Сает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Нургалиевич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Общий стаж трудовой династии 196 лет. Династия представляет организацию ООО «Татнефть - ЛУТР»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8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34" y="1163074"/>
            <a:ext cx="1781742" cy="254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24" y="1342779"/>
            <a:ext cx="3164661" cy="2295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42" y="3971929"/>
            <a:ext cx="2384945" cy="2140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97"/>
          <a:stretch/>
        </p:blipFill>
        <p:spPr>
          <a:xfrm>
            <a:off x="352464" y="4097219"/>
            <a:ext cx="1977526" cy="193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2548564" y="6007751"/>
            <a:ext cx="912358" cy="0"/>
          </a:xfrm>
          <a:prstGeom prst="straightConnector1">
            <a:avLst/>
          </a:prstGeom>
          <a:ln>
            <a:solidFill>
              <a:srgbClr val="DC54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351880" y="5562303"/>
            <a:ext cx="20070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Познакомиться с историей династии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Мифтаховых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можно тут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24885" y="4090739"/>
            <a:ext cx="2007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Сегодня на предприятии трудятся его сын и внуки. Династия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Мифтаховых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является одной из известных в компании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ТаграС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-РС»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85956" y="1687478"/>
            <a:ext cx="2446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Трудовая династия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Мифтаховых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Основатель династии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Фазыл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Имамутдинович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Мифтахов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– прошел путь от инженера до председателя профсоюза ООО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ЛениногорскРемСервис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472837" y="1420359"/>
            <a:ext cx="1994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Династии педагогов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289025" y="5066754"/>
            <a:ext cx="1130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Сюжеты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Лениногорских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СМИ о династии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08435" y="3984917"/>
            <a:ext cx="229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Основатель династии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Гайнутдинов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Габдулхак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Миннахметович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97985" y="1250138"/>
            <a:ext cx="3006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Педагогическая династия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Гайнутдиновых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– общий стаж 386 лет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Лениногорск районында Гайнетдиновлар династиясенең 395 еллык педагогик стажы ба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4" y="1169008"/>
            <a:ext cx="3738747" cy="2492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" descr="C:\Users\Lenovo\Documents\Scanned Documents\Эти-портрет, 6 детей-67 год.jpeg"/>
          <p:cNvPicPr>
            <a:picLocks noChangeAspect="1" noChangeArrowheads="1"/>
          </p:cNvPicPr>
          <p:nvPr/>
        </p:nvPicPr>
        <p:blipFill>
          <a:blip r:embed="rId5" cstate="print"/>
          <a:srcRect l="8105" t="12201" r="8105" b="37400"/>
          <a:stretch>
            <a:fillRect/>
          </a:stretch>
        </p:blipFill>
        <p:spPr bwMode="auto">
          <a:xfrm rot="16200000">
            <a:off x="4758315" y="1989103"/>
            <a:ext cx="2192075" cy="1814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7517186" y="2592360"/>
            <a:ext cx="22359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Педагогические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династии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начинаются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любви к профессии, к детям и умения эту любовь передавать по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наследству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8"/>
          <a:stretch/>
        </p:blipFill>
        <p:spPr>
          <a:xfrm>
            <a:off x="6360629" y="4549128"/>
            <a:ext cx="1692083" cy="166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1"/>
          <a:stretch/>
        </p:blipFill>
        <p:spPr>
          <a:xfrm>
            <a:off x="3639111" y="4549128"/>
            <a:ext cx="1692420" cy="166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4" y="3926073"/>
            <a:ext cx="3160488" cy="2180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Группа 83"/>
          <p:cNvGrpSpPr/>
          <p:nvPr/>
        </p:nvGrpSpPr>
        <p:grpSpPr>
          <a:xfrm>
            <a:off x="6249145" y="4581128"/>
            <a:ext cx="903483" cy="937668"/>
            <a:chOff x="3616677" y="4028282"/>
            <a:chExt cx="903483" cy="937668"/>
          </a:xfrm>
        </p:grpSpPr>
        <p:sp>
          <p:nvSpPr>
            <p:cNvPr id="85" name="Прямоугольник 84"/>
            <p:cNvSpPr/>
            <p:nvPr/>
          </p:nvSpPr>
          <p:spPr>
            <a:xfrm rot="5400000">
              <a:off x="3632008" y="4457164"/>
              <a:ext cx="90348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3616677" y="4920231"/>
              <a:ext cx="90348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 rot="10800000">
            <a:off x="2720752" y="2348881"/>
            <a:ext cx="1160524" cy="2189033"/>
            <a:chOff x="5499908" y="1739341"/>
            <a:chExt cx="1160524" cy="2189033"/>
          </a:xfrm>
        </p:grpSpPr>
        <p:sp>
          <p:nvSpPr>
            <p:cNvPr id="79" name="Прямоугольник 78"/>
            <p:cNvSpPr/>
            <p:nvPr/>
          </p:nvSpPr>
          <p:spPr>
            <a:xfrm>
              <a:off x="5499908" y="1739341"/>
              <a:ext cx="426832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 rot="5400000">
              <a:off x="4870218" y="2803276"/>
              <a:ext cx="2158761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5972458" y="2236339"/>
              <a:ext cx="68797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5972459" y="2992742"/>
              <a:ext cx="68797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5958847" y="3882655"/>
              <a:ext cx="68797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249144" y="1772817"/>
            <a:ext cx="1160524" cy="2189033"/>
            <a:chOff x="5499908" y="1739341"/>
            <a:chExt cx="1160524" cy="218903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5499908" y="1739341"/>
              <a:ext cx="426832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 rot="5400000">
              <a:off x="4870218" y="2803276"/>
              <a:ext cx="2158761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972458" y="2236339"/>
              <a:ext cx="68797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5972459" y="2992742"/>
              <a:ext cx="68797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5958847" y="3882655"/>
              <a:ext cx="68797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008785" y="1412776"/>
            <a:ext cx="902919" cy="943504"/>
            <a:chOff x="2348534" y="1735779"/>
            <a:chExt cx="902919" cy="943504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2683584" y="1739341"/>
              <a:ext cx="567869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2348534" y="2633564"/>
              <a:ext cx="808319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 rot="5400000">
              <a:off x="2229294" y="2161812"/>
              <a:ext cx="897785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936777" y="4509120"/>
            <a:ext cx="903483" cy="937668"/>
            <a:chOff x="3616677" y="4028282"/>
            <a:chExt cx="903483" cy="937668"/>
          </a:xfrm>
        </p:grpSpPr>
        <p:sp>
          <p:nvSpPr>
            <p:cNvPr id="48" name="Прямоугольник 47"/>
            <p:cNvSpPr/>
            <p:nvPr/>
          </p:nvSpPr>
          <p:spPr>
            <a:xfrm rot="5400000">
              <a:off x="3632008" y="4457164"/>
              <a:ext cx="90348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616677" y="4920231"/>
              <a:ext cx="903483" cy="45719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40632" y="101824"/>
            <a:ext cx="66247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Педагогическая династия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Гайнутдиновых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376937" y="1340768"/>
            <a:ext cx="2235043" cy="889914"/>
            <a:chOff x="3566309" y="541883"/>
            <a:chExt cx="2235043" cy="88991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566309" y="541883"/>
              <a:ext cx="2235043" cy="560748"/>
            </a:xfrm>
            <a:prstGeom prst="rect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Гайнутдинов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Габдулхак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Миннахметович</a:t>
              </a:r>
              <a:endParaRPr lang="ru-RU" sz="1200" b="1" dirty="0">
                <a:solidFill>
                  <a:srgbClr val="7030A0"/>
                </a:solidFill>
                <a:latin typeface="Bookman Old Style" pitchFamily="18" charset="0"/>
              </a:endParaRPr>
            </a:p>
          </p:txBody>
        </p:sp>
        <p:sp>
          <p:nvSpPr>
            <p:cNvPr id="4" name="Скругленный прямоугольник 3"/>
            <p:cNvSpPr/>
            <p:nvPr/>
          </p:nvSpPr>
          <p:spPr>
            <a:xfrm>
              <a:off x="3793324" y="1023828"/>
              <a:ext cx="1828008" cy="407969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ru-RU" sz="1200" b="1" dirty="0">
                  <a:solidFill>
                    <a:srgbClr val="FF0000"/>
                  </a:solidFill>
                </a:rPr>
                <a:t>Основатель  династии отец-директор школы</a:t>
              </a:r>
            </a:p>
            <a:p>
              <a:pPr algn="ctr"/>
              <a:endParaRPr lang="ru-RU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20553" y="1844825"/>
            <a:ext cx="2235043" cy="589655"/>
            <a:chOff x="3422293" y="757907"/>
            <a:chExt cx="2235043" cy="589655"/>
          </a:xfrm>
          <a:solidFill>
            <a:srgbClr val="FFFF00"/>
          </a:solidFill>
        </p:grpSpPr>
        <p:sp>
          <p:nvSpPr>
            <p:cNvPr id="9" name="Прямоугольник 8"/>
            <p:cNvSpPr/>
            <p:nvPr/>
          </p:nvSpPr>
          <p:spPr>
            <a:xfrm>
              <a:off x="3422293" y="757907"/>
              <a:ext cx="2235043" cy="560748"/>
            </a:xfrm>
            <a:prstGeom prst="rec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/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Агадуллина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Сагида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Габдулхаковна</a:t>
              </a:r>
              <a:endParaRPr lang="ru-RU" sz="1200" b="1" dirty="0">
                <a:solidFill>
                  <a:srgbClr val="7030A0"/>
                </a:solidFill>
                <a:latin typeface="Bookman Old Style" pitchFamily="18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710325" y="1189955"/>
              <a:ext cx="1895054" cy="157607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Дочь - учитель</a:t>
              </a:r>
              <a:r>
                <a:rPr lang="en-US" sz="1000" b="1" dirty="0">
                  <a:solidFill>
                    <a:srgbClr val="FF0000"/>
                  </a:solidFill>
                </a:rPr>
                <a:t>,</a:t>
              </a:r>
              <a:r>
                <a:rPr lang="ru-RU" sz="1000" b="1" dirty="0">
                  <a:solidFill>
                    <a:srgbClr val="FF0000"/>
                  </a:solidFill>
                </a:rPr>
                <a:t> ветеран труда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136576" y="2708921"/>
            <a:ext cx="2118168" cy="631651"/>
            <a:chOff x="3656433" y="743454"/>
            <a:chExt cx="2118168" cy="63165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656433" y="743454"/>
              <a:ext cx="2091027" cy="560748"/>
            </a:xfrm>
            <a:prstGeom prst="rect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Агадуллин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Мидхат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Калямдарович</a:t>
              </a:r>
              <a:endParaRPr lang="ru-RU" sz="1200" b="1" dirty="0">
                <a:solidFill>
                  <a:srgbClr val="7030A0"/>
                </a:solidFill>
                <a:latin typeface="Bookman Old Style" pitchFamily="18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656433" y="1175502"/>
              <a:ext cx="2118168" cy="199603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зять – заслуженный тренер РТ</a:t>
              </a:r>
              <a:r>
                <a:rPr lang="ru-RU" sz="10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512841" y="2564904"/>
            <a:ext cx="2235043" cy="692162"/>
            <a:chOff x="3469288" y="491854"/>
            <a:chExt cx="2235043" cy="692162"/>
          </a:xfrm>
          <a:solidFill>
            <a:srgbClr val="FFFF00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3469288" y="491854"/>
              <a:ext cx="2235043" cy="560748"/>
            </a:xfrm>
            <a:prstGeom prst="rec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Гайнутдинов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Фарит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Габдулхкович</a:t>
              </a:r>
              <a:endParaRPr lang="ru-RU" sz="1200" b="1" dirty="0">
                <a:solidFill>
                  <a:srgbClr val="7030A0"/>
                </a:solidFill>
                <a:latin typeface="Bookman Old Style" pitchFamily="18" charset="0"/>
              </a:endParaRP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613304" y="995910"/>
              <a:ext cx="1936020" cy="18810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Сын – учитель, ветеран труда  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512841" y="3501008"/>
            <a:ext cx="2235043" cy="835284"/>
            <a:chOff x="3278277" y="541883"/>
            <a:chExt cx="2235043" cy="83528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278277" y="541883"/>
              <a:ext cx="2235043" cy="560748"/>
            </a:xfrm>
            <a:prstGeom prst="rect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Гайнутдинова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Рашида         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Фалдреевна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350285" y="1045939"/>
              <a:ext cx="1911007" cy="331228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сноха - директор школы</a:t>
              </a:r>
            </a:p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Отличник  просвещения РФ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825209" y="2708921"/>
            <a:ext cx="2235043" cy="661663"/>
            <a:chOff x="3219681" y="1321127"/>
            <a:chExt cx="2235043" cy="66166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219681" y="1321127"/>
              <a:ext cx="2235043" cy="560748"/>
            </a:xfrm>
            <a:prstGeom prst="rect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Гордеева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Зульфия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Габдулхаковна</a:t>
              </a:r>
              <a:endParaRPr lang="ru-RU" sz="1200" b="1" dirty="0">
                <a:solidFill>
                  <a:srgbClr val="7030A0"/>
                </a:solidFill>
                <a:latin typeface="Bookman Old Style" pitchFamily="18" charset="0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3291689" y="1825183"/>
              <a:ext cx="1584176" cy="157607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Дочь – учитель - логопед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753201" y="1700809"/>
            <a:ext cx="2235043" cy="661663"/>
            <a:chOff x="3206269" y="541883"/>
            <a:chExt cx="2235043" cy="661663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206269" y="541883"/>
              <a:ext cx="2235043" cy="560748"/>
            </a:xfrm>
            <a:prstGeom prst="rect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Канавалова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Альфия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Габдулхаковна</a:t>
              </a:r>
              <a:endParaRPr lang="ru-RU" sz="1200" b="1" dirty="0">
                <a:solidFill>
                  <a:srgbClr val="7030A0"/>
                </a:solidFill>
                <a:latin typeface="Bookman Old Style" pitchFamily="18" charset="0"/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3278277" y="1045939"/>
              <a:ext cx="1584176" cy="157607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Дочь - учитель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753201" y="3573017"/>
            <a:ext cx="2235043" cy="661663"/>
            <a:chOff x="3134061" y="561385"/>
            <a:chExt cx="2235043" cy="661663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134061" y="561385"/>
              <a:ext cx="2235043" cy="560748"/>
            </a:xfrm>
            <a:prstGeom prst="rect">
              <a:avLst/>
            </a:prstGeom>
            <a:solidFill>
              <a:srgbClr val="FFFF0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Махмудова  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Альмера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Закировна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350085" y="1065441"/>
              <a:ext cx="1584176" cy="157607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Сноха - учитель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064569" y="3861049"/>
            <a:ext cx="2235043" cy="661663"/>
            <a:chOff x="3372083" y="334000"/>
            <a:chExt cx="2235043" cy="661663"/>
          </a:xfrm>
          <a:solidFill>
            <a:srgbClr val="FFFF00"/>
          </a:solidFill>
        </p:grpSpPr>
        <p:sp>
          <p:nvSpPr>
            <p:cNvPr id="30" name="Прямоугольник 29"/>
            <p:cNvSpPr/>
            <p:nvPr/>
          </p:nvSpPr>
          <p:spPr>
            <a:xfrm>
              <a:off x="3372083" y="334000"/>
              <a:ext cx="2235043" cy="560748"/>
            </a:xfrm>
            <a:prstGeom prst="rec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Марданова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Лилия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Фаритовна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4020155" y="838056"/>
              <a:ext cx="1584176" cy="157607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внучка - учитель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728865" y="4725145"/>
            <a:ext cx="2235043" cy="661663"/>
            <a:chOff x="3704686" y="493134"/>
            <a:chExt cx="2235043" cy="661663"/>
          </a:xfrm>
          <a:solidFill>
            <a:srgbClr val="FFFF00"/>
          </a:solidFill>
        </p:grpSpPr>
        <p:sp>
          <p:nvSpPr>
            <p:cNvPr id="33" name="Прямоугольник 32"/>
            <p:cNvSpPr/>
            <p:nvPr/>
          </p:nvSpPr>
          <p:spPr>
            <a:xfrm>
              <a:off x="3704686" y="493134"/>
              <a:ext cx="2235043" cy="560748"/>
            </a:xfrm>
            <a:prstGeom prst="rec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Гайнутдинов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Рашат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</a:t>
              </a:r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Фаритович</a:t>
              </a:r>
              <a:endParaRPr lang="ru-RU" sz="1200" b="1" dirty="0">
                <a:solidFill>
                  <a:srgbClr val="7030A0"/>
                </a:solidFill>
                <a:latin typeface="Bookman Old Style" pitchFamily="18" charset="0"/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3992718" y="997190"/>
              <a:ext cx="1584176" cy="157607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внук - учитель</a:t>
              </a:r>
            </a:p>
          </p:txBody>
        </p:sp>
      </p:grpSp>
      <p:sp>
        <p:nvSpPr>
          <p:cNvPr id="35" name="Крест 34"/>
          <p:cNvSpPr/>
          <p:nvPr/>
        </p:nvSpPr>
        <p:spPr>
          <a:xfrm>
            <a:off x="1496617" y="2492896"/>
            <a:ext cx="231977" cy="200708"/>
          </a:xfrm>
          <a:prstGeom prst="plus">
            <a:avLst>
              <a:gd name="adj" fmla="val 34491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Крест 35"/>
          <p:cNvSpPr/>
          <p:nvPr/>
        </p:nvSpPr>
        <p:spPr>
          <a:xfrm>
            <a:off x="3440833" y="3212976"/>
            <a:ext cx="231977" cy="200708"/>
          </a:xfrm>
          <a:prstGeom prst="plus">
            <a:avLst>
              <a:gd name="adj" fmla="val 34491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88705" y="404665"/>
            <a:ext cx="52952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Общий педагогический стаж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работы</a:t>
            </a:r>
          </a:p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386 лет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3728865" y="5661248"/>
            <a:ext cx="2235043" cy="792088"/>
            <a:chOff x="3746236" y="324196"/>
            <a:chExt cx="2235043" cy="792088"/>
          </a:xfrm>
          <a:solidFill>
            <a:srgbClr val="FFFF00"/>
          </a:solidFill>
        </p:grpSpPr>
        <p:sp>
          <p:nvSpPr>
            <p:cNvPr id="67" name="Прямоугольник 66"/>
            <p:cNvSpPr/>
            <p:nvPr/>
          </p:nvSpPr>
          <p:spPr>
            <a:xfrm>
              <a:off x="3746236" y="324196"/>
              <a:ext cx="2235043" cy="560748"/>
            </a:xfrm>
            <a:prstGeom prst="rec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Гайнутдинова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Альбина</a:t>
              </a:r>
            </a:p>
            <a:p>
              <a:pPr algn="ctr"/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Рустамовна</a:t>
              </a: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3890252" y="828252"/>
              <a:ext cx="1584176" cy="288032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Невестка -  учитель, воспитатель</a:t>
              </a:r>
            </a:p>
          </p:txBody>
        </p:sp>
      </p:grpSp>
      <p:sp>
        <p:nvSpPr>
          <p:cNvPr id="69" name="Крест 68"/>
          <p:cNvSpPr/>
          <p:nvPr/>
        </p:nvSpPr>
        <p:spPr>
          <a:xfrm>
            <a:off x="3728865" y="5301208"/>
            <a:ext cx="231977" cy="200708"/>
          </a:xfrm>
          <a:prstGeom prst="plus">
            <a:avLst>
              <a:gd name="adj" fmla="val 34491"/>
            </a:avLst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/>
          <a:stretch/>
        </p:blipFill>
        <p:spPr>
          <a:xfrm>
            <a:off x="6465168" y="3573017"/>
            <a:ext cx="2029800" cy="1792419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6897217" y="4581128"/>
            <a:ext cx="2235043" cy="560748"/>
          </a:xfrm>
          <a:prstGeom prst="rect">
            <a:avLst/>
          </a:prstGeom>
          <a:solidFill>
            <a:srgbClr val="FFFF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1200" b="1" dirty="0" err="1">
                <a:solidFill>
                  <a:srgbClr val="7030A0"/>
                </a:solidFill>
                <a:latin typeface="Bookman Old Style" pitchFamily="18" charset="0"/>
              </a:rPr>
              <a:t>Гайнутдинова</a:t>
            </a:r>
            <a:r>
              <a:rPr lang="ru-RU" sz="1200" b="1" dirty="0">
                <a:solidFill>
                  <a:srgbClr val="7030A0"/>
                </a:solidFill>
                <a:latin typeface="Bookman Old Style" pitchFamily="18" charset="0"/>
              </a:rPr>
              <a:t> </a:t>
            </a:r>
          </a:p>
          <a:p>
            <a:r>
              <a:rPr lang="ru-RU" sz="1200" b="1" dirty="0">
                <a:solidFill>
                  <a:srgbClr val="7030A0"/>
                </a:solidFill>
                <a:latin typeface="Bookman Old Style" pitchFamily="18" charset="0"/>
              </a:rPr>
              <a:t>Гузель </a:t>
            </a:r>
            <a:r>
              <a:rPr lang="ru-RU" sz="1200" b="1" dirty="0" err="1">
                <a:solidFill>
                  <a:srgbClr val="7030A0"/>
                </a:solidFill>
                <a:latin typeface="Bookman Old Style" pitchFamily="18" charset="0"/>
              </a:rPr>
              <a:t>Адгамовна</a:t>
            </a:r>
            <a:r>
              <a:rPr lang="ru-RU" sz="1200" b="1" dirty="0">
                <a:solidFill>
                  <a:srgbClr val="7030A0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897216" y="5085185"/>
            <a:ext cx="1584176" cy="157607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FF0000"/>
                </a:solidFill>
              </a:rPr>
              <a:t>внучка - воспитатель</a:t>
            </a:r>
          </a:p>
        </p:txBody>
      </p:sp>
      <p:pic>
        <p:nvPicPr>
          <p:cNvPr id="58" name="Picture 3" descr="C:\Users\Lenovo\Desktop\Династия педагогов\Фото Альфии\Фото0672.jpg"/>
          <p:cNvPicPr>
            <a:picLocks noChangeAspect="1" noChangeArrowheads="1"/>
          </p:cNvPicPr>
          <p:nvPr/>
        </p:nvPicPr>
        <p:blipFill>
          <a:blip r:embed="rId4" cstate="print"/>
          <a:srcRect l="13636" t="24243" r="63637" b="42929"/>
          <a:stretch>
            <a:fillRect/>
          </a:stretch>
        </p:blipFill>
        <p:spPr bwMode="auto">
          <a:xfrm rot="5400000">
            <a:off x="8494486" y="1497879"/>
            <a:ext cx="936102" cy="76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Picture 3" descr="C:\Documents and Settings\Admin\Рабочий стол\Фото для династии педагогов\Гайнутдинова Гузель Адгамовна - 2-я слева, верхний ряд\Копия Юбилей 294-1.jpg"/>
          <p:cNvPicPr>
            <a:picLocks noChangeAspect="1" noChangeArrowheads="1"/>
          </p:cNvPicPr>
          <p:nvPr/>
        </p:nvPicPr>
        <p:blipFill>
          <a:blip r:embed="rId5" cstate="print"/>
          <a:srcRect l="55049" t="26350" r="37961" b="55936"/>
          <a:stretch>
            <a:fillRect/>
          </a:stretch>
        </p:blipFill>
        <p:spPr bwMode="auto">
          <a:xfrm>
            <a:off x="560512" y="3789040"/>
            <a:ext cx="730516" cy="936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Picture 3" descr="C:\Documents and Settings\Admin\Рабочий стол\Фото для династии педагогов\Гайнутдинова Гузель Адгамовна - 2-я слева, верхний ряд\Копия Юбилей 294-1.jpg"/>
          <p:cNvPicPr>
            <a:picLocks noChangeAspect="1" noChangeArrowheads="1"/>
          </p:cNvPicPr>
          <p:nvPr/>
        </p:nvPicPr>
        <p:blipFill>
          <a:blip r:embed="rId5" cstate="print"/>
          <a:srcRect l="14423" t="21600" r="78280" b="61622"/>
          <a:stretch>
            <a:fillRect/>
          </a:stretch>
        </p:blipFill>
        <p:spPr bwMode="auto">
          <a:xfrm>
            <a:off x="8678900" y="4581128"/>
            <a:ext cx="666588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Picture 2" descr="C:\Users\Lenovo\Documents\Scanned Documents\Мидхат 5.jpeg"/>
          <p:cNvPicPr>
            <a:picLocks noChangeAspect="1" noChangeArrowheads="1"/>
          </p:cNvPicPr>
          <p:nvPr/>
        </p:nvPicPr>
        <p:blipFill>
          <a:blip r:embed="rId6" cstate="print"/>
          <a:srcRect l="50961" t="57114" r="17981" b="28213"/>
          <a:stretch>
            <a:fillRect/>
          </a:stretch>
        </p:blipFill>
        <p:spPr bwMode="auto">
          <a:xfrm rot="16200000">
            <a:off x="452808" y="2816624"/>
            <a:ext cx="935489" cy="72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Picture 2" descr="C:\Users\Lenovo\Documents\Scanned Documents\Папа.jpeg"/>
          <p:cNvPicPr>
            <a:picLocks noChangeAspect="1" noChangeArrowheads="1"/>
          </p:cNvPicPr>
          <p:nvPr/>
        </p:nvPicPr>
        <p:blipFill>
          <a:blip r:embed="rId7" cstate="print"/>
          <a:srcRect l="17574" t="45589" r="49741" b="38187"/>
          <a:stretch>
            <a:fillRect/>
          </a:stretch>
        </p:blipFill>
        <p:spPr bwMode="auto">
          <a:xfrm rot="16200000">
            <a:off x="3364968" y="1416634"/>
            <a:ext cx="1159845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Picture 2" descr="C:\Users\Lenovo\Documents\Scanned Documents\Папа и мама, Сагида, Альмира.jpeg"/>
          <p:cNvPicPr>
            <a:picLocks noChangeAspect="1" noChangeArrowheads="1"/>
          </p:cNvPicPr>
          <p:nvPr/>
        </p:nvPicPr>
        <p:blipFill>
          <a:blip r:embed="rId8" cstate="print"/>
          <a:srcRect l="24258" t="40774" r="41552" b="40111"/>
          <a:stretch>
            <a:fillRect/>
          </a:stretch>
        </p:blipFill>
        <p:spPr bwMode="auto">
          <a:xfrm rot="16200000">
            <a:off x="452500" y="1715210"/>
            <a:ext cx="936104" cy="72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Picture 2" descr="C:\Users\Lenovo\Documents\Scanned Documents\Рашида апа, Лилия.jpeg"/>
          <p:cNvPicPr>
            <a:picLocks noChangeAspect="1" noChangeArrowheads="1"/>
          </p:cNvPicPr>
          <p:nvPr/>
        </p:nvPicPr>
        <p:blipFill>
          <a:blip r:embed="rId9" cstate="print"/>
          <a:srcRect l="10994" t="6951" r="60112" b="62600"/>
          <a:stretch>
            <a:fillRect/>
          </a:stretch>
        </p:blipFill>
        <p:spPr bwMode="auto">
          <a:xfrm rot="10800000">
            <a:off x="5601072" y="3540610"/>
            <a:ext cx="648072" cy="824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Picture 2" descr="C:\Users\Lenovo\Documents\Scanned Documents\Папа.jpeg.jpeg"/>
          <p:cNvPicPr>
            <a:picLocks noChangeAspect="1" noChangeArrowheads="1"/>
          </p:cNvPicPr>
          <p:nvPr/>
        </p:nvPicPr>
        <p:blipFill>
          <a:blip r:embed="rId10" cstate="print"/>
          <a:srcRect l="35387" t="73954" r="49362" b="9975"/>
          <a:stretch>
            <a:fillRect/>
          </a:stretch>
        </p:blipFill>
        <p:spPr bwMode="auto">
          <a:xfrm rot="10800000">
            <a:off x="5601071" y="2420888"/>
            <a:ext cx="648073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" name="Picture 2" descr="F:\Д-р проект МОЯ СЕМЬЯ\ФОТО  Гордеевой З.Г\DSC04349.JPG"/>
          <p:cNvPicPr>
            <a:picLocks noChangeAspect="1" noChangeArrowheads="1"/>
          </p:cNvPicPr>
          <p:nvPr/>
        </p:nvPicPr>
        <p:blipFill>
          <a:blip r:embed="rId11" cstate="print"/>
          <a:srcRect l="7476" r="72837" b="48601"/>
          <a:stretch>
            <a:fillRect/>
          </a:stretch>
        </p:blipFill>
        <p:spPr bwMode="auto">
          <a:xfrm>
            <a:off x="8638500" y="2564904"/>
            <a:ext cx="706988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" name="Picture 2" descr="C:\Users\Lenovo\Documents\Scanned Documents\Папа и мама, Сагида, Альмира.jpeg"/>
          <p:cNvPicPr>
            <a:picLocks noChangeAspect="1" noChangeArrowheads="1"/>
          </p:cNvPicPr>
          <p:nvPr/>
        </p:nvPicPr>
        <p:blipFill>
          <a:blip r:embed="rId8" cstate="print"/>
          <a:srcRect l="9256" t="1807" r="38670" b="69520"/>
          <a:stretch>
            <a:fillRect/>
          </a:stretch>
        </p:blipFill>
        <p:spPr bwMode="auto">
          <a:xfrm rot="16200000">
            <a:off x="8638911" y="3631522"/>
            <a:ext cx="792088" cy="675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" name="Picture 3" descr="C:\Users\Lenovo\Desktop\DSCN0582.jpg"/>
          <p:cNvPicPr>
            <a:picLocks noChangeAspect="1" noChangeArrowheads="1"/>
          </p:cNvPicPr>
          <p:nvPr/>
        </p:nvPicPr>
        <p:blipFill>
          <a:blip r:embed="rId12" cstate="print"/>
          <a:srcRect l="47432" t="28568" r="40764" b="58152"/>
          <a:stretch>
            <a:fillRect/>
          </a:stretch>
        </p:blipFill>
        <p:spPr bwMode="auto">
          <a:xfrm>
            <a:off x="5673080" y="4653137"/>
            <a:ext cx="648072" cy="79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" name="Picture 3" descr="C:\Users\Lenovo\Desktop\DSCN0582.jpg"/>
          <p:cNvPicPr>
            <a:picLocks noChangeAspect="1" noChangeArrowheads="1"/>
          </p:cNvPicPr>
          <p:nvPr/>
        </p:nvPicPr>
        <p:blipFill>
          <a:blip r:embed="rId12" cstate="print"/>
          <a:srcRect l="27185" t="29606" r="55371" b="52638"/>
          <a:stretch>
            <a:fillRect/>
          </a:stretch>
        </p:blipFill>
        <p:spPr bwMode="auto">
          <a:xfrm>
            <a:off x="5889105" y="5661248"/>
            <a:ext cx="648072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7" name="Группа 86"/>
          <p:cNvGrpSpPr/>
          <p:nvPr/>
        </p:nvGrpSpPr>
        <p:grpSpPr>
          <a:xfrm>
            <a:off x="6825209" y="5517232"/>
            <a:ext cx="2235043" cy="1008112"/>
            <a:chOff x="3746236" y="324196"/>
            <a:chExt cx="2235043" cy="1008112"/>
          </a:xfrm>
          <a:solidFill>
            <a:srgbClr val="FFFF00"/>
          </a:solidFill>
        </p:grpSpPr>
        <p:sp>
          <p:nvSpPr>
            <p:cNvPr id="88" name="Прямоугольник 87"/>
            <p:cNvSpPr/>
            <p:nvPr/>
          </p:nvSpPr>
          <p:spPr>
            <a:xfrm>
              <a:off x="3746236" y="324196"/>
              <a:ext cx="2235043" cy="560748"/>
            </a:xfrm>
            <a:prstGeom prst="rec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ru-RU" sz="1200" b="1" dirty="0" err="1">
                  <a:solidFill>
                    <a:srgbClr val="7030A0"/>
                  </a:solidFill>
                  <a:latin typeface="Bookman Old Style" pitchFamily="18" charset="0"/>
                </a:rPr>
                <a:t>Былинкин</a:t>
              </a:r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 Роман Александрович</a:t>
              </a: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>
              <a:off x="3746236" y="828252"/>
              <a:ext cx="1800200" cy="50405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Зять  -  доцент,  кандидат химических наук, научный сотрудник</a:t>
              </a: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352601" y="5013176"/>
            <a:ext cx="2091027" cy="1008112"/>
            <a:chOff x="3890252" y="324196"/>
            <a:chExt cx="2091027" cy="1008112"/>
          </a:xfrm>
          <a:solidFill>
            <a:srgbClr val="FFFF00"/>
          </a:solidFill>
        </p:grpSpPr>
        <p:sp>
          <p:nvSpPr>
            <p:cNvPr id="91" name="Прямоугольник 90"/>
            <p:cNvSpPr/>
            <p:nvPr/>
          </p:nvSpPr>
          <p:spPr>
            <a:xfrm>
              <a:off x="3890252" y="324196"/>
              <a:ext cx="2091027" cy="560748"/>
            </a:xfrm>
            <a:prstGeom prst="rect">
              <a:avLst/>
            </a:prstGeom>
            <a:grpFill/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ru-RU" sz="1200" b="1" dirty="0">
                  <a:solidFill>
                    <a:srgbClr val="7030A0"/>
                  </a:solidFill>
                  <a:latin typeface="Bookman Old Style" pitchFamily="18" charset="0"/>
                </a:rPr>
                <a:t>Ферапонтов Дмитрий Геннадьевич </a:t>
              </a:r>
            </a:p>
          </p:txBody>
        </p:sp>
        <p:sp>
          <p:nvSpPr>
            <p:cNvPr id="92" name="Скругленный прямоугольник 91"/>
            <p:cNvSpPr/>
            <p:nvPr/>
          </p:nvSpPr>
          <p:spPr>
            <a:xfrm>
              <a:off x="3890252" y="828252"/>
              <a:ext cx="2088232" cy="504056"/>
            </a:xfrm>
            <a:prstGeom prst="roundRect">
              <a:avLst/>
            </a:prstGeom>
            <a:solidFill>
              <a:schemeClr val="bg1"/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</a:rPr>
                <a:t>Зять -  подполковник, лётчик-инструктор,  преподаватель  Высшего военного училища</a:t>
              </a:r>
            </a:p>
          </p:txBody>
        </p:sp>
      </p:grpSp>
      <p:pic>
        <p:nvPicPr>
          <p:cNvPr id="4100" name="Picture 4" descr="C:\Users\Lenovo\Desktop\ФОТО\IMG_840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8625408" y="5661249"/>
            <a:ext cx="717210" cy="86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0513" y="5013176"/>
            <a:ext cx="780877" cy="973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054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 animBg="1"/>
      <p:bldP spid="36" grpId="0" animBg="1"/>
      <p:bldP spid="49" grpId="0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472837" y="1420359"/>
            <a:ext cx="1994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Династии педагогов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050332" y="6017226"/>
            <a:ext cx="1645046" cy="0"/>
          </a:xfrm>
          <a:prstGeom prst="straightConnector1">
            <a:avLst/>
          </a:prstGeom>
          <a:ln>
            <a:solidFill>
              <a:srgbClr val="DC54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738850" y="5363449"/>
            <a:ext cx="20572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История династии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Зиннуровых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напечатана в книге «Призвание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, ставшее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судьбой. Педагогические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династии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РТ» (стр. 110)</a:t>
            </a:r>
          </a:p>
          <a:p>
            <a:pPr algn="ctr"/>
            <a:endParaRPr lang="ru-RU" sz="1000" dirty="0">
              <a:latin typeface="Bahnschrift Light Condensed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35907" y="2490528"/>
            <a:ext cx="18844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любой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профессии важны традиции, преемственность профессиональных качеств, связь между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поколениями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0437" y="1060110"/>
            <a:ext cx="3997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Династия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Зиннуровых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родом из села Каркали Лениногорского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отдала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педагогической работе более 370 лет. Она насчитывает в своем составе 18 человек. Учительская профессия стала для этого рода жизненным кредо.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8"/>
          <a:stretch/>
        </p:blipFill>
        <p:spPr>
          <a:xfrm>
            <a:off x="6048989" y="4218727"/>
            <a:ext cx="1936338" cy="190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Призвание, ставшее судьбой. Педагогические династии Р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5084" r="4310" b="6087"/>
          <a:stretch/>
        </p:blipFill>
        <p:spPr bwMode="auto">
          <a:xfrm>
            <a:off x="4791303" y="4425571"/>
            <a:ext cx="1127819" cy="159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C:\Users\Суфия\Desktop\фахирэ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49" y="1114945"/>
            <a:ext cx="1750746" cy="235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Прямоугольник 24"/>
          <p:cNvSpPr/>
          <p:nvPr/>
        </p:nvSpPr>
        <p:spPr>
          <a:xfrm>
            <a:off x="4796115" y="3536969"/>
            <a:ext cx="2198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Основатели династии брат и две сестры -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Фахира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Зайтуня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и Шамиль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Зиннуровы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3686" t="3181" r="4370" b="6449"/>
          <a:stretch/>
        </p:blipFill>
        <p:spPr>
          <a:xfrm>
            <a:off x="292329" y="2113996"/>
            <a:ext cx="4403049" cy="319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428" y="6379124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472837" y="1420359"/>
            <a:ext cx="1994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Династии педагогов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524859" y="1958416"/>
            <a:ext cx="2018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ениногорском районе 33 общеобразовательные школы (в том числе 3 школы начального образования), 1 коррекционная школа и 46 детских садов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882390"/>
              </p:ext>
            </p:extLst>
          </p:nvPr>
        </p:nvGraphicFramePr>
        <p:xfrm>
          <a:off x="624618" y="1282136"/>
          <a:ext cx="6174935" cy="4416914"/>
        </p:xfrm>
        <a:graphic>
          <a:graphicData uri="http://schemas.openxmlformats.org/drawingml/2006/table">
            <a:tbl>
              <a:tblPr firstRow="1" bandRow="1">
                <a:solidFill>
                  <a:srgbClr val="CCCCFF"/>
                </a:solidFill>
              </a:tblPr>
              <a:tblGrid>
                <a:gridCol w="3383082"/>
                <a:gridCol w="2791853"/>
              </a:tblGrid>
              <a:tr h="42307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Династии учителей района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9BC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Педагогический стаж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9BCE6"/>
                    </a:soli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</a:t>
                      </a:r>
                      <a:r>
                        <a:rPr lang="ru-RU" sz="14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Туйкиных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745 лет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</a:t>
                      </a:r>
                      <a:r>
                        <a:rPr lang="ru-RU" sz="1400" b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Ишниязовых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465 лет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Диннастия</a:t>
                      </a: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Зиннуровых</a:t>
                      </a: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370 лет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</a:t>
                      </a:r>
                      <a:r>
                        <a:rPr lang="ru-RU" sz="14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Гайнутдиновых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386 лет</a:t>
                      </a: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</a:tr>
              <a:tr h="27899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</a:t>
                      </a:r>
                      <a:r>
                        <a:rPr lang="ru-RU" sz="1400" b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Абыденковых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290</a:t>
                      </a:r>
                      <a:r>
                        <a:rPr lang="ru-RU" sz="1400" b="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лет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</a:t>
                      </a: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Исмагиловых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235 лет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</a:t>
                      </a:r>
                      <a:r>
                        <a:rPr lang="ru-RU" sz="1400" b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Пантюхиных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192 года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</a:t>
                      </a:r>
                      <a:r>
                        <a:rPr lang="ru-RU" sz="1400" b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Вафиных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169 лет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Ткаченко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162 года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3718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Башкировых</a:t>
                      </a: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160 лет</a:t>
                      </a: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Ахметовых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123 года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60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Никоновых</a:t>
                      </a: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122</a:t>
                      </a: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</a:tr>
              <a:tr h="28500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Медведевых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121 год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8500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</a:t>
                      </a:r>
                      <a:r>
                        <a:rPr lang="ru-RU" sz="1400" b="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Ахмадиевых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110 лет</a:t>
                      </a:r>
                    </a:p>
                  </a:txBody>
                  <a:tcPr marL="68580" marR="68580" marT="0" marB="0" anchor="ctr">
                    <a:solidFill>
                      <a:srgbClr val="FFC5CF"/>
                    </a:solidFill>
                  </a:tcPr>
                </a:tc>
              </a:tr>
              <a:tr h="303257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Династия </a:t>
                      </a:r>
                      <a:r>
                        <a:rPr lang="ru-RU" sz="1400" b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Шариевых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 года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85D2EA">
                            <a:tint val="66000"/>
                            <a:satMod val="160000"/>
                          </a:srgbClr>
                        </a:gs>
                        <a:gs pos="50000">
                          <a:srgbClr val="85D2EA">
                            <a:tint val="44500"/>
                            <a:satMod val="160000"/>
                          </a:srgbClr>
                        </a:gs>
                        <a:gs pos="100000">
                          <a:srgbClr val="85D2EA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524859" y="3872242"/>
            <a:ext cx="2036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нашем районе призвание учить передается из поколения в поколения не в одной династии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426931" y="1429200"/>
            <a:ext cx="23262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Педагогические семьи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686693" y="2500028"/>
            <a:ext cx="17810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нашем районе 18 супружеских пар разделяют одну профессию на двоих – педагог!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49568" y="4293686"/>
            <a:ext cx="16090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Педагогическая семья </a:t>
            </a:r>
            <a:r>
              <a:rPr lang="ru-RU" alt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Санатуллиных</a:t>
            </a:r>
            <a:r>
              <a:rPr lang="ru-RU" alt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ru-RU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Вагиз</a:t>
            </a:r>
            <a:r>
              <a:rPr lang="ru-RU" altLang="ru-RU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Самиуллович</a:t>
            </a:r>
            <a:r>
              <a:rPr lang="ru-RU" altLang="ru-RU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начальник Управления образования Лениногорского района</a:t>
            </a:r>
          </a:p>
          <a:p>
            <a:pPr algn="ctr"/>
            <a:r>
              <a:rPr lang="ru-RU" altLang="ru-RU" sz="1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Голнур</a:t>
            </a:r>
            <a:r>
              <a:rPr lang="ru-RU" altLang="ru-RU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Ильясовна – учитель математики средней школы №</a:t>
            </a:r>
            <a:r>
              <a:rPr lang="ru-RU" altLang="ru-RU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alt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557" y="1431971"/>
            <a:ext cx="3162851" cy="237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3998" y="1433563"/>
            <a:ext cx="3175591" cy="238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3675545" y="4316666"/>
            <a:ext cx="17065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Педагогическая семья Павловых –  </a:t>
            </a:r>
            <a:r>
              <a:rPr lang="ru-RU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Тарас Владимирович – директор средней школы № 13</a:t>
            </a:r>
          </a:p>
          <a:p>
            <a:pPr algn="ctr"/>
            <a:r>
              <a:rPr lang="ru-RU" altLang="ru-RU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Виктория Викторовна – директор Ивановской общеобразовательной школы</a:t>
            </a:r>
            <a:endParaRPr lang="ru-RU" alt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2"/>
          <a:stretch/>
        </p:blipFill>
        <p:spPr>
          <a:xfrm>
            <a:off x="5374580" y="3978002"/>
            <a:ext cx="1611271" cy="1592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99"/>
          <a:stretch/>
        </p:blipFill>
        <p:spPr>
          <a:xfrm>
            <a:off x="162566" y="3978002"/>
            <a:ext cx="1653913" cy="1638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5353603" y="5555570"/>
            <a:ext cx="1698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«Два директора, одна семья»</a:t>
            </a:r>
          </a:p>
          <a:p>
            <a:pPr algn="ctr"/>
            <a:endParaRPr lang="ru-RU" sz="1000" dirty="0">
              <a:latin typeface="Bahnschrift Light Condensed" panose="020B0502040204020203" pitchFamily="34" charset="0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5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615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58" y="6519738"/>
            <a:ext cx="6710842" cy="106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93" y="5194002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4280" y="2178302"/>
            <a:ext cx="197523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Лениногорск расположен в самом дальнем районе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Юго-Востока Татарстана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районе расположено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66 населенных пунктов,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том числе 36 сел,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21 деревня и 9 поселков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43" y="963978"/>
            <a:ext cx="8189471" cy="5377792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3923446" y="430834"/>
            <a:ext cx="6056982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территории Лениногорского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1530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472837" y="1740759"/>
            <a:ext cx="1994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Династии медиков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643561" y="2580646"/>
            <a:ext cx="1781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Счастливы вместе дома и на работе семьи медицинских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работников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3311" y="979468"/>
            <a:ext cx="5296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 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Кудашкиных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- врачи в третьем поколении, ветераны Лениногорского здравоохранения. Счастливы вместе более 50 лет.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двоих стаж работы 100 лет</a:t>
            </a:r>
            <a:endParaRPr lang="ru-RU" alt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77.userapi.com/impg/4XHVD3F-BcHu8pTL2wQhzYxK4KRrmB4FMQGSeA/oWEGue8yPUQ.jpg?size=609x1080&amp;quality=95&amp;sign=84c5041ec67e7a6b34b29fac8fbb90a9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0"/>
          <a:stretch/>
        </p:blipFill>
        <p:spPr bwMode="auto">
          <a:xfrm>
            <a:off x="505983" y="1624395"/>
            <a:ext cx="2849437" cy="236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77.userapi.com/impg/4XHVD3F-BcHu8pTL2wQhzYxK4KRrmB4FMQGSeA/oWEGue8yPUQ.jpg?size=609x1080&amp;quality=95&amp;sign=84c5041ec67e7a6b34b29fac8fbb90a9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2"/>
          <a:stretch/>
        </p:blipFill>
        <p:spPr bwMode="auto">
          <a:xfrm>
            <a:off x="3634018" y="1604639"/>
            <a:ext cx="2896588" cy="240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2"/>
          <a:stretch/>
        </p:blipFill>
        <p:spPr>
          <a:xfrm>
            <a:off x="813437" y="4211927"/>
            <a:ext cx="1911857" cy="18897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5" b="12790"/>
          <a:stretch/>
        </p:blipFill>
        <p:spPr>
          <a:xfrm>
            <a:off x="4401330" y="4223470"/>
            <a:ext cx="1984652" cy="191299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19964" y="4413316"/>
            <a:ext cx="15143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Здесь можно ближе познакомиться с Павлом Григорьевичем и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Зинфирой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Хасановной</a:t>
            </a:r>
            <a:endParaRPr lang="ru-RU" alt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899241" y="5933323"/>
            <a:ext cx="912358" cy="0"/>
          </a:xfrm>
          <a:prstGeom prst="straightConnector1">
            <a:avLst/>
          </a:prstGeom>
          <a:ln>
            <a:solidFill>
              <a:srgbClr val="DC54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273587" y="6071789"/>
            <a:ext cx="959683" cy="10599"/>
          </a:xfrm>
          <a:prstGeom prst="straightConnector1">
            <a:avLst/>
          </a:prstGeom>
          <a:ln>
            <a:solidFill>
              <a:srgbClr val="DC54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8" b="21093"/>
          <a:stretch/>
        </p:blipFill>
        <p:spPr>
          <a:xfrm>
            <a:off x="384833" y="1068989"/>
            <a:ext cx="2040397" cy="256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472837" y="1568054"/>
            <a:ext cx="1994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Медицинские семьи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94915" y="1893845"/>
            <a:ext cx="2281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Вечкитовых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Александр - водитель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машины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скорой помощи, Олеся - фельдшер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Станции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скорой помощи</a:t>
            </a:r>
            <a:endParaRPr lang="ru-RU" alt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2" b="20741"/>
          <a:stretch/>
        </p:blipFill>
        <p:spPr>
          <a:xfrm>
            <a:off x="2658842" y="1893845"/>
            <a:ext cx="1393155" cy="175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67" y="3781905"/>
            <a:ext cx="2970996" cy="22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3796286"/>
            <a:ext cx="1646724" cy="2195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29863" y="4287740"/>
            <a:ext cx="1838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Давыдовых – Денис - фельдшер скорой помощи, Юлия – старшая медицинская сестра Детской поликлиники</a:t>
            </a:r>
            <a:endParaRPr lang="ru-RU" alt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86693" y="2500028"/>
            <a:ext cx="1781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системе здравоохранения Лениногорского района работают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32 медицинских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3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472837" y="1420359"/>
            <a:ext cx="1994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Медицинские семьи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686693" y="2500028"/>
            <a:ext cx="1781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системе здравоохранения Лениногорского района работают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32 медицинских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2546" y="1479967"/>
            <a:ext cx="2416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Ивановых – Александр - патологоанатом, Наталья  - фельдшер - лаборант</a:t>
            </a:r>
            <a:endParaRPr lang="ru-RU" alt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40490" y="4702129"/>
            <a:ext cx="1363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Узнать о других медицинских семьях можно в видео</a:t>
            </a:r>
            <a:endParaRPr lang="ru-RU" alt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3273587" y="6071789"/>
            <a:ext cx="959683" cy="10599"/>
          </a:xfrm>
          <a:prstGeom prst="straightConnector1">
            <a:avLst/>
          </a:prstGeom>
          <a:ln>
            <a:solidFill>
              <a:srgbClr val="DC54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17829"/>
          <a:stretch/>
        </p:blipFill>
        <p:spPr>
          <a:xfrm>
            <a:off x="4573925" y="4450197"/>
            <a:ext cx="2136917" cy="1776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" y="2580357"/>
            <a:ext cx="2572187" cy="342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35" y="1262953"/>
            <a:ext cx="4010252" cy="267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3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858845" y="961920"/>
            <a:ext cx="33617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Династия художников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10885" y="1625473"/>
            <a:ext cx="244643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Гурьевых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-Петровых</a:t>
            </a:r>
          </a:p>
          <a:p>
            <a:pPr algn="ctr"/>
            <a:endParaRPr lang="ru-RU" sz="1400" b="1" dirty="0">
              <a:latin typeface="Bahnschrift Light Condense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Гурьев Иван Николаевич, преподавал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Лениногорской детской художественной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щколы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2003 по 2020 год. Дочь Петрова Татьяна Ивановна работает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1998 года по настоящее время преподавателем декоративно-прикладного искусства. 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Дочь Татьяны Ивановны, Петрова Анастасия Викторовна обучалась в нашей художественной школе и в настоящее время продолжает свою творческую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7FEB903-4C34-8854-D1FD-8BA646851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5" y="1535340"/>
            <a:ext cx="3636737" cy="2500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A953A68-0673-A8F1-582E-5C0469D89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76" y="3640173"/>
            <a:ext cx="3743196" cy="2495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sun9-76.userapi.com/impg/qdmIHjjiSsxxIpIul6Q1gpmNw_MwMUwCBsFVuQ/YdU0IvDnU3I.jpg?size=1280x776&amp;quality=95&amp;sign=d092f86f37b0b3ca5aa9210b391c6c71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8996" r="50518" b="9386"/>
          <a:stretch/>
        </p:blipFill>
        <p:spPr bwMode="auto">
          <a:xfrm rot="811080">
            <a:off x="1374516" y="4217133"/>
            <a:ext cx="1625777" cy="1689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39.userapi.com/impg/nuxHb_IHuxeUiqnPTPiavlnCTc3a5fVqenTwyg/_DpuAFJM9Z4.jpg?size=810x1080&amp;quality=95&amp;sign=1aff354741d01deab973c132747f0833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0" b="5716"/>
          <a:stretch/>
        </p:blipFill>
        <p:spPr bwMode="auto">
          <a:xfrm rot="20711534">
            <a:off x="267699" y="4321512"/>
            <a:ext cx="1428622" cy="1579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47.userapi.com/impg/Cj8mZAI4UHNLL4OVSJJmMFnmufiiYfmxlCK4jw/lVsnLYp9vuM.jpg?size=747x1053&amp;quality=95&amp;sign=1239f69cea63b496abb73657e70d2757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37"/>
          <a:stretch/>
        </p:blipFill>
        <p:spPr bwMode="auto">
          <a:xfrm>
            <a:off x="4986410" y="1007436"/>
            <a:ext cx="2022962" cy="1441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sun9-47.userapi.com/impg/Cj8mZAI4UHNLL4OVSJJmMFnmufiiYfmxlCK4jw/lVsnLYp9vuM.jpg?size=747x1053&amp;quality=95&amp;sign=1239f69cea63b496abb73657e70d2757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9"/>
          <a:stretch/>
        </p:blipFill>
        <p:spPr bwMode="auto">
          <a:xfrm>
            <a:off x="4154775" y="2330565"/>
            <a:ext cx="1811217" cy="1307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996114" y="954589"/>
            <a:ext cx="33617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Династия художников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10885" y="1517752"/>
            <a:ext cx="2446435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Галирахмановых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Bahnschrift Light Condensed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Галирахмановых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образовалась в 1982 году. В браке 42 года. В семье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Газинура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Мансуровича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Фании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Фаритовны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три сына и одна дочь (в 2024 году средний сын погиб героем на СВО). Дочь,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Галирахманова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Римма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Газинуровна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сын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Галирахманов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Расул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Газинурович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ведут преподавательскую деятельность в нашей детской художественной школе, продолжая династию преподавателей, на примере мамы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Фании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Фаритовны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– учителя истории в средней общеобразовательной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школе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1E88F39-9F1F-394D-AA31-9AAA4B446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1384374"/>
            <a:ext cx="5350906" cy="241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40" y="3904603"/>
            <a:ext cx="3145227" cy="235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2456912" y="6165849"/>
            <a:ext cx="959683" cy="10599"/>
          </a:xfrm>
          <a:prstGeom prst="straightConnector1">
            <a:avLst/>
          </a:prstGeom>
          <a:ln>
            <a:solidFill>
              <a:srgbClr val="DC54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66252" y="5532765"/>
            <a:ext cx="3214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Лениногорская детская художественная школа им. </a:t>
            </a:r>
            <a:r>
              <a:rPr lang="ru-RU" alt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М.Х.Хаертдинова</a:t>
            </a:r>
            <a:endParaRPr lang="ru-RU" alt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471451" y="1020696"/>
            <a:ext cx="33617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Литературно-творческая династия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40962" y="1471585"/>
            <a:ext cx="2392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Шамсуаровых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Bahnschrift Light Condensed" panose="020B0502040204020203" pitchFamily="34" charset="0"/>
            </a:endParaRPr>
          </a:p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Династия семьи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Шамсуаровых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– известна как литературно - творческая семья в городе Лениногорске и Лениногорском районе.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Тагир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Шамсуаров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– известный поэт, живет и работает в селе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Мукмин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-Каратай.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Тагир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Шамсуаров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более 40 лет посвятил работе в школе, является  отличником образования российских школ, обладатель нагрудного знака Министерства культуры РТ «За заслуги в культуре», почетным академиком Российской академии гуманитарных наук, обладателем медали ЮНЕСКО «Золотая роза», лауреатом литературных премий имени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Ш.Бикчурина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С.Сулеймановой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887" y="3415421"/>
            <a:ext cx="36831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2018 года по сегодняшний день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Тагир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Шамсуаров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является руководителем литературного объединения “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Чишма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” имени Шамиля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Бикчурина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С 2010 года - член Союза писателей Татарстана. Является автором 10 книг. С 2017 года занимает должность библиотекаря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Мукмин-Каратайской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сельской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библиотеки. Дочь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Лейсан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Шамсуарова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также пошла по стопам отца. Она связала свою жизнь с литературой, искусством, библиотекой. На сегодняшний день занимает должность заведующей национально-краеведческого отдела Центральной библиотеки имени Тукая.  Является руководителем Лениногорского отделения Всемирного конгресса татар.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только настоящее, но и будущее династии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Шамсуаровых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многообещающее. Племянник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Тагира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Шамсуарова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Раиль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Шамсуаров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-заслуженный артист Татарского государственного драматического театра имени Г.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Камала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Его внуки -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Сюмбель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Ильсаф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увлечены поэзией и сами пишут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стихи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25" y="1020696"/>
            <a:ext cx="1555012" cy="207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14" y="1251104"/>
            <a:ext cx="1552797" cy="207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66" y="1562566"/>
            <a:ext cx="3288941" cy="4385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4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46645" y="975583"/>
            <a:ext cx="3361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Танцевальная династия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0899" y="4534647"/>
            <a:ext cx="418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Искусство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бального и народного танца вот уже на протяжении более 25 лет хранит образцовый ансамбль танца «Астра».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 t="10388" r="18124" b="58294"/>
          <a:stretch/>
        </p:blipFill>
        <p:spPr>
          <a:xfrm>
            <a:off x="4363645" y="4021755"/>
            <a:ext cx="3425827" cy="226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79661" y="1314137"/>
            <a:ext cx="1308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Азовых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00" y="1338336"/>
            <a:ext cx="5299525" cy="2980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07116" y="5180978"/>
            <a:ext cx="31443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Сегодня коллектив — это семейный дом под именем «Астра» — это большая дружная семья, в которой более 100 участников от 4 до 75 лет. Стаж их династии насчитывает уже более 72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2516" y="1823748"/>
            <a:ext cx="21306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Основателем коллектива является семейная династия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Азовы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Надежда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Галия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В составе коллектива выступали их дети Дионис,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Янис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Виктор. На сегодняшний день совместно с Надеждой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Мансуровной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стала руководить ансамблем ее дочь – Кристина. Сыновья Кристины- Константин и Данил также являются участниками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ансамбля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159026" y="393151"/>
            <a:ext cx="6392789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Выдающиеся семейные династии Лениногорского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3195158" y="430834"/>
            <a:ext cx="6749054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творческие объединения в учреждениях культуры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96755" y="1437516"/>
            <a:ext cx="37676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Ерофеенко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Ерофеенко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Наталья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вместе с супругом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Анатолием являются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участниками вокального ансамбля «Желаем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счастья». 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актёры любительского театра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Дворца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культуры.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Вместе сыграли в спектакле «За чем пойдешь, то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найдешь» и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«Аршин мал алан».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Сыновья Максим и Илья посещают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студию художественного слова «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Браво». Неоднократно побеждали в Республиканских конкурсах и фестивалях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13" y="1482388"/>
            <a:ext cx="4221125" cy="280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715332" y="4420014"/>
            <a:ext cx="28814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 Савельевых</a:t>
            </a:r>
          </a:p>
          <a:p>
            <a:pPr algn="ctr"/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Светлана на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протяжении 8 лет участвуют в культурно-досуговой жизни клуба МФЦ Железнодорожный. Они являются участниками коллективов состоящие при клубе - народный вокальный ансамбль «Россиянка» и вокально-инструментальная группа «Студия Ритм»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5" name="Picture 11" descr="https://sun9-23.userapi.com/impg/bjiptwjFGxUhJwsPE_VlUdfjtZReMjvZp5QIlA/auwJEAtvLJM.jpg?size=1280x853&amp;quality=95&amp;sign=bc80c2ebdc87c434a0c34905ec7012c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55" y="3561174"/>
            <a:ext cx="4116756" cy="274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05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85914" y="1693757"/>
            <a:ext cx="19147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Локмановых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образовалась в 1988 году.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Супруги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Ринат и Ландыш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вырастили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воспитали 5 детей. Сейчас у них 9 внуков.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Локмановы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бок о бок работают в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Урмышлинском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сельском Доме культуры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07" y="1513238"/>
            <a:ext cx="3312928" cy="248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1240" r="12179" b="4496"/>
          <a:stretch/>
        </p:blipFill>
        <p:spPr>
          <a:xfrm>
            <a:off x="2013611" y="1501420"/>
            <a:ext cx="1967885" cy="250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276599" y="4375527"/>
            <a:ext cx="24256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Шигаповых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образовалась  в 1986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году, воспитали троих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детей. Более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20 лет супруг -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Талгат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Рафгатович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работает директором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Керлигачского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Сельского Дома культуры, супруга –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Гульфия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Мухаматшариповна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-художественным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руководителем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68" y="4203262"/>
            <a:ext cx="1640767" cy="216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03" y="4203262"/>
            <a:ext cx="2892273" cy="210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3195158" y="430834"/>
            <a:ext cx="6749054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творческие объединения в учреждениях культуры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8026" y="1778202"/>
            <a:ext cx="200577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Город, рожденный нефтью</a:t>
            </a: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 Лениногорск – это маленькая, но яркая жемчужина в ожерелье городов юго-восточного региона Татарстана. Наша земля является Родиной татарстанской нефти, и сам город возник и развивался, благодаря открытию богатейшего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Ромашкинского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нефтяного месторождения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28320" y="1777828"/>
            <a:ext cx="21447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городе работает уникальный «Музей нефти», в котором  с удовольствием расскажут историю становления и развития нефтяной отрасли региона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71" y="1553905"/>
            <a:ext cx="3039583" cy="2028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ениногорский музей нефти. - Культурный дневник школьни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39" y="1062532"/>
            <a:ext cx="1908946" cy="143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37304" y="4019243"/>
            <a:ext cx="180946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 наполнен объектами монументального искусства, прославляющими труд нефтяников! </a:t>
            </a:r>
          </a:p>
          <a:p>
            <a:pPr algn="ctr"/>
            <a:endParaRPr lang="ru-RU" sz="1400" dirty="0">
              <a:latin typeface="Bahnschrift Light Condensed" panose="020B0502040204020203" pitchFamily="34" charset="0"/>
            </a:endParaRPr>
          </a:p>
          <a:p>
            <a:pPr algn="ctr"/>
            <a:endParaRPr lang="ru-RU" sz="1400" dirty="0" smtClean="0">
              <a:latin typeface="Bahnschrift Light Condensed" panose="020B0502040204020203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Символом города является Монумент нефти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36" y="3592976"/>
            <a:ext cx="1977619" cy="279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2" y="3858283"/>
            <a:ext cx="3521912" cy="240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3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615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58" y="6519738"/>
            <a:ext cx="6710842" cy="106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93" y="5194002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4280" y="2178302"/>
            <a:ext cx="197523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Лениногорском районе проживает 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78 468 человек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2024 году было зарегистрировано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391 брак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 пар отметили юбилеи совместной жизни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5015176" y="366987"/>
            <a:ext cx="5050465" cy="390436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характеристика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Лениногорского района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40409" y="2971770"/>
            <a:ext cx="22338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 Дворце бракосочетания г.Лениногорска существует добрая традиция чествовать юбиляров совместной жизни. В Год семьи: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пара отметила 20 лет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 пары – 25 лет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пара – 40 лет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пара – 45 лет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 пар – 50 лет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пара – 60 лет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пара – 65 лет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1.userapi.com/impg/IjmAxDHHqICG-yblFXmzSLNg6hWu3lXzR6vkFg/ZAdJXgnS14E.jpg?size=810x1080&amp;quality=95&amp;sign=553d52e94b9371265e5fc3bd1ed4b9e9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6"/>
          <a:stretch/>
        </p:blipFill>
        <p:spPr bwMode="auto">
          <a:xfrm>
            <a:off x="7540409" y="1109829"/>
            <a:ext cx="2076075" cy="186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9.userapi.com/impg/Mtoy6dWNoEgA2H7VXb1kloCgzVmg_Lw4DzPPLw/UKE2Geu6q3c.jpg?size=810x1080&amp;quality=95&amp;sign=fa5715c6fb8a5e52bc326257012b666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74" y="3854825"/>
            <a:ext cx="1762903" cy="235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un9-59.userapi.com/impg/IS-U1jJEI2M4NWxIAVIZJ2flDmPX3ZjfXxiOkA/VYwmVK3vTq0.jpg?size=810x1080&amp;quality=95&amp;sign=55c8059e4fe892011cbd00b7c1a91bc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41" y="1347336"/>
            <a:ext cx="1768918" cy="235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un9-2.userapi.com/impg/IpIoEY1W3S2tHLWnJBpymYWG7TT_-KfjxAgycQ/8II8d2f7yFE.jpg?size=810x1080&amp;quality=95&amp;sign=4e805da1f9ee6912655951532c0031e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06" y="3854825"/>
            <a:ext cx="1772551" cy="236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3.userapi.com/impg/21UjH2x8RaaPDsO7QClRnCC0iWjSPxqPm5sdiw/UNqQiYYNGWc.jpg?size=813x1080&amp;quality=96&amp;sign=2fedc359f9fc190e26c0aa27794035c2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06" y="1347336"/>
            <a:ext cx="1779115" cy="236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78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11" y="2061022"/>
            <a:ext cx="3290917" cy="2193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8026" y="1969293"/>
            <a:ext cx="20057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Город, рожденный нефтью</a:t>
            </a: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Нефть буквально всколыхнула и преобразила наш благодатный край. В первые годы освоения подземных кладовых его называли «Второе Баку». Это была величайшая эпопея борьбы за нефть, у которой были свои герои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61460" y="1172992"/>
            <a:ext cx="3546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Познакомится с нефтяниками нашего района, которые внесли значительные вклад в развитие нефтяной отрасли региона, можно прогулявшись по Аллее нефтяников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75" y="1072410"/>
            <a:ext cx="3191985" cy="212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77" y="4373648"/>
            <a:ext cx="2919579" cy="194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6161460" y="4927222"/>
            <a:ext cx="3274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Памятник министру нефтяной промышленности СССР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В.Д.Шашину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4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7752" y="2491828"/>
            <a:ext cx="2252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Шугур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- край сокровищ</a:t>
            </a: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Вся история района крепка связана с возникновением, становлением и развитием нефтяной промышленности края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04285" y="1275139"/>
            <a:ext cx="361121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тех, кто любит путешествия на колёсах экскурсоводы Лениногорского Краеведческого музея предлагают маршрут – знакомство с родиной татарстанской нефти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Шугур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край сокровищ». Потрясающе красивая экскурсия, которая позволит прикоснуться к истокам нефтяной истории Татарстана. Гости узнают, как прославилась эта земля благодаря чёрному золоту, полюбуются потрясающими видами гор и склонов, почувствуют прохладу воды знаменитых родников, посетят, непревзойденный, единственный в стране музей нефти под открытым небом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09" y="1199070"/>
            <a:ext cx="2033860" cy="28872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2381" y="3313381"/>
            <a:ext cx="2457352" cy="3488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09" y="4287662"/>
            <a:ext cx="2546350" cy="190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1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9883" y="2521425"/>
            <a:ext cx="22040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Шугур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- край сокровищ</a:t>
            </a: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Вся история района крепка связана с возникновением, становлением и развитием нефтяной промышленности края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37148" y="4808146"/>
            <a:ext cx="2712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бурении скважины № 3 в 1948 году был получен нефтяной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фонтан, благодаря которому разработка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Ромашкинского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месторождения нефти в середине 1950-х годов вывело Татарстан на ведущее место по добыче «черного золота» в СССР. В 1971 году, в год добычи первого миллиарда тонн нефти, у скважины № 3 в селе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Тимяшево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был сооружен обелиск Славы в честь первооткрывателей девонских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сокровищ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78179" y="1571592"/>
            <a:ext cx="2759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Место открытия первого нефтяного месторождения Татарстан (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с.Старое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Шугурово)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46" y="3864763"/>
            <a:ext cx="3579185" cy="238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94" y="1454366"/>
            <a:ext cx="3579185" cy="2386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846860" y="881488"/>
            <a:ext cx="5285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Недалеко от города расположены два потрясающих объекта, которые посвящены скважинам, давшим первую нефть Татарстана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63822" y="2566118"/>
            <a:ext cx="2874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июля 1943 года скважина № 1 у села Старое Шугурово дала первую промышленную нефть в Татарстане. В 20-30 метрах от знаменитой скважины № 1 1 октября 1981 года, в дни празднования добычи двухмиллиардной тонны нефти в республике, сооружен обелиск, посвященный первооткрывателям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нефти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34777" y="4109739"/>
            <a:ext cx="2173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Памятник «Скважина № 3»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с.Тимяшево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4405" y="2771967"/>
            <a:ext cx="220407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Шугур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край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сокровищ</a:t>
            </a:r>
          </a:p>
          <a:p>
            <a:pPr algn="ctr"/>
            <a:endParaRPr lang="ru-RU" sz="1400" b="1" dirty="0" smtClean="0">
              <a:latin typeface="Bahnschrift Light Condensed" panose="020B0502040204020203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Вся история района крепка связана с возникновением, становлением и развитием нефтяной промышленности края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61030" y="943333"/>
            <a:ext cx="5437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Отличным семейным путешествием может стать посещение Музея нефти в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с.Шугурово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66473" y="1679360"/>
            <a:ext cx="3331732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 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месте демонтированного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Шугуровского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битумного завода, первого промышленного предприятия края,  внесшего весомый вклад в развитие нефтяной отрасли Татарстана,  был создан музей нефти под открытым небом. Музей - памятник промышленного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наследия! </a:t>
            </a:r>
          </a:p>
          <a:p>
            <a:pPr algn="ctr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музее перед посетителями раскрывается мощный исторический пласт. Штольня, плавильня, нефтеперегонный цех… Путешествуя от одного объекта к другому, посетитель проходит путь от первых познаний о «горной смоле» к выпуску широкого спектра нефтебитумной продукции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050" name="Picture 2" descr="https://avatars.mds.yandex.net/i?id=97f05bf21a9c835cc68e640330cf12d39189f9bb-8185027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97" y="4615463"/>
            <a:ext cx="2599751" cy="173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97" y="3072494"/>
            <a:ext cx="2580635" cy="145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97" y="1247965"/>
            <a:ext cx="2599751" cy="1733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983792"/>
            <a:ext cx="1249197" cy="124919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966473" y="4586384"/>
            <a:ext cx="224878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Bahnschrift Light Condensed" panose="020B0502040204020203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качестве основного экспоната музея выступает сохраненная среда. Именно она дает возможность глубокого погружения в эпоху зарождения нефтеперерабатывающей промышленности и позволяет прикоснуться к самому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истоку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8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8247" y="1584007"/>
            <a:ext cx="22872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Пути земные и небесные</a:t>
            </a:r>
          </a:p>
          <a:p>
            <a:pPr algn="ctr"/>
            <a:endParaRPr lang="ru-RU" sz="1400" b="1" dirty="0" smtClean="0">
              <a:latin typeface="Bahnschrift Light Condensed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19410" y="1363739"/>
            <a:ext cx="26191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тех, кому нужны не только красота мирская, специалисты Краеведческого музея предлагают экскурсию «Пути земные и небесные». Эту экскурсию можно назвать малым паломничеством по 6 церквям, сохранившимся в районе с дореволюционных времён, и освещённым родникам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34" y="3820661"/>
            <a:ext cx="3515704" cy="234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" y="2076450"/>
            <a:ext cx="2059955" cy="292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02" y="1149669"/>
            <a:ext cx="3337600" cy="236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329718" y="4387907"/>
            <a:ext cx="2264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Гости познакомятся с историей их постройки, их советским прошлым и их возрождением, смогут помолиться перед старинными иконами, посетить почитаемые верующими места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святыни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7253" y="1689478"/>
            <a:ext cx="22739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Пути земные и небесные</a:t>
            </a:r>
          </a:p>
          <a:p>
            <a:pPr algn="ctr"/>
            <a:endParaRPr lang="ru-RU" sz="1400" b="1" dirty="0" smtClean="0"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84" y="1267761"/>
            <a:ext cx="2632829" cy="197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0970" y="1693167"/>
            <a:ext cx="2493861" cy="166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8621" y="3774803"/>
            <a:ext cx="2796658" cy="2097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4" y="2105749"/>
            <a:ext cx="2252330" cy="296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/>
          <a:stretch/>
        </p:blipFill>
        <p:spPr>
          <a:xfrm>
            <a:off x="5350108" y="3905250"/>
            <a:ext cx="4369080" cy="232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82" y="1279858"/>
            <a:ext cx="1868554" cy="24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514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5333" y="1862534"/>
            <a:ext cx="20057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Конный дворик «</a:t>
            </a:r>
            <a:r>
              <a:rPr lang="ru-R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Алмакай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ервый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 восстановления татарской породы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лошадей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ошадей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этой великой, для нашего народа породы, в Татарстане и в мире практически не осталось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Тут возрождают нашу историю!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59961" y="1154033"/>
            <a:ext cx="31954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Чтобы отдохнуть душой от городской суеты и тревоги можно включить в свой семейный маршрут посещение конного дворика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Алмакай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в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д.Верхний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Каран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Развивающийся в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шашем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регионе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агротуризм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дал возможность создать уникальное место, где возрождается старинная порода татарских коней. Прогулки и фотосессии на лошадях, красивые закаты и живописные места, возможность прикоснуться и пообщаться с лошадьми навсегда останутся в памяти и сердце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40" y="1131696"/>
            <a:ext cx="3157791" cy="236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40" y="3616211"/>
            <a:ext cx="2076020" cy="276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51" y="3616211"/>
            <a:ext cx="2076020" cy="276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58" y="3616211"/>
            <a:ext cx="2076020" cy="276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40" y="5496545"/>
            <a:ext cx="894688" cy="89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514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9008" y="1936962"/>
            <a:ext cx="2005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Форелевая ферма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с.Нижние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Чершилы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успешно работает семейная ферма по выращиванию форели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Форелевая ферма представляет из себя бассейны, садки и инкубационный цех, где фермеры выводят мальков из икры, используя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проточную, родниковую  воду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44628" y="4390769"/>
            <a:ext cx="30742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активных семей отличным маршрутом станет поездка в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с.Нижние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Чершилы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на форелевую ферму. На ферме предлагают самим поймать рыбу и тут же ее приготовить. Свежеприготовленная на мангале рыба, фирменный чай, национальные сладости придутся по душе всем членам семьи. А тихая красота этого места наполнит гармонией и спокойствием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7" b="19720"/>
          <a:stretch/>
        </p:blipFill>
        <p:spPr>
          <a:xfrm>
            <a:off x="3043133" y="1227514"/>
            <a:ext cx="2261962" cy="2911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" b="3782"/>
          <a:stretch/>
        </p:blipFill>
        <p:spPr>
          <a:xfrm>
            <a:off x="4831728" y="3441536"/>
            <a:ext cx="1545411" cy="1975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9" b="21069"/>
          <a:stretch/>
        </p:blipFill>
        <p:spPr>
          <a:xfrm>
            <a:off x="6511174" y="1075675"/>
            <a:ext cx="2507927" cy="316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t="19791" b="20767"/>
          <a:stretch/>
        </p:blipFill>
        <p:spPr>
          <a:xfrm rot="5400000">
            <a:off x="3360159" y="4658021"/>
            <a:ext cx="1384434" cy="1879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514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4813" y="1996042"/>
            <a:ext cx="217416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«Бакирово»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Одной из жемчужин Лениногорской земли является курорт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Бакирово».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Курорт был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 в 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1933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  <a:p>
            <a:pPr algn="ctr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Особенностью курорта стала живописная природа, сероводородная вода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ечебные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сапропелевые грязи</a:t>
            </a:r>
          </a:p>
          <a:p>
            <a:pPr algn="ctr"/>
            <a:endParaRPr lang="ru-RU" sz="1400" b="1" dirty="0" smtClean="0">
              <a:latin typeface="Bahnschrift Light Condensed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896" y="1567630"/>
            <a:ext cx="30194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Прекрасным местом для туристического семейного маршрута выходного дня может стать курорт «Бакирово». Живописная территория, полезная  минеральная сульфатно-натриево-магниево-кальциевая вода, зоопарк и потрясающие пейзажи, которые открываются с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Бакировской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горы, оставят только положительные эмоции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ttps://www.bakirovo.com/upload/iblock/b7f/e2wjfq5iroh2vqkgm0c3dx0wp7z2nlu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55" y="3941379"/>
            <a:ext cx="3242109" cy="2161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bakirovo.com/upload/iblock/bec/3t50eh2lnli3lc306v3utmfkzkf8pzh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55" y="1564334"/>
            <a:ext cx="3191684" cy="211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www.bakirovo.com/upload/iblock/411/otg9lqw7etwzy2n9jw4ghunfmvkfvez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96" y="3633872"/>
            <a:ext cx="3119479" cy="207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3728006" y="367072"/>
            <a:ext cx="6228058" cy="390436"/>
          </a:xfrm>
          <a:prstGeom prst="rect">
            <a:avLst/>
          </a:prstGeom>
        </p:spPr>
        <p:txBody>
          <a:bodyPr vert="horz" lIns="74295" tIns="37148" rIns="74295" bIns="37148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75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Семейные туристические маршруты выходного дня</a:t>
            </a:r>
            <a:endParaRPr lang="ru-RU" sz="22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2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0" y="371202"/>
            <a:ext cx="7003180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Объекты нематериального этнокультурного достояния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68778" y="2553084"/>
            <a:ext cx="2130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муниципальном каталоге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объектов нематериального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этнокультурного достояния Лениногорского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района Республики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Татарстан 39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1"/>
          <a:stretch/>
        </p:blipFill>
        <p:spPr>
          <a:xfrm>
            <a:off x="313489" y="1347487"/>
            <a:ext cx="3027067" cy="187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74952" y="1009270"/>
            <a:ext cx="23509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Бирнә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җыю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4"/>
          <a:stretch/>
        </p:blipFill>
        <p:spPr>
          <a:xfrm>
            <a:off x="3670350" y="1360534"/>
            <a:ext cx="2893232" cy="18985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24567" y="1020948"/>
            <a:ext cx="24056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Бяби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мунчасы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"/>
          <a:stretch/>
        </p:blipFill>
        <p:spPr>
          <a:xfrm>
            <a:off x="3670350" y="3935026"/>
            <a:ext cx="2901900" cy="201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735290" y="3524984"/>
            <a:ext cx="870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t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«Троица</a:t>
            </a:r>
            <a:r>
              <a:rPr lang="tt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5" y="3894344"/>
            <a:ext cx="2990101" cy="209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-454220" y="3485703"/>
            <a:ext cx="3735129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540385" algn="ctr">
              <a:lnSpc>
                <a:spcPct val="115000"/>
              </a:lnSpc>
            </a:pPr>
            <a:r>
              <a:rPr lang="tt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tt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Хәрби </a:t>
            </a:r>
            <a:r>
              <a:rPr lang="tt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хезмәткә озату </a:t>
            </a:r>
            <a:r>
              <a:rPr lang="tt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йоласы</a:t>
            </a:r>
            <a:r>
              <a:rPr lang="tt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65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615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58" y="6519738"/>
            <a:ext cx="6710842" cy="106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93" y="5194002"/>
            <a:ext cx="1310915" cy="15999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962" y="2161820"/>
            <a:ext cx="2635870" cy="255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Лениногорском районе 927 многодетных семей: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785 семей воспитывают 3 детей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107 семей воспитывают 4 детей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26 семей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воспитывают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 детей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 семьи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воспитывают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 детей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семьи воспитывают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 детей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 семья воспитывает 8 детей</a:t>
            </a:r>
          </a:p>
          <a:p>
            <a:pPr algn="ctr">
              <a:lnSpc>
                <a:spcPct val="15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 семьи воспитывают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 детей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82949" y="1474103"/>
            <a:ext cx="2954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Борзовых</a:t>
            </a:r>
          </a:p>
          <a:p>
            <a:pPr algn="ctr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образовалась в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2006. В семье Александра Владимировича и Анны Владимировны подрастает 5 сыновей и 4 дочери. Супруг работает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ООО "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ТНГ-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Геонавигация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«, мама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занимается воспитанием детей.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80" y="1131872"/>
            <a:ext cx="3592513" cy="237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50" y="3769344"/>
            <a:ext cx="3566443" cy="237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s://sun9-71.userapi.com/impg/ee0ei_akjE6Odi32pGIUzJCqf3JVwYXiZc6wjA/Y_NUi3h7-4o.jpg?size=1280x853&amp;quality=95&amp;sign=ecf90cadc543e34e41d684b49beb6f4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92" y="5315243"/>
            <a:ext cx="1687898" cy="112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669421" y="3880404"/>
            <a:ext cx="2954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 </a:t>
            </a:r>
            <a:r>
              <a:rPr lang="ru-R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Псурцевых</a:t>
            </a:r>
            <a:endParaRPr lang="ru-RU" sz="1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Николай Васильевич и Мария Ивановна создали семью 11 января 2011. В семье подрастает 6 сыновей и 3 дочери.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16890" y="5116630"/>
            <a:ext cx="20587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27 августа 2024 семья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Псурцевых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была приглашена на Торжественный приём, организованный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Раисом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РТ и его супругой. В этот день Мария Ивановна была награждена медалью «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даны – Материнская слава»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015176" y="366987"/>
            <a:ext cx="5050465" cy="390436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характеристика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Лениногорского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457047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87931" y="1314137"/>
            <a:ext cx="26923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Вышивка вафельных полотенец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68775" y="2027775"/>
            <a:ext cx="21306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с.Сарабикулово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сохранили и продолжают  уникальную технологию вышивки вафельных полотенец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t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Сегодня такие полотенца используются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свадебных обрядах,  как приданное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невесты, на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праздниках  для встречи гостей,   как  подарок батыру на национальном празднике «Сабантуй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C:\Users\User\Desktop\фото солгелэр\P11300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1" y="1076012"/>
            <a:ext cx="2768559" cy="210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User\Desktop\фото солгелэр\x_9d5af2f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05" y="3366603"/>
            <a:ext cx="3994777" cy="283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User\Desktop\фото солгелэр\IMG_20170522_0948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1076012"/>
            <a:ext cx="2917530" cy="210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0" y="371202"/>
            <a:ext cx="7003180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Объекты нематериального этнокультурного достояния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7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16786" y="1314137"/>
            <a:ext cx="2634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Мордовский праздник “Балтай”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68776" y="1938485"/>
            <a:ext cx="21306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с. Мордовская Кармалка возродили мордовский фольклорный праздник «Балтай»</a:t>
            </a: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«Балтай» </a:t>
            </a:r>
            <a:r>
              <a:rPr lang="tt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сегодня – это удивительный праздник, который сохранил свою аутентичность и ежегодно собирает сотни гостей. Стал прекрасным место для встреч уроженцев деревни, односельчан и любителей мордовской культуры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4" y="1190079"/>
            <a:ext cx="3357563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63" y="1190079"/>
            <a:ext cx="3062330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 b="2112"/>
          <a:stretch/>
        </p:blipFill>
        <p:spPr>
          <a:xfrm>
            <a:off x="326024" y="3633995"/>
            <a:ext cx="3357563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63" y="3652435"/>
            <a:ext cx="3062330" cy="2296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0" y="371202"/>
            <a:ext cx="7003180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Объекты нематериального этнокультурного достояния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0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119007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66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371665"/>
            <a:ext cx="6833191" cy="108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251" y="4887905"/>
            <a:ext cx="1310915" cy="15999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11400" y="1444944"/>
            <a:ext cx="269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1200" b="1" dirty="0">
                <a:latin typeface="Arial" panose="020B0604020202020204" pitchFamily="34" charset="0"/>
                <a:cs typeface="Arial" panose="020B0604020202020204" pitchFamily="34" charset="0"/>
              </a:rPr>
              <a:t>Татарские традиционные </a:t>
            </a:r>
            <a:r>
              <a:rPr lang="tt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скачки на </a:t>
            </a:r>
            <a:r>
              <a:rPr lang="tt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длинные расстояния </a:t>
            </a:r>
            <a:r>
              <a:rPr lang="tt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tt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tt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йга”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45627" y="2243095"/>
            <a:ext cx="23769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д.Верхний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Каран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возродили </a:t>
            </a:r>
            <a:r>
              <a:rPr lang="tt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древнее </a:t>
            </a:r>
            <a:r>
              <a:rPr lang="tt-RU" sz="12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национальное развлечение тюркских народов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Байге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— это скачка по пересечённой местности на длинную дистанцию (5—15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км),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которой важнейшую  роль играет тактическое мастерство всадника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Праздник проходит в мае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1256834"/>
            <a:ext cx="3341834" cy="222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https://sun9-22.userapi.com/impg/Q8r-9GIrJNZxlW0h1wFuWW_YRB57R1FbYHRRHA/RH7hk38Ww_E.jpg?size=1200x800&amp;quality=96&amp;sign=5139f8dba34b66766b23ac2add28b21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17" y="1256834"/>
            <a:ext cx="3342855" cy="222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72.userapi.com/impg/AW08HZloCa_kWta8Ck_fvvSA_Jj2eVKa4LNfGQ/anRPfS_PYDM.jpg?size=1280x850&amp;quality=96&amp;sign=70a3a1bf6e0217e9ff0d78bf2103d05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48" y="3699970"/>
            <a:ext cx="3373726" cy="2240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43.userapi.com/impg/qvjr9G6tcu7wpL0X3U_VhPOTNXoIGpEBlEaqbw/xYNCkerjkhU.jpg?size=1200x800&amp;quality=96&amp;sign=70bce6dbae0f4d36c04435b3e8dd7e6b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9" r="-1"/>
          <a:stretch/>
        </p:blipFill>
        <p:spPr bwMode="auto">
          <a:xfrm>
            <a:off x="79963" y="3704287"/>
            <a:ext cx="3420897" cy="223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0" y="371202"/>
            <a:ext cx="7003180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Объекты нематериального этнокультурного достояния района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1557670" y="2709548"/>
            <a:ext cx="6262575" cy="87831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6000" b="1" dirty="0" smtClean="0">
                <a:ln w="9525">
                  <a:solidFill>
                    <a:srgbClr val="CC99FF"/>
                  </a:solidFill>
                  <a:prstDash val="solid"/>
                </a:ln>
                <a:solidFill>
                  <a:srgbClr val="E8CBD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Спасибо за внимание!</a:t>
            </a:r>
            <a:endParaRPr lang="ru-RU" sz="6000" b="1" dirty="0">
              <a:ln w="9525">
                <a:solidFill>
                  <a:srgbClr val="CC99FF"/>
                </a:solidFill>
                <a:prstDash val="solid"/>
              </a:ln>
              <a:solidFill>
                <a:srgbClr val="E8CBD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35" y="3587862"/>
            <a:ext cx="2679404" cy="3270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929221"/>
            <a:ext cx="6710842" cy="124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148846"/>
            <a:ext cx="6833191" cy="1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71" t="23132" r="1540" b="4739"/>
          <a:stretch/>
        </p:blipFill>
        <p:spPr>
          <a:xfrm>
            <a:off x="-271007" y="-148858"/>
            <a:ext cx="10393203" cy="480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" y="4521139"/>
            <a:ext cx="1679945" cy="2183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15" y="5521395"/>
            <a:ext cx="1095154" cy="13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8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027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58" y="6519738"/>
            <a:ext cx="6710842" cy="106768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3460972" y="417472"/>
            <a:ext cx="6680050" cy="390436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яркие мероприятия в рамках Года научно-технологического развития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12140" y="1269027"/>
            <a:ext cx="333791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ежегодной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конференции сотрудников образования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Лениногорского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района педагоги детских садов № 2 и № 30 поделились наработками в проекте «Татнефть и детство. Диалог с будущим».</a:t>
            </a:r>
            <a:b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Детский сад № 30 представил макет мусороперерабатывающего завода  , сконструированный ребятами из «Бабашек». Модель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экологичного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 производства стала одним из победителей фестиваля-конкурса «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Стройленд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». Как отмечают воспитатели - материалов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конструкторе много, это дает простор детской фантазии. Ребята имеют возможность создавать игрушечные постройки разного масштаба. Также в процессе развиваются творческие способности и даже инженерная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логика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Детский сад № 2 рассказал о методике применения уличного конструктора «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Соты». Дети используют такой 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конструктор во время прогулок, занятий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физкультурой и задействуют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его в театральных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постановках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un9-45.userapi.com/impg/kDcCPeDCfi_5Gpd0dbVavU1cupcAtUYUs96AJA/S59cs6gj2RI.jpg?size=1280x853&amp;quality=95&amp;sign=2e44cbd3ce68e9ea137674f36dc3183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17" y="1038291"/>
            <a:ext cx="3530124" cy="235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962" y="2089587"/>
            <a:ext cx="26358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Цель Года научно-технологического развития — привлечь молодые таланты в сферу науки, активизировать работу вузов, поддержать перспективные проекты и интегрировать учебные заведения 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предприятиями</a:t>
            </a:r>
          </a:p>
          <a:p>
            <a:pPr algn="r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Р.Н.Минниханов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3" b="33643"/>
          <a:stretch/>
        </p:blipFill>
        <p:spPr>
          <a:xfrm>
            <a:off x="0" y="5742662"/>
            <a:ext cx="3024328" cy="979976"/>
          </a:xfrm>
          <a:prstGeom prst="rect">
            <a:avLst/>
          </a:prstGeom>
        </p:spPr>
      </p:pic>
      <p:pic>
        <p:nvPicPr>
          <p:cNvPr id="2064" name="Picture 16" descr="https://sun9-50.userapi.com/impg/MefYUWLuEm_lSpQsljt2ue7kvk9yzSq8bjYwbA/uTYQN9T8oVE.jpg?size=1280x853&amp;quality=95&amp;sign=45c683af72010a7d4726098d8d7b899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17" y="3791823"/>
            <a:ext cx="3530123" cy="235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3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58" y="6519738"/>
            <a:ext cx="6710842" cy="1067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096" b="3891"/>
          <a:stretch/>
        </p:blipFill>
        <p:spPr>
          <a:xfrm>
            <a:off x="5545941" y="1280066"/>
            <a:ext cx="4360059" cy="51713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3" b="33643"/>
          <a:stretch/>
        </p:blipFill>
        <p:spPr>
          <a:xfrm>
            <a:off x="255181" y="5810588"/>
            <a:ext cx="3024328" cy="979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941" y="935557"/>
            <a:ext cx="3177239" cy="339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57" y="1105124"/>
            <a:ext cx="3367514" cy="224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57" y="3571072"/>
            <a:ext cx="3360587" cy="223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083" y="2124522"/>
            <a:ext cx="165217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«Математика в песочнице» - так назвали студенты эти занятия для детей и с удовольствием принимают участия в городских мероприятиях, после которых приходит масса положительных отзывов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3460972" y="417472"/>
            <a:ext cx="6680050" cy="390436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яркие мероприятия в рамках Года научно-технологического развития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65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3" b="33643"/>
          <a:stretch/>
        </p:blipFill>
        <p:spPr>
          <a:xfrm>
            <a:off x="255181" y="5810588"/>
            <a:ext cx="3024328" cy="9799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8984" y="1707924"/>
            <a:ext cx="252582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библиотеках района прошли: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Викторина «Как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наука помогает нам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жизни»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Выставка «Наука-утомительная штука»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Выставка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рисунков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«Мир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глазами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роботов»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Конкурс эрудитов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«Копилка Знаний»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ематический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час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«Наука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нашей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жизни»</a:t>
            </a:r>
          </a:p>
          <a:p>
            <a:pPr marL="180975" indent="-180975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часы «Знакомься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 славными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именами»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1239542"/>
            <a:ext cx="3050884" cy="228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22" y="1229199"/>
            <a:ext cx="3064675" cy="2298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3721548"/>
            <a:ext cx="3050884" cy="228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22" y="3708084"/>
            <a:ext cx="3068836" cy="230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одзаголовок 2"/>
          <p:cNvSpPr txBox="1">
            <a:spLocks/>
          </p:cNvSpPr>
          <p:nvPr/>
        </p:nvSpPr>
        <p:spPr>
          <a:xfrm>
            <a:off x="3460972" y="417472"/>
            <a:ext cx="6680050" cy="390436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яркие мероприятия в рамках Года научно-технологического развития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7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3" b="33643"/>
          <a:stretch/>
        </p:blipFill>
        <p:spPr>
          <a:xfrm>
            <a:off x="255181" y="5810588"/>
            <a:ext cx="3024328" cy="9799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8984" y="2175157"/>
            <a:ext cx="25258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Лениногорском Краеведческом музее создана выставка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«От светца до лампочки»,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которой экспонируются осветительные приборы разных времён из фондов музея.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Для каждого светильника была воссоздана обстановка из предметов времени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6871"/>
          <a:stretch/>
        </p:blipFill>
        <p:spPr>
          <a:xfrm>
            <a:off x="2955853" y="1046647"/>
            <a:ext cx="4146698" cy="2717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65" y="3957720"/>
            <a:ext cx="4153084" cy="2336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3460972" y="417472"/>
            <a:ext cx="6680050" cy="390436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яркие мероприятия в рамках Года научно-технологического развития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21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39"/>
            <a:ext cx="2743794" cy="4189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58" y="759233"/>
            <a:ext cx="6710842" cy="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2809" y="6487839"/>
            <a:ext cx="6833191" cy="108715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4392007" y="368797"/>
            <a:ext cx="5364051" cy="390436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яркие мероприятия в рамках Года семьи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8984" y="2685329"/>
            <a:ext cx="2525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«Семья – это не просто основа государства и общества, это духовное явление, основа нравственности»</a:t>
            </a:r>
          </a:p>
          <a:p>
            <a:pPr algn="ctr"/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В.В.Путин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2737"/>
            <a:ext cx="1310915" cy="1599934"/>
          </a:xfrm>
          <a:prstGeom prst="rect">
            <a:avLst/>
          </a:prstGeom>
        </p:spPr>
      </p:pic>
      <p:pic>
        <p:nvPicPr>
          <p:cNvPr id="1026" name="Picture 2" descr="https://sun9-33.userapi.com/impg/FhUwUxquCs9kJx3An4S6vTCBtfA3FL8jLcMZhA/0plkso7itIQ.jpg?size=1280x854&amp;quality=95&amp;sign=fa495afdfa8a2ba97191b4cdbe1d4f4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16" y="1273745"/>
            <a:ext cx="2829783" cy="188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6.userapi.com/impg/4yiZrodE-ECkp4hM-ZGVw8iEv-pGozb0NHpbug/zkvG0oMw7yw.jpg?size=1280x720&amp;quality=95&amp;sign=0465db3f6b7793f99519f7fb3f9d452e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r="24007"/>
          <a:stretch/>
        </p:blipFill>
        <p:spPr bwMode="auto">
          <a:xfrm>
            <a:off x="7634174" y="1292361"/>
            <a:ext cx="1969023" cy="173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771638" y="1740058"/>
            <a:ext cx="1897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Передача капсулы «Сердце России» с огнём семейного очага 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12-19 марта 2024</a:t>
            </a:r>
          </a:p>
        </p:txBody>
      </p:sp>
      <p:pic>
        <p:nvPicPr>
          <p:cNvPr id="1036" name="Picture 12" descr="https://sun9-9.userapi.com/impg/wzKHji-Pfxq327D77pPTdwaD-s2kegtU4x5UHA/Vl71h9OhvPM.jpg?size=1280x960&amp;quality=95&amp;sign=d5264411616ce2b293729716f90fc4a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08" y="3470159"/>
            <a:ext cx="2802621" cy="210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889507" y="3609386"/>
            <a:ext cx="3178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 февраля 2024 – Муниципальный конкурс среди семейных пар «Формула любви»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02383" y="5768372"/>
            <a:ext cx="2811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 июня 2024 – Парад семей на национальном празднике «Сабантуй»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0" name="Picture 16" descr="https://sun9-12.userapi.com/impg/9JkMO8Di_9c9E4TXip99T5e-PvL5e5X1paw-jg/a0Hw5lBd2Sc.jpg?size=1280x853&amp;quality=95&amp;sign=733a599b332a7613e4c25f27aab856b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46" y="4419843"/>
            <a:ext cx="2791251" cy="186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2895</TotalTime>
  <Words>2956</Words>
  <Application>Microsoft Office PowerPoint</Application>
  <PresentationFormat>Лист A4 (210x297 мм)</PresentationFormat>
  <Paragraphs>313</Paragraphs>
  <Slides>44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Arial</vt:lpstr>
      <vt:lpstr>Bahnschrift Light Condensed</vt:lpstr>
      <vt:lpstr>Bookman Old Style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Стенькина Н.П.</dc:creator>
  <cp:lastModifiedBy>Стенькина Н.П.</cp:lastModifiedBy>
  <cp:revision>135</cp:revision>
  <cp:lastPrinted>2024-10-05T12:29:58Z</cp:lastPrinted>
  <dcterms:created xsi:type="dcterms:W3CDTF">2024-09-17T08:31:05Z</dcterms:created>
  <dcterms:modified xsi:type="dcterms:W3CDTF">2024-10-07T10:03:56Z</dcterms:modified>
</cp:coreProperties>
</file>