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560" r:id="rId1"/>
    <p:sldMasterId id="2147484812" r:id="rId2"/>
    <p:sldMasterId id="2147484824" r:id="rId3"/>
    <p:sldMasterId id="2147484860" r:id="rId4"/>
  </p:sldMasterIdLst>
  <p:sldIdLst>
    <p:sldId id="563" r:id="rId5"/>
    <p:sldId id="261" r:id="rId6"/>
    <p:sldId id="537" r:id="rId7"/>
    <p:sldId id="538" r:id="rId8"/>
    <p:sldId id="546" r:id="rId9"/>
    <p:sldId id="548" r:id="rId10"/>
    <p:sldId id="549" r:id="rId11"/>
    <p:sldId id="543" r:id="rId12"/>
    <p:sldId id="542" r:id="rId13"/>
    <p:sldId id="532" r:id="rId14"/>
    <p:sldId id="547" r:id="rId15"/>
    <p:sldId id="553" r:id="rId16"/>
    <p:sldId id="552" r:id="rId17"/>
    <p:sldId id="533" r:id="rId18"/>
    <p:sldId id="561" r:id="rId19"/>
    <p:sldId id="534" r:id="rId20"/>
    <p:sldId id="535" r:id="rId21"/>
    <p:sldId id="536" r:id="rId22"/>
    <p:sldId id="550" r:id="rId23"/>
    <p:sldId id="470" r:id="rId24"/>
    <p:sldId id="472" r:id="rId25"/>
    <p:sldId id="473" r:id="rId26"/>
    <p:sldId id="483" r:id="rId27"/>
    <p:sldId id="480" r:id="rId28"/>
    <p:sldId id="481" r:id="rId29"/>
    <p:sldId id="477" r:id="rId30"/>
    <p:sldId id="544" r:id="rId31"/>
    <p:sldId id="545" r:id="rId32"/>
    <p:sldId id="416" r:id="rId33"/>
    <p:sldId id="555" r:id="rId34"/>
    <p:sldId id="556" r:id="rId35"/>
    <p:sldId id="557" r:id="rId36"/>
    <p:sldId id="559" r:id="rId37"/>
    <p:sldId id="560" r:id="rId38"/>
    <p:sldId id="558" r:id="rId39"/>
    <p:sldId id="562" r:id="rId40"/>
    <p:sldId id="506" r:id="rId41"/>
    <p:sldId id="507" r:id="rId42"/>
    <p:sldId id="511" r:id="rId43"/>
    <p:sldId id="512" r:id="rId44"/>
    <p:sldId id="513" r:id="rId45"/>
    <p:sldId id="540" r:id="rId46"/>
    <p:sldId id="551" r:id="rId47"/>
    <p:sldId id="417" r:id="rId48"/>
    <p:sldId id="355" r:id="rId49"/>
    <p:sldId id="418" r:id="rId50"/>
    <p:sldId id="420" r:id="rId51"/>
    <p:sldId id="419" r:id="rId52"/>
    <p:sldId id="421" r:id="rId53"/>
    <p:sldId id="354" r:id="rId54"/>
    <p:sldId id="452" r:id="rId55"/>
    <p:sldId id="455" r:id="rId56"/>
    <p:sldId id="453" r:id="rId57"/>
    <p:sldId id="518" r:id="rId58"/>
    <p:sldId id="456" r:id="rId59"/>
    <p:sldId id="519" r:id="rId60"/>
    <p:sldId id="520" r:id="rId61"/>
    <p:sldId id="521" r:id="rId62"/>
    <p:sldId id="458" r:id="rId63"/>
    <p:sldId id="522" r:id="rId64"/>
    <p:sldId id="523" r:id="rId65"/>
    <p:sldId id="460" r:id="rId66"/>
    <p:sldId id="524" r:id="rId67"/>
    <p:sldId id="525" r:id="rId68"/>
    <p:sldId id="526" r:id="rId69"/>
    <p:sldId id="527" r:id="rId70"/>
    <p:sldId id="528" r:id="rId71"/>
    <p:sldId id="529" r:id="rId72"/>
  </p:sldIdLst>
  <p:sldSz cx="12192000" cy="6858000"/>
  <p:notesSz cx="6888163" cy="100203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69"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6413"/>
    <a:srgbClr val="ED7D31"/>
    <a:srgbClr val="A76C43"/>
    <a:srgbClr val="E8401D"/>
    <a:srgbClr val="078A92"/>
    <a:srgbClr val="539A22"/>
    <a:srgbClr val="64BC2A"/>
    <a:srgbClr val="854699"/>
    <a:srgbClr val="8445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Средний стиль 2 - акцент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Средний стиль 3 - акцент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9631B5-78F2-41C9-869B-9F39066F8104}" styleName="Средний стиль 3 - акцент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C4B1156A-380E-4F78-BDF5-A606A8083BF9}" styleName="Средний стиль 4 - акцент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37CE84F3-28C3-443E-9E96-99CF82512B78}" styleName="Темный стиль 1 - акцент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Темный стиль 2 - акцент 1/акцент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Стиль из темы 1 - акцент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18603FDC-E32A-4AB5-989C-0864C3EAD2B8}" styleName="Стиль из темы 2 - акцент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2833802-FEF1-4C79-8D5D-14CF1EAF98D9}" styleName="Светлый стиль 2 - акцент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898" autoAdjust="0"/>
    <p:restoredTop sz="94660"/>
  </p:normalViewPr>
  <p:slideViewPr>
    <p:cSldViewPr snapToGrid="0" showGuides="1">
      <p:cViewPr>
        <p:scale>
          <a:sx n="106" d="100"/>
          <a:sy n="106" d="100"/>
        </p:scale>
        <p:origin x="774" y="234"/>
      </p:cViewPr>
      <p:guideLst>
        <p:guide orient="horz" pos="2069"/>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1FBCCC41-37F7-4CAB-B03A-943F14093DA5}" type="datetimeFigureOut">
              <a:rPr lang="ru-RU" smtClean="0"/>
              <a:t>04.09.2024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3B35067-7CAF-4D55-81C5-B30CC026808B}" type="slidenum">
              <a:rPr lang="ru-RU" smtClean="0"/>
              <a:t>‹#›</a:t>
            </a:fld>
            <a:endParaRPr lang="ru-RU"/>
          </a:p>
        </p:txBody>
      </p:sp>
    </p:spTree>
    <p:extLst>
      <p:ext uri="{BB962C8B-B14F-4D97-AF65-F5344CB8AC3E}">
        <p14:creationId xmlns:p14="http://schemas.microsoft.com/office/powerpoint/2010/main" val="19564499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FBCCC41-37F7-4CAB-B03A-943F14093DA5}" type="datetimeFigureOut">
              <a:rPr lang="ru-RU" smtClean="0"/>
              <a:t>04.09.2024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3B35067-7CAF-4D55-81C5-B30CC026808B}" type="slidenum">
              <a:rPr lang="ru-RU" smtClean="0"/>
              <a:t>‹#›</a:t>
            </a:fld>
            <a:endParaRPr lang="ru-RU"/>
          </a:p>
        </p:txBody>
      </p:sp>
    </p:spTree>
    <p:extLst>
      <p:ext uri="{BB962C8B-B14F-4D97-AF65-F5344CB8AC3E}">
        <p14:creationId xmlns:p14="http://schemas.microsoft.com/office/powerpoint/2010/main" val="26489026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FBCCC41-37F7-4CAB-B03A-943F14093DA5}" type="datetimeFigureOut">
              <a:rPr lang="ru-RU" smtClean="0"/>
              <a:t>04.09.2024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3B35067-7CAF-4D55-81C5-B30CC026808B}" type="slidenum">
              <a:rPr lang="ru-RU" smtClean="0"/>
              <a:t>‹#›</a:t>
            </a:fld>
            <a:endParaRPr lang="ru-RU"/>
          </a:p>
        </p:txBody>
      </p:sp>
    </p:spTree>
    <p:extLst>
      <p:ext uri="{BB962C8B-B14F-4D97-AF65-F5344CB8AC3E}">
        <p14:creationId xmlns:p14="http://schemas.microsoft.com/office/powerpoint/2010/main" val="9742096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1FBCCC41-37F7-4CAB-B03A-943F14093DA5}" type="datetimeFigureOut">
              <a:rPr lang="ru-RU" smtClean="0">
                <a:solidFill>
                  <a:prstClr val="black">
                    <a:tint val="75000"/>
                  </a:prstClr>
                </a:solidFill>
              </a:rPr>
              <a:pPr/>
              <a:t>04.09.2024</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E3B35067-7CAF-4D55-81C5-B30CC026808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0395776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FBCCC41-37F7-4CAB-B03A-943F14093DA5}" type="datetimeFigureOut">
              <a:rPr lang="ru-RU" smtClean="0">
                <a:solidFill>
                  <a:prstClr val="black">
                    <a:tint val="75000"/>
                  </a:prstClr>
                </a:solidFill>
              </a:rPr>
              <a:pPr/>
              <a:t>04.09.2024</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E3B35067-7CAF-4D55-81C5-B30CC026808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6261874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1FBCCC41-37F7-4CAB-B03A-943F14093DA5}" type="datetimeFigureOut">
              <a:rPr lang="ru-RU" smtClean="0">
                <a:solidFill>
                  <a:prstClr val="black">
                    <a:tint val="75000"/>
                  </a:prstClr>
                </a:solidFill>
              </a:rPr>
              <a:pPr/>
              <a:t>04.09.2024</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E3B35067-7CAF-4D55-81C5-B30CC026808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7899383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1FBCCC41-37F7-4CAB-B03A-943F14093DA5}" type="datetimeFigureOut">
              <a:rPr lang="ru-RU" smtClean="0">
                <a:solidFill>
                  <a:prstClr val="black">
                    <a:tint val="75000"/>
                  </a:prstClr>
                </a:solidFill>
              </a:rPr>
              <a:pPr/>
              <a:t>04.09.2024</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E3B35067-7CAF-4D55-81C5-B30CC026808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339164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1FBCCC41-37F7-4CAB-B03A-943F14093DA5}" type="datetimeFigureOut">
              <a:rPr lang="ru-RU" smtClean="0">
                <a:solidFill>
                  <a:prstClr val="black">
                    <a:tint val="75000"/>
                  </a:prstClr>
                </a:solidFill>
              </a:rPr>
              <a:pPr/>
              <a:t>04.09.2024</a:t>
            </a:fld>
            <a:endParaRPr lang="ru-RU">
              <a:solidFill>
                <a:prstClr val="black">
                  <a:tint val="75000"/>
                </a:prstClr>
              </a:solidFill>
            </a:endParaRPr>
          </a:p>
        </p:txBody>
      </p:sp>
      <p:sp>
        <p:nvSpPr>
          <p:cNvPr id="8" name="Footer Placeholder 7"/>
          <p:cNvSpPr>
            <a:spLocks noGrp="1"/>
          </p:cNvSpPr>
          <p:nvPr>
            <p:ph type="ftr" sz="quarter" idx="11"/>
          </p:nvPr>
        </p:nvSpPr>
        <p:spPr/>
        <p:txBody>
          <a:bodyPr/>
          <a:lstStyle/>
          <a:p>
            <a:endParaRPr lang="ru-RU">
              <a:solidFill>
                <a:prstClr val="black">
                  <a:tint val="75000"/>
                </a:prstClr>
              </a:solidFill>
            </a:endParaRPr>
          </a:p>
        </p:txBody>
      </p:sp>
      <p:sp>
        <p:nvSpPr>
          <p:cNvPr id="9" name="Slide Number Placeholder 8"/>
          <p:cNvSpPr>
            <a:spLocks noGrp="1"/>
          </p:cNvSpPr>
          <p:nvPr>
            <p:ph type="sldNum" sz="quarter" idx="12"/>
          </p:nvPr>
        </p:nvSpPr>
        <p:spPr/>
        <p:txBody>
          <a:bodyPr/>
          <a:lstStyle/>
          <a:p>
            <a:fld id="{E3B35067-7CAF-4D55-81C5-B30CC026808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1276654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1FBCCC41-37F7-4CAB-B03A-943F14093DA5}" type="datetimeFigureOut">
              <a:rPr lang="ru-RU" smtClean="0">
                <a:solidFill>
                  <a:prstClr val="black">
                    <a:tint val="75000"/>
                  </a:prstClr>
                </a:solidFill>
              </a:rPr>
              <a:pPr/>
              <a:t>04.09.2024</a:t>
            </a:fld>
            <a:endParaRPr lang="ru-RU">
              <a:solidFill>
                <a:prstClr val="black">
                  <a:tint val="75000"/>
                </a:prstClr>
              </a:solidFill>
            </a:endParaRPr>
          </a:p>
        </p:txBody>
      </p:sp>
      <p:sp>
        <p:nvSpPr>
          <p:cNvPr id="4" name="Footer Placeholder 3"/>
          <p:cNvSpPr>
            <a:spLocks noGrp="1"/>
          </p:cNvSpPr>
          <p:nvPr>
            <p:ph type="ftr" sz="quarter" idx="11"/>
          </p:nvPr>
        </p:nvSpPr>
        <p:spPr/>
        <p:txBody>
          <a:bodyPr/>
          <a:lstStyle/>
          <a:p>
            <a:endParaRPr lang="ru-RU">
              <a:solidFill>
                <a:prstClr val="black">
                  <a:tint val="75000"/>
                </a:prstClr>
              </a:solidFill>
            </a:endParaRPr>
          </a:p>
        </p:txBody>
      </p:sp>
      <p:sp>
        <p:nvSpPr>
          <p:cNvPr id="5" name="Slide Number Placeholder 4"/>
          <p:cNvSpPr>
            <a:spLocks noGrp="1"/>
          </p:cNvSpPr>
          <p:nvPr>
            <p:ph type="sldNum" sz="quarter" idx="12"/>
          </p:nvPr>
        </p:nvSpPr>
        <p:spPr/>
        <p:txBody>
          <a:bodyPr/>
          <a:lstStyle/>
          <a:p>
            <a:fld id="{E3B35067-7CAF-4D55-81C5-B30CC026808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9921642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BCCC41-37F7-4CAB-B03A-943F14093DA5}" type="datetimeFigureOut">
              <a:rPr lang="ru-RU" smtClean="0">
                <a:solidFill>
                  <a:prstClr val="black">
                    <a:tint val="75000"/>
                  </a:prstClr>
                </a:solidFill>
              </a:rPr>
              <a:pPr/>
              <a:t>04.09.2024</a:t>
            </a:fld>
            <a:endParaRPr lang="ru-RU">
              <a:solidFill>
                <a:prstClr val="black">
                  <a:tint val="75000"/>
                </a:prstClr>
              </a:solidFill>
            </a:endParaRPr>
          </a:p>
        </p:txBody>
      </p:sp>
      <p:sp>
        <p:nvSpPr>
          <p:cNvPr id="3" name="Footer Placeholder 2"/>
          <p:cNvSpPr>
            <a:spLocks noGrp="1"/>
          </p:cNvSpPr>
          <p:nvPr>
            <p:ph type="ftr" sz="quarter" idx="11"/>
          </p:nvPr>
        </p:nvSpPr>
        <p:spPr/>
        <p:txBody>
          <a:bodyPr/>
          <a:lstStyle/>
          <a:p>
            <a:endParaRPr lang="ru-RU">
              <a:solidFill>
                <a:prstClr val="black">
                  <a:tint val="75000"/>
                </a:prstClr>
              </a:solidFill>
            </a:endParaRPr>
          </a:p>
        </p:txBody>
      </p:sp>
      <p:sp>
        <p:nvSpPr>
          <p:cNvPr id="4" name="Slide Number Placeholder 3"/>
          <p:cNvSpPr>
            <a:spLocks noGrp="1"/>
          </p:cNvSpPr>
          <p:nvPr>
            <p:ph type="sldNum" sz="quarter" idx="12"/>
          </p:nvPr>
        </p:nvSpPr>
        <p:spPr/>
        <p:txBody>
          <a:bodyPr/>
          <a:lstStyle/>
          <a:p>
            <a:fld id="{E3B35067-7CAF-4D55-81C5-B30CC026808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5729361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1FBCCC41-37F7-4CAB-B03A-943F14093DA5}" type="datetimeFigureOut">
              <a:rPr lang="ru-RU" smtClean="0">
                <a:solidFill>
                  <a:prstClr val="black">
                    <a:tint val="75000"/>
                  </a:prstClr>
                </a:solidFill>
              </a:rPr>
              <a:pPr/>
              <a:t>04.09.2024</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E3B35067-7CAF-4D55-81C5-B30CC026808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643351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FBCCC41-37F7-4CAB-B03A-943F14093DA5}" type="datetimeFigureOut">
              <a:rPr lang="ru-RU" smtClean="0"/>
              <a:t>04.09.2024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3B35067-7CAF-4D55-81C5-B30CC026808B}" type="slidenum">
              <a:rPr lang="ru-RU" smtClean="0"/>
              <a:t>‹#›</a:t>
            </a:fld>
            <a:endParaRPr lang="ru-RU"/>
          </a:p>
        </p:txBody>
      </p:sp>
    </p:spTree>
    <p:extLst>
      <p:ext uri="{BB962C8B-B14F-4D97-AF65-F5344CB8AC3E}">
        <p14:creationId xmlns:p14="http://schemas.microsoft.com/office/powerpoint/2010/main" val="13775690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1FBCCC41-37F7-4CAB-B03A-943F14093DA5}" type="datetimeFigureOut">
              <a:rPr lang="ru-RU" smtClean="0">
                <a:solidFill>
                  <a:prstClr val="black">
                    <a:tint val="75000"/>
                  </a:prstClr>
                </a:solidFill>
              </a:rPr>
              <a:pPr/>
              <a:t>04.09.2024</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E3B35067-7CAF-4D55-81C5-B30CC026808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7379972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FBCCC41-37F7-4CAB-B03A-943F14093DA5}" type="datetimeFigureOut">
              <a:rPr lang="ru-RU" smtClean="0">
                <a:solidFill>
                  <a:prstClr val="black">
                    <a:tint val="75000"/>
                  </a:prstClr>
                </a:solidFill>
              </a:rPr>
              <a:pPr/>
              <a:t>04.09.2024</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E3B35067-7CAF-4D55-81C5-B30CC026808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1633461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FBCCC41-37F7-4CAB-B03A-943F14093DA5}" type="datetimeFigureOut">
              <a:rPr lang="ru-RU" smtClean="0">
                <a:solidFill>
                  <a:prstClr val="black">
                    <a:tint val="75000"/>
                  </a:prstClr>
                </a:solidFill>
              </a:rPr>
              <a:pPr/>
              <a:t>04.09.2024</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E3B35067-7CAF-4D55-81C5-B30CC026808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477696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1FBCCC41-37F7-4CAB-B03A-943F14093DA5}" type="datetimeFigureOut">
              <a:rPr lang="ru-RU" smtClean="0">
                <a:solidFill>
                  <a:prstClr val="black">
                    <a:tint val="75000"/>
                  </a:prstClr>
                </a:solidFill>
              </a:rPr>
              <a:pPr/>
              <a:t>04.09.2024</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E3B35067-7CAF-4D55-81C5-B30CC026808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226257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FBCCC41-37F7-4CAB-B03A-943F14093DA5}" type="datetimeFigureOut">
              <a:rPr lang="ru-RU" smtClean="0">
                <a:solidFill>
                  <a:prstClr val="black">
                    <a:tint val="75000"/>
                  </a:prstClr>
                </a:solidFill>
              </a:rPr>
              <a:pPr/>
              <a:t>04.09.2024</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E3B35067-7CAF-4D55-81C5-B30CC026808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4316874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1FBCCC41-37F7-4CAB-B03A-943F14093DA5}" type="datetimeFigureOut">
              <a:rPr lang="ru-RU" smtClean="0">
                <a:solidFill>
                  <a:prstClr val="black">
                    <a:tint val="75000"/>
                  </a:prstClr>
                </a:solidFill>
              </a:rPr>
              <a:pPr/>
              <a:t>04.09.2024</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E3B35067-7CAF-4D55-81C5-B30CC026808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963089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1FBCCC41-37F7-4CAB-B03A-943F14093DA5}" type="datetimeFigureOut">
              <a:rPr lang="ru-RU" smtClean="0">
                <a:solidFill>
                  <a:prstClr val="black">
                    <a:tint val="75000"/>
                  </a:prstClr>
                </a:solidFill>
              </a:rPr>
              <a:pPr/>
              <a:t>04.09.2024</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E3B35067-7CAF-4D55-81C5-B30CC026808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4404302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1FBCCC41-37F7-4CAB-B03A-943F14093DA5}" type="datetimeFigureOut">
              <a:rPr lang="ru-RU" smtClean="0">
                <a:solidFill>
                  <a:prstClr val="black">
                    <a:tint val="75000"/>
                  </a:prstClr>
                </a:solidFill>
              </a:rPr>
              <a:pPr/>
              <a:t>04.09.2024</a:t>
            </a:fld>
            <a:endParaRPr lang="ru-RU">
              <a:solidFill>
                <a:prstClr val="black">
                  <a:tint val="75000"/>
                </a:prstClr>
              </a:solidFill>
            </a:endParaRPr>
          </a:p>
        </p:txBody>
      </p:sp>
      <p:sp>
        <p:nvSpPr>
          <p:cNvPr id="8" name="Footer Placeholder 7"/>
          <p:cNvSpPr>
            <a:spLocks noGrp="1"/>
          </p:cNvSpPr>
          <p:nvPr>
            <p:ph type="ftr" sz="quarter" idx="11"/>
          </p:nvPr>
        </p:nvSpPr>
        <p:spPr/>
        <p:txBody>
          <a:bodyPr/>
          <a:lstStyle/>
          <a:p>
            <a:endParaRPr lang="ru-RU">
              <a:solidFill>
                <a:prstClr val="black">
                  <a:tint val="75000"/>
                </a:prstClr>
              </a:solidFill>
            </a:endParaRPr>
          </a:p>
        </p:txBody>
      </p:sp>
      <p:sp>
        <p:nvSpPr>
          <p:cNvPr id="9" name="Slide Number Placeholder 8"/>
          <p:cNvSpPr>
            <a:spLocks noGrp="1"/>
          </p:cNvSpPr>
          <p:nvPr>
            <p:ph type="sldNum" sz="quarter" idx="12"/>
          </p:nvPr>
        </p:nvSpPr>
        <p:spPr/>
        <p:txBody>
          <a:bodyPr/>
          <a:lstStyle/>
          <a:p>
            <a:fld id="{E3B35067-7CAF-4D55-81C5-B30CC026808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0075942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1FBCCC41-37F7-4CAB-B03A-943F14093DA5}" type="datetimeFigureOut">
              <a:rPr lang="ru-RU" smtClean="0">
                <a:solidFill>
                  <a:prstClr val="black">
                    <a:tint val="75000"/>
                  </a:prstClr>
                </a:solidFill>
              </a:rPr>
              <a:pPr/>
              <a:t>04.09.2024</a:t>
            </a:fld>
            <a:endParaRPr lang="ru-RU">
              <a:solidFill>
                <a:prstClr val="black">
                  <a:tint val="75000"/>
                </a:prstClr>
              </a:solidFill>
            </a:endParaRPr>
          </a:p>
        </p:txBody>
      </p:sp>
      <p:sp>
        <p:nvSpPr>
          <p:cNvPr id="4" name="Footer Placeholder 3"/>
          <p:cNvSpPr>
            <a:spLocks noGrp="1"/>
          </p:cNvSpPr>
          <p:nvPr>
            <p:ph type="ftr" sz="quarter" idx="11"/>
          </p:nvPr>
        </p:nvSpPr>
        <p:spPr/>
        <p:txBody>
          <a:bodyPr/>
          <a:lstStyle/>
          <a:p>
            <a:endParaRPr lang="ru-RU">
              <a:solidFill>
                <a:prstClr val="black">
                  <a:tint val="75000"/>
                </a:prstClr>
              </a:solidFill>
            </a:endParaRPr>
          </a:p>
        </p:txBody>
      </p:sp>
      <p:sp>
        <p:nvSpPr>
          <p:cNvPr id="5" name="Slide Number Placeholder 4"/>
          <p:cNvSpPr>
            <a:spLocks noGrp="1"/>
          </p:cNvSpPr>
          <p:nvPr>
            <p:ph type="sldNum" sz="quarter" idx="12"/>
          </p:nvPr>
        </p:nvSpPr>
        <p:spPr/>
        <p:txBody>
          <a:bodyPr/>
          <a:lstStyle/>
          <a:p>
            <a:fld id="{E3B35067-7CAF-4D55-81C5-B30CC026808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213806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BCCC41-37F7-4CAB-B03A-943F14093DA5}" type="datetimeFigureOut">
              <a:rPr lang="ru-RU" smtClean="0">
                <a:solidFill>
                  <a:prstClr val="black">
                    <a:tint val="75000"/>
                  </a:prstClr>
                </a:solidFill>
              </a:rPr>
              <a:pPr/>
              <a:t>04.09.2024</a:t>
            </a:fld>
            <a:endParaRPr lang="ru-RU">
              <a:solidFill>
                <a:prstClr val="black">
                  <a:tint val="75000"/>
                </a:prstClr>
              </a:solidFill>
            </a:endParaRPr>
          </a:p>
        </p:txBody>
      </p:sp>
      <p:sp>
        <p:nvSpPr>
          <p:cNvPr id="3" name="Footer Placeholder 2"/>
          <p:cNvSpPr>
            <a:spLocks noGrp="1"/>
          </p:cNvSpPr>
          <p:nvPr>
            <p:ph type="ftr" sz="quarter" idx="11"/>
          </p:nvPr>
        </p:nvSpPr>
        <p:spPr/>
        <p:txBody>
          <a:bodyPr/>
          <a:lstStyle/>
          <a:p>
            <a:endParaRPr lang="ru-RU">
              <a:solidFill>
                <a:prstClr val="black">
                  <a:tint val="75000"/>
                </a:prstClr>
              </a:solidFill>
            </a:endParaRPr>
          </a:p>
        </p:txBody>
      </p:sp>
      <p:sp>
        <p:nvSpPr>
          <p:cNvPr id="4" name="Slide Number Placeholder 3"/>
          <p:cNvSpPr>
            <a:spLocks noGrp="1"/>
          </p:cNvSpPr>
          <p:nvPr>
            <p:ph type="sldNum" sz="quarter" idx="12"/>
          </p:nvPr>
        </p:nvSpPr>
        <p:spPr/>
        <p:txBody>
          <a:bodyPr/>
          <a:lstStyle/>
          <a:p>
            <a:fld id="{E3B35067-7CAF-4D55-81C5-B30CC026808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0419776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1FBCCC41-37F7-4CAB-B03A-943F14093DA5}" type="datetimeFigureOut">
              <a:rPr lang="ru-RU" smtClean="0"/>
              <a:t>04.09.2024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3B35067-7CAF-4D55-81C5-B30CC026808B}" type="slidenum">
              <a:rPr lang="ru-RU" smtClean="0"/>
              <a:t>‹#›</a:t>
            </a:fld>
            <a:endParaRPr lang="ru-RU"/>
          </a:p>
        </p:txBody>
      </p:sp>
    </p:spTree>
    <p:extLst>
      <p:ext uri="{BB962C8B-B14F-4D97-AF65-F5344CB8AC3E}">
        <p14:creationId xmlns:p14="http://schemas.microsoft.com/office/powerpoint/2010/main" val="19408523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1FBCCC41-37F7-4CAB-B03A-943F14093DA5}" type="datetimeFigureOut">
              <a:rPr lang="ru-RU" smtClean="0">
                <a:solidFill>
                  <a:prstClr val="black">
                    <a:tint val="75000"/>
                  </a:prstClr>
                </a:solidFill>
              </a:rPr>
              <a:pPr/>
              <a:t>04.09.2024</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E3B35067-7CAF-4D55-81C5-B30CC026808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5276147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1FBCCC41-37F7-4CAB-B03A-943F14093DA5}" type="datetimeFigureOut">
              <a:rPr lang="ru-RU" smtClean="0">
                <a:solidFill>
                  <a:prstClr val="black">
                    <a:tint val="75000"/>
                  </a:prstClr>
                </a:solidFill>
              </a:rPr>
              <a:pPr/>
              <a:t>04.09.2024</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E3B35067-7CAF-4D55-81C5-B30CC026808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682100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FBCCC41-37F7-4CAB-B03A-943F14093DA5}" type="datetimeFigureOut">
              <a:rPr lang="ru-RU" smtClean="0">
                <a:solidFill>
                  <a:prstClr val="black">
                    <a:tint val="75000"/>
                  </a:prstClr>
                </a:solidFill>
              </a:rPr>
              <a:pPr/>
              <a:t>04.09.2024</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E3B35067-7CAF-4D55-81C5-B30CC026808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4055318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FBCCC41-37F7-4CAB-B03A-943F14093DA5}" type="datetimeFigureOut">
              <a:rPr lang="ru-RU" smtClean="0">
                <a:solidFill>
                  <a:prstClr val="black">
                    <a:tint val="75000"/>
                  </a:prstClr>
                </a:solidFill>
              </a:rPr>
              <a:pPr/>
              <a:t>04.09.2024</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E3B35067-7CAF-4D55-81C5-B30CC026808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9981583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1FBCCC41-37F7-4CAB-B03A-943F14093DA5}" type="datetimeFigureOut">
              <a:rPr lang="ru-RU" smtClean="0">
                <a:solidFill>
                  <a:prstClr val="black">
                    <a:tint val="75000"/>
                  </a:prstClr>
                </a:solidFill>
              </a:rPr>
              <a:pPr/>
              <a:t>04.09.2024</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E3B35067-7CAF-4D55-81C5-B30CC026808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9058274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FBCCC41-37F7-4CAB-B03A-943F14093DA5}" type="datetimeFigureOut">
              <a:rPr lang="ru-RU" smtClean="0">
                <a:solidFill>
                  <a:prstClr val="black">
                    <a:tint val="75000"/>
                  </a:prstClr>
                </a:solidFill>
              </a:rPr>
              <a:pPr/>
              <a:t>04.09.2024</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E3B35067-7CAF-4D55-81C5-B30CC026808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0587114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1FBCCC41-37F7-4CAB-B03A-943F14093DA5}" type="datetimeFigureOut">
              <a:rPr lang="ru-RU" smtClean="0">
                <a:solidFill>
                  <a:prstClr val="black">
                    <a:tint val="75000"/>
                  </a:prstClr>
                </a:solidFill>
              </a:rPr>
              <a:pPr/>
              <a:t>04.09.2024</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E3B35067-7CAF-4D55-81C5-B30CC026808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0949833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1FBCCC41-37F7-4CAB-B03A-943F14093DA5}" type="datetimeFigureOut">
              <a:rPr lang="ru-RU" smtClean="0">
                <a:solidFill>
                  <a:prstClr val="black">
                    <a:tint val="75000"/>
                  </a:prstClr>
                </a:solidFill>
              </a:rPr>
              <a:pPr/>
              <a:t>04.09.2024</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E3B35067-7CAF-4D55-81C5-B30CC026808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0858854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1FBCCC41-37F7-4CAB-B03A-943F14093DA5}" type="datetimeFigureOut">
              <a:rPr lang="ru-RU" smtClean="0">
                <a:solidFill>
                  <a:prstClr val="black">
                    <a:tint val="75000"/>
                  </a:prstClr>
                </a:solidFill>
              </a:rPr>
              <a:pPr/>
              <a:t>04.09.2024</a:t>
            </a:fld>
            <a:endParaRPr lang="ru-RU">
              <a:solidFill>
                <a:prstClr val="black">
                  <a:tint val="75000"/>
                </a:prstClr>
              </a:solidFill>
            </a:endParaRPr>
          </a:p>
        </p:txBody>
      </p:sp>
      <p:sp>
        <p:nvSpPr>
          <p:cNvPr id="8" name="Footer Placeholder 7"/>
          <p:cNvSpPr>
            <a:spLocks noGrp="1"/>
          </p:cNvSpPr>
          <p:nvPr>
            <p:ph type="ftr" sz="quarter" idx="11"/>
          </p:nvPr>
        </p:nvSpPr>
        <p:spPr/>
        <p:txBody>
          <a:bodyPr/>
          <a:lstStyle/>
          <a:p>
            <a:endParaRPr lang="ru-RU">
              <a:solidFill>
                <a:prstClr val="black">
                  <a:tint val="75000"/>
                </a:prstClr>
              </a:solidFill>
            </a:endParaRPr>
          </a:p>
        </p:txBody>
      </p:sp>
      <p:sp>
        <p:nvSpPr>
          <p:cNvPr id="9" name="Slide Number Placeholder 8"/>
          <p:cNvSpPr>
            <a:spLocks noGrp="1"/>
          </p:cNvSpPr>
          <p:nvPr>
            <p:ph type="sldNum" sz="quarter" idx="12"/>
          </p:nvPr>
        </p:nvSpPr>
        <p:spPr/>
        <p:txBody>
          <a:bodyPr/>
          <a:lstStyle/>
          <a:p>
            <a:fld id="{E3B35067-7CAF-4D55-81C5-B30CC026808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3248874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1FBCCC41-37F7-4CAB-B03A-943F14093DA5}" type="datetimeFigureOut">
              <a:rPr lang="ru-RU" smtClean="0">
                <a:solidFill>
                  <a:prstClr val="black">
                    <a:tint val="75000"/>
                  </a:prstClr>
                </a:solidFill>
              </a:rPr>
              <a:pPr/>
              <a:t>04.09.2024</a:t>
            </a:fld>
            <a:endParaRPr lang="ru-RU">
              <a:solidFill>
                <a:prstClr val="black">
                  <a:tint val="75000"/>
                </a:prstClr>
              </a:solidFill>
            </a:endParaRPr>
          </a:p>
        </p:txBody>
      </p:sp>
      <p:sp>
        <p:nvSpPr>
          <p:cNvPr id="4" name="Footer Placeholder 3"/>
          <p:cNvSpPr>
            <a:spLocks noGrp="1"/>
          </p:cNvSpPr>
          <p:nvPr>
            <p:ph type="ftr" sz="quarter" idx="11"/>
          </p:nvPr>
        </p:nvSpPr>
        <p:spPr/>
        <p:txBody>
          <a:bodyPr/>
          <a:lstStyle/>
          <a:p>
            <a:endParaRPr lang="ru-RU">
              <a:solidFill>
                <a:prstClr val="black">
                  <a:tint val="75000"/>
                </a:prstClr>
              </a:solidFill>
            </a:endParaRPr>
          </a:p>
        </p:txBody>
      </p:sp>
      <p:sp>
        <p:nvSpPr>
          <p:cNvPr id="5" name="Slide Number Placeholder 4"/>
          <p:cNvSpPr>
            <a:spLocks noGrp="1"/>
          </p:cNvSpPr>
          <p:nvPr>
            <p:ph type="sldNum" sz="quarter" idx="12"/>
          </p:nvPr>
        </p:nvSpPr>
        <p:spPr/>
        <p:txBody>
          <a:bodyPr/>
          <a:lstStyle/>
          <a:p>
            <a:fld id="{E3B35067-7CAF-4D55-81C5-B30CC026808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895741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1FBCCC41-37F7-4CAB-B03A-943F14093DA5}" type="datetimeFigureOut">
              <a:rPr lang="ru-RU" smtClean="0"/>
              <a:t>04.09.2024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3B35067-7CAF-4D55-81C5-B30CC026808B}" type="slidenum">
              <a:rPr lang="ru-RU" smtClean="0"/>
              <a:t>‹#›</a:t>
            </a:fld>
            <a:endParaRPr lang="ru-RU"/>
          </a:p>
        </p:txBody>
      </p:sp>
    </p:spTree>
    <p:extLst>
      <p:ext uri="{BB962C8B-B14F-4D97-AF65-F5344CB8AC3E}">
        <p14:creationId xmlns:p14="http://schemas.microsoft.com/office/powerpoint/2010/main" val="9821528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BCCC41-37F7-4CAB-B03A-943F14093DA5}" type="datetimeFigureOut">
              <a:rPr lang="ru-RU" smtClean="0">
                <a:solidFill>
                  <a:prstClr val="black">
                    <a:tint val="75000"/>
                  </a:prstClr>
                </a:solidFill>
              </a:rPr>
              <a:pPr/>
              <a:t>04.09.2024</a:t>
            </a:fld>
            <a:endParaRPr lang="ru-RU">
              <a:solidFill>
                <a:prstClr val="black">
                  <a:tint val="75000"/>
                </a:prstClr>
              </a:solidFill>
            </a:endParaRPr>
          </a:p>
        </p:txBody>
      </p:sp>
      <p:sp>
        <p:nvSpPr>
          <p:cNvPr id="3" name="Footer Placeholder 2"/>
          <p:cNvSpPr>
            <a:spLocks noGrp="1"/>
          </p:cNvSpPr>
          <p:nvPr>
            <p:ph type="ftr" sz="quarter" idx="11"/>
          </p:nvPr>
        </p:nvSpPr>
        <p:spPr/>
        <p:txBody>
          <a:bodyPr/>
          <a:lstStyle/>
          <a:p>
            <a:endParaRPr lang="ru-RU">
              <a:solidFill>
                <a:prstClr val="black">
                  <a:tint val="75000"/>
                </a:prstClr>
              </a:solidFill>
            </a:endParaRPr>
          </a:p>
        </p:txBody>
      </p:sp>
      <p:sp>
        <p:nvSpPr>
          <p:cNvPr id="4" name="Slide Number Placeholder 3"/>
          <p:cNvSpPr>
            <a:spLocks noGrp="1"/>
          </p:cNvSpPr>
          <p:nvPr>
            <p:ph type="sldNum" sz="quarter" idx="12"/>
          </p:nvPr>
        </p:nvSpPr>
        <p:spPr/>
        <p:txBody>
          <a:bodyPr/>
          <a:lstStyle/>
          <a:p>
            <a:fld id="{E3B35067-7CAF-4D55-81C5-B30CC026808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5037991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1FBCCC41-37F7-4CAB-B03A-943F14093DA5}" type="datetimeFigureOut">
              <a:rPr lang="ru-RU" smtClean="0">
                <a:solidFill>
                  <a:prstClr val="black">
                    <a:tint val="75000"/>
                  </a:prstClr>
                </a:solidFill>
              </a:rPr>
              <a:pPr/>
              <a:t>04.09.2024</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E3B35067-7CAF-4D55-81C5-B30CC026808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2439189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1FBCCC41-37F7-4CAB-B03A-943F14093DA5}" type="datetimeFigureOut">
              <a:rPr lang="ru-RU" smtClean="0">
                <a:solidFill>
                  <a:prstClr val="black">
                    <a:tint val="75000"/>
                  </a:prstClr>
                </a:solidFill>
              </a:rPr>
              <a:pPr/>
              <a:t>04.09.2024</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E3B35067-7CAF-4D55-81C5-B30CC026808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9931710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FBCCC41-37F7-4CAB-B03A-943F14093DA5}" type="datetimeFigureOut">
              <a:rPr lang="ru-RU" smtClean="0">
                <a:solidFill>
                  <a:prstClr val="black">
                    <a:tint val="75000"/>
                  </a:prstClr>
                </a:solidFill>
              </a:rPr>
              <a:pPr/>
              <a:t>04.09.2024</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E3B35067-7CAF-4D55-81C5-B30CC026808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882173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FBCCC41-37F7-4CAB-B03A-943F14093DA5}" type="datetimeFigureOut">
              <a:rPr lang="ru-RU" smtClean="0">
                <a:solidFill>
                  <a:prstClr val="black">
                    <a:tint val="75000"/>
                  </a:prstClr>
                </a:solidFill>
              </a:rPr>
              <a:pPr/>
              <a:t>04.09.2024</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E3B35067-7CAF-4D55-81C5-B30CC026808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79623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1FBCCC41-37F7-4CAB-B03A-943F14093DA5}" type="datetimeFigureOut">
              <a:rPr lang="ru-RU" smtClean="0"/>
              <a:t>04.09.2024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E3B35067-7CAF-4D55-81C5-B30CC026808B}" type="slidenum">
              <a:rPr lang="ru-RU" smtClean="0"/>
              <a:t>‹#›</a:t>
            </a:fld>
            <a:endParaRPr lang="ru-RU"/>
          </a:p>
        </p:txBody>
      </p:sp>
    </p:spTree>
    <p:extLst>
      <p:ext uri="{BB962C8B-B14F-4D97-AF65-F5344CB8AC3E}">
        <p14:creationId xmlns:p14="http://schemas.microsoft.com/office/powerpoint/2010/main" val="16849085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1FBCCC41-37F7-4CAB-B03A-943F14093DA5}" type="datetimeFigureOut">
              <a:rPr lang="ru-RU" smtClean="0"/>
              <a:t>04.09.2024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E3B35067-7CAF-4D55-81C5-B30CC026808B}" type="slidenum">
              <a:rPr lang="ru-RU" smtClean="0"/>
              <a:t>‹#›</a:t>
            </a:fld>
            <a:endParaRPr lang="ru-RU"/>
          </a:p>
        </p:txBody>
      </p:sp>
    </p:spTree>
    <p:extLst>
      <p:ext uri="{BB962C8B-B14F-4D97-AF65-F5344CB8AC3E}">
        <p14:creationId xmlns:p14="http://schemas.microsoft.com/office/powerpoint/2010/main" val="3936264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BCCC41-37F7-4CAB-B03A-943F14093DA5}" type="datetimeFigureOut">
              <a:rPr lang="ru-RU" smtClean="0"/>
              <a:t>04.09.2024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E3B35067-7CAF-4D55-81C5-B30CC026808B}" type="slidenum">
              <a:rPr lang="ru-RU" smtClean="0"/>
              <a:t>‹#›</a:t>
            </a:fld>
            <a:endParaRPr lang="ru-RU"/>
          </a:p>
        </p:txBody>
      </p:sp>
    </p:spTree>
    <p:extLst>
      <p:ext uri="{BB962C8B-B14F-4D97-AF65-F5344CB8AC3E}">
        <p14:creationId xmlns:p14="http://schemas.microsoft.com/office/powerpoint/2010/main" val="29968982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1FBCCC41-37F7-4CAB-B03A-943F14093DA5}" type="datetimeFigureOut">
              <a:rPr lang="ru-RU" smtClean="0"/>
              <a:t>04.09.2024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3B35067-7CAF-4D55-81C5-B30CC026808B}" type="slidenum">
              <a:rPr lang="ru-RU" smtClean="0"/>
              <a:t>‹#›</a:t>
            </a:fld>
            <a:endParaRPr lang="ru-RU"/>
          </a:p>
        </p:txBody>
      </p:sp>
    </p:spTree>
    <p:extLst>
      <p:ext uri="{BB962C8B-B14F-4D97-AF65-F5344CB8AC3E}">
        <p14:creationId xmlns:p14="http://schemas.microsoft.com/office/powerpoint/2010/main" val="3920928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1FBCCC41-37F7-4CAB-B03A-943F14093DA5}" type="datetimeFigureOut">
              <a:rPr lang="ru-RU" smtClean="0"/>
              <a:t>04.09.2024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3B35067-7CAF-4D55-81C5-B30CC026808B}" type="slidenum">
              <a:rPr lang="ru-RU" smtClean="0"/>
              <a:t>‹#›</a:t>
            </a:fld>
            <a:endParaRPr lang="ru-RU"/>
          </a:p>
        </p:txBody>
      </p:sp>
    </p:spTree>
    <p:extLst>
      <p:ext uri="{BB962C8B-B14F-4D97-AF65-F5344CB8AC3E}">
        <p14:creationId xmlns:p14="http://schemas.microsoft.com/office/powerpoint/2010/main" val="29846704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solidFill>
                  <a:prstClr val="black">
                    <a:tint val="75000"/>
                  </a:prstClr>
                </a:solidFill>
              </a:rPr>
              <a:pPr/>
              <a:t>04.09.2024</a:t>
            </a:fld>
            <a:endParaRPr lang="ru-RU">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591724973"/>
      </p:ext>
    </p:extLst>
  </p:cSld>
  <p:clrMap bg1="lt1" tx1="dk1" bg2="lt2" tx2="dk2" accent1="accent1" accent2="accent2" accent3="accent3" accent4="accent4" accent5="accent5" accent6="accent6" hlink="hlink" folHlink="folHlink"/>
  <p:sldLayoutIdLst>
    <p:sldLayoutId id="2147484561" r:id="rId1"/>
    <p:sldLayoutId id="2147484562" r:id="rId2"/>
    <p:sldLayoutId id="2147484563" r:id="rId3"/>
    <p:sldLayoutId id="2147484564" r:id="rId4"/>
    <p:sldLayoutId id="2147484565" r:id="rId5"/>
    <p:sldLayoutId id="2147484566" r:id="rId6"/>
    <p:sldLayoutId id="2147484567" r:id="rId7"/>
    <p:sldLayoutId id="2147484568" r:id="rId8"/>
    <p:sldLayoutId id="2147484569" r:id="rId9"/>
    <p:sldLayoutId id="2147484570" r:id="rId10"/>
    <p:sldLayoutId id="21474845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solidFill>
                  <a:prstClr val="black">
                    <a:tint val="75000"/>
                  </a:prstClr>
                </a:solidFill>
              </a:rPr>
              <a:pPr/>
              <a:t>04.09.2024</a:t>
            </a:fld>
            <a:endParaRPr lang="ru-RU">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748813561"/>
      </p:ext>
    </p:extLst>
  </p:cSld>
  <p:clrMap bg1="lt1" tx1="dk1" bg2="lt2" tx2="dk2" accent1="accent1" accent2="accent2" accent3="accent3" accent4="accent4" accent5="accent5" accent6="accent6" hlink="hlink" folHlink="folHlink"/>
  <p:sldLayoutIdLst>
    <p:sldLayoutId id="2147484813" r:id="rId1"/>
    <p:sldLayoutId id="2147484814" r:id="rId2"/>
    <p:sldLayoutId id="2147484815" r:id="rId3"/>
    <p:sldLayoutId id="2147484816" r:id="rId4"/>
    <p:sldLayoutId id="2147484817" r:id="rId5"/>
    <p:sldLayoutId id="2147484818" r:id="rId6"/>
    <p:sldLayoutId id="2147484819" r:id="rId7"/>
    <p:sldLayoutId id="2147484820" r:id="rId8"/>
    <p:sldLayoutId id="2147484821" r:id="rId9"/>
    <p:sldLayoutId id="2147484822" r:id="rId10"/>
    <p:sldLayoutId id="21474848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solidFill>
                  <a:prstClr val="black">
                    <a:tint val="75000"/>
                  </a:prstClr>
                </a:solidFill>
              </a:rPr>
              <a:pPr/>
              <a:t>04.09.2024</a:t>
            </a:fld>
            <a:endParaRPr lang="ru-RU">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704484680"/>
      </p:ext>
    </p:extLst>
  </p:cSld>
  <p:clrMap bg1="lt1" tx1="dk1" bg2="lt2" tx2="dk2" accent1="accent1" accent2="accent2" accent3="accent3" accent4="accent4" accent5="accent5" accent6="accent6" hlink="hlink" folHlink="folHlink"/>
  <p:sldLayoutIdLst>
    <p:sldLayoutId id="2147484825" r:id="rId1"/>
    <p:sldLayoutId id="2147484826" r:id="rId2"/>
    <p:sldLayoutId id="2147484827" r:id="rId3"/>
    <p:sldLayoutId id="2147484828" r:id="rId4"/>
    <p:sldLayoutId id="2147484829" r:id="rId5"/>
    <p:sldLayoutId id="2147484830" r:id="rId6"/>
    <p:sldLayoutId id="2147484831" r:id="rId7"/>
    <p:sldLayoutId id="2147484832" r:id="rId8"/>
    <p:sldLayoutId id="2147484833" r:id="rId9"/>
    <p:sldLayoutId id="2147484834" r:id="rId10"/>
    <p:sldLayoutId id="214748483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solidFill>
                  <a:prstClr val="black">
                    <a:tint val="75000"/>
                  </a:prstClr>
                </a:solidFill>
              </a:rPr>
              <a:pPr/>
              <a:t>04.09.2024</a:t>
            </a:fld>
            <a:endParaRPr lang="ru-RU">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460372266"/>
      </p:ext>
    </p:extLst>
  </p:cSld>
  <p:clrMap bg1="lt1" tx1="dk1" bg2="lt2" tx2="dk2" accent1="accent1" accent2="accent2" accent3="accent3" accent4="accent4" accent5="accent5" accent6="accent6" hlink="hlink" folHlink="folHlink"/>
  <p:sldLayoutIdLst>
    <p:sldLayoutId id="2147484861" r:id="rId1"/>
    <p:sldLayoutId id="2147484862" r:id="rId2"/>
    <p:sldLayoutId id="2147484863" r:id="rId3"/>
    <p:sldLayoutId id="2147484864" r:id="rId4"/>
    <p:sldLayoutId id="2147484865" r:id="rId5"/>
    <p:sldLayoutId id="2147484866" r:id="rId6"/>
    <p:sldLayoutId id="2147484867" r:id="rId7"/>
    <p:sldLayoutId id="2147484868" r:id="rId8"/>
    <p:sldLayoutId id="2147484869" r:id="rId9"/>
    <p:sldLayoutId id="2147484870" r:id="rId10"/>
    <p:sldLayoutId id="21474848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png"/><Relationship Id="rId1" Type="http://schemas.openxmlformats.org/officeDocument/2006/relationships/slideLayout" Target="../slideLayouts/slideLayout1.xml"/><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38.png"/><Relationship Id="rId1" Type="http://schemas.openxmlformats.org/officeDocument/2006/relationships/slideLayout" Target="../slideLayouts/slideLayout1.xml"/><Relationship Id="rId4" Type="http://schemas.openxmlformats.org/officeDocument/2006/relationships/image" Target="../media/image42.jpg"/></Relationships>
</file>

<file path=ppt/slides/_rels/slide2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png"/><Relationship Id="rId1" Type="http://schemas.openxmlformats.org/officeDocument/2006/relationships/slideLayout" Target="../slideLayouts/slideLayout1.xml"/><Relationship Id="rId4" Type="http://schemas.openxmlformats.org/officeDocument/2006/relationships/image" Target="../media/image45.jpg"/></Relationships>
</file>

<file path=ppt/slides/_rels/slide2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3.png"/><Relationship Id="rId1" Type="http://schemas.openxmlformats.org/officeDocument/2006/relationships/slideLayout" Target="../slideLayouts/slideLayout1.xml"/><Relationship Id="rId4" Type="http://schemas.openxmlformats.org/officeDocument/2006/relationships/image" Target="../media/image47.jpg"/></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3.png"/><Relationship Id="rId1" Type="http://schemas.openxmlformats.org/officeDocument/2006/relationships/slideLayout" Target="../slideLayouts/slideLayout1.xml"/><Relationship Id="rId4" Type="http://schemas.openxmlformats.org/officeDocument/2006/relationships/image" Target="../media/image49.jpeg"/></Relationships>
</file>

<file path=ppt/slides/_rels/slide2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3.png"/><Relationship Id="rId1" Type="http://schemas.openxmlformats.org/officeDocument/2006/relationships/slideLayout" Target="../slideLayouts/slideLayout1.xml"/><Relationship Id="rId4" Type="http://schemas.openxmlformats.org/officeDocument/2006/relationships/image" Target="../media/image51.jpg"/></Relationships>
</file>

<file path=ppt/slides/_rels/slide2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3.png"/><Relationship Id="rId1" Type="http://schemas.openxmlformats.org/officeDocument/2006/relationships/slideLayout" Target="../slideLayouts/slideLayout1.xml"/><Relationship Id="rId5" Type="http://schemas.openxmlformats.org/officeDocument/2006/relationships/image" Target="../media/image54.jpg"/><Relationship Id="rId4" Type="http://schemas.openxmlformats.org/officeDocument/2006/relationships/image" Target="../media/image53.jpg"/></Relationships>
</file>

<file path=ppt/slides/_rels/slide2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43.png"/><Relationship Id="rId1" Type="http://schemas.openxmlformats.org/officeDocument/2006/relationships/slideLayout" Target="../slideLayouts/slideLayout1.xml"/><Relationship Id="rId5" Type="http://schemas.openxmlformats.org/officeDocument/2006/relationships/image" Target="../media/image57.jpeg"/><Relationship Id="rId4" Type="http://schemas.openxmlformats.org/officeDocument/2006/relationships/image" Target="../media/image56.jpeg"/></Relationships>
</file>

<file path=ppt/slides/_rels/slide2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43.png"/><Relationship Id="rId1" Type="http://schemas.openxmlformats.org/officeDocument/2006/relationships/slideLayout" Target="../slideLayouts/slideLayout1.xml"/><Relationship Id="rId5" Type="http://schemas.openxmlformats.org/officeDocument/2006/relationships/image" Target="../media/image60.jpeg"/><Relationship Id="rId4" Type="http://schemas.openxmlformats.org/officeDocument/2006/relationships/image" Target="../media/image59.jpeg"/></Relationships>
</file>

<file path=ppt/slides/_rels/slide2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7.png"/><Relationship Id="rId1" Type="http://schemas.openxmlformats.org/officeDocument/2006/relationships/slideLayout" Target="../slideLayouts/slideLayout13.xml"/><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7.png"/><Relationship Id="rId1" Type="http://schemas.openxmlformats.org/officeDocument/2006/relationships/slideLayout" Target="../slideLayouts/slideLayout13.xml"/><Relationship Id="rId4" Type="http://schemas.openxmlformats.org/officeDocument/2006/relationships/image" Target="../media/image68.jpeg"/></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0.png"/><Relationship Id="rId1" Type="http://schemas.openxmlformats.org/officeDocument/2006/relationships/slideLayout" Target="../slideLayouts/slideLayout35.xml"/></Relationships>
</file>

<file path=ppt/slides/_rels/slide4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0.png"/><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24.xml"/><Relationship Id="rId4" Type="http://schemas.openxmlformats.org/officeDocument/2006/relationships/image" Target="../media/image76.png"/></Relationships>
</file>

<file path=ppt/slides/_rels/slide4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4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4.xml"/><Relationship Id="rId4" Type="http://schemas.openxmlformats.org/officeDocument/2006/relationships/image" Target="../media/image81.png"/></Relationships>
</file>

<file path=ppt/slides/_rels/slide4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4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74.png"/><Relationship Id="rId1" Type="http://schemas.openxmlformats.org/officeDocument/2006/relationships/slideLayout" Target="../slideLayouts/slideLayout24.xml"/><Relationship Id="rId4" Type="http://schemas.openxmlformats.org/officeDocument/2006/relationships/image" Target="../media/image85.png"/></Relationships>
</file>

<file path=ppt/slides/_rels/slide4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7.jp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5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5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png"/><Relationship Id="rId1" Type="http://schemas.openxmlformats.org/officeDocument/2006/relationships/slideLayout" Target="../slideLayouts/slideLayout2.xml"/><Relationship Id="rId5" Type="http://schemas.openxmlformats.org/officeDocument/2006/relationships/image" Target="../media/image94.jpeg"/><Relationship Id="rId4" Type="http://schemas.openxmlformats.org/officeDocument/2006/relationships/image" Target="../media/image93.jpeg"/></Relationships>
</file>

<file path=ppt/slides/_rels/slide5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96.jpeg"/></Relationships>
</file>

<file path=ppt/slides/_rels/slide54.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image" Target="../media/image97.jpeg"/><Relationship Id="rId7" Type="http://schemas.openxmlformats.org/officeDocument/2006/relationships/image" Target="../media/image101.jpeg"/><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s>
</file>

<file path=ppt/slides/_rels/slide5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104.jpeg"/></Relationships>
</file>

<file path=ppt/slides/_rels/slide5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106.jpeg"/></Relationships>
</file>

<file path=ppt/slides/_rels/slide5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91.png"/><Relationship Id="rId1" Type="http://schemas.openxmlformats.org/officeDocument/2006/relationships/slideLayout" Target="../slideLayouts/slideLayout2.xml"/><Relationship Id="rId5" Type="http://schemas.openxmlformats.org/officeDocument/2006/relationships/image" Target="../media/image109.jpeg"/><Relationship Id="rId4" Type="http://schemas.openxmlformats.org/officeDocument/2006/relationships/image" Target="../media/image108.jpeg"/></Relationships>
</file>

<file path=ppt/slides/_rels/slide5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111.jpeg"/></Relationships>
</file>

<file path=ppt/slides/_rels/slide5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113.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6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91.png"/><Relationship Id="rId1" Type="http://schemas.openxmlformats.org/officeDocument/2006/relationships/slideLayout" Target="../slideLayouts/slideLayout2.xml"/><Relationship Id="rId5" Type="http://schemas.openxmlformats.org/officeDocument/2006/relationships/image" Target="../media/image116.jpeg"/><Relationship Id="rId4" Type="http://schemas.openxmlformats.org/officeDocument/2006/relationships/image" Target="../media/image115.jpeg"/></Relationships>
</file>

<file path=ppt/slides/_rels/slide6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118.jpeg"/></Relationships>
</file>

<file path=ppt/slides/_rels/slide62.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121.jpeg"/><Relationship Id="rId4" Type="http://schemas.openxmlformats.org/officeDocument/2006/relationships/image" Target="../media/image120.jpeg"/></Relationships>
</file>

<file path=ppt/slides/_rels/slide63.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png"/><Relationship Id="rId1" Type="http://schemas.openxmlformats.org/officeDocument/2006/relationships/slideLayout" Target="../slideLayouts/slideLayout2.xml"/><Relationship Id="rId4" Type="http://schemas.openxmlformats.org/officeDocument/2006/relationships/image" Target="../media/image126.jpeg"/></Relationships>
</file>

<file path=ppt/slides/_rels/slide65.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4.png"/><Relationship Id="rId1" Type="http://schemas.openxmlformats.org/officeDocument/2006/relationships/slideLayout" Target="../slideLayouts/slideLayout2.xml"/><Relationship Id="rId4" Type="http://schemas.openxmlformats.org/officeDocument/2006/relationships/image" Target="../media/image128.jpeg"/></Relationships>
</file>

<file path=ppt/slides/_rels/slide66.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4.png"/><Relationship Id="rId1" Type="http://schemas.openxmlformats.org/officeDocument/2006/relationships/slideLayout" Target="../slideLayouts/slideLayout2.xml"/><Relationship Id="rId4" Type="http://schemas.openxmlformats.org/officeDocument/2006/relationships/image" Target="../media/image130.jpeg"/></Relationships>
</file>

<file path=ppt/slides/_rels/slide67.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24.png"/><Relationship Id="rId1" Type="http://schemas.openxmlformats.org/officeDocument/2006/relationships/slideLayout" Target="../slideLayouts/slideLayout2.xml"/><Relationship Id="rId5" Type="http://schemas.openxmlformats.org/officeDocument/2006/relationships/image" Target="../media/image134.jpeg"/><Relationship Id="rId4" Type="http://schemas.openxmlformats.org/officeDocument/2006/relationships/image" Target="../media/image133.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Рисунок 42">
            <a:extLst>
              <a:ext uri="{FF2B5EF4-FFF2-40B4-BE49-F238E27FC236}">
                <a16:creationId xmlns:a16="http://schemas.microsoft.com/office/drawing/2014/main" id="{590A2DCA-C141-4CBC-87BE-2222E0D24F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547" y="-81545"/>
            <a:ext cx="12576670" cy="7079874"/>
          </a:xfrm>
          <a:prstGeom prst="rect">
            <a:avLst/>
          </a:prstGeom>
        </p:spPr>
      </p:pic>
      <p:pic>
        <p:nvPicPr>
          <p:cNvPr id="23" name="Рисунок 22">
            <a:extLst>
              <a:ext uri="{FF2B5EF4-FFF2-40B4-BE49-F238E27FC236}">
                <a16:creationId xmlns:a16="http://schemas.microsoft.com/office/drawing/2014/main" id="{631C9363-7351-446F-860E-83395D1A53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855" y="-81545"/>
            <a:ext cx="12753577" cy="7179461"/>
          </a:xfrm>
          <a:prstGeom prst="rect">
            <a:avLst/>
          </a:prstGeom>
        </p:spPr>
      </p:pic>
      <p:pic>
        <p:nvPicPr>
          <p:cNvPr id="5" name="Рисунок 4">
            <a:extLst>
              <a:ext uri="{FF2B5EF4-FFF2-40B4-BE49-F238E27FC236}">
                <a16:creationId xmlns:a16="http://schemas.microsoft.com/office/drawing/2014/main" id="{100017B6-0855-450C-A46E-82D4BE0515F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2195" y="1082239"/>
            <a:ext cx="8098377" cy="4693521"/>
          </a:xfrm>
          <a:prstGeom prst="rect">
            <a:avLst/>
          </a:prstGeom>
        </p:spPr>
      </p:pic>
      <p:sp>
        <p:nvSpPr>
          <p:cNvPr id="13" name="TextBox 12">
            <a:extLst>
              <a:ext uri="{FF2B5EF4-FFF2-40B4-BE49-F238E27FC236}">
                <a16:creationId xmlns:a16="http://schemas.microsoft.com/office/drawing/2014/main" id="{A1DB72F7-68DD-4816-B54A-A040D79BCE7E}"/>
              </a:ext>
            </a:extLst>
          </p:cNvPr>
          <p:cNvSpPr txBox="1"/>
          <p:nvPr/>
        </p:nvSpPr>
        <p:spPr>
          <a:xfrm>
            <a:off x="5827960" y="4791522"/>
            <a:ext cx="5999419" cy="1261884"/>
          </a:xfrm>
          <a:prstGeom prst="rect">
            <a:avLst/>
          </a:prstGeom>
          <a:noFill/>
        </p:spPr>
        <p:txBody>
          <a:bodyPr wrap="square">
            <a:spAutoFit/>
          </a:bodyPr>
          <a:lstStyle/>
          <a:p>
            <a:pPr algn="ctr"/>
            <a:r>
              <a:rPr lang="ru-RU" sz="2400" dirty="0" smtClean="0">
                <a:solidFill>
                  <a:srgbClr val="ED7D31"/>
                </a:solidFill>
                <a:latin typeface="Squares Bold" panose="02000503040000020003" pitchFamily="50" charset="0"/>
              </a:rPr>
              <a:t>КУЛЬТУРОЛОГИЧЕСКИЙ</a:t>
            </a:r>
          </a:p>
          <a:p>
            <a:pPr algn="ctr"/>
            <a:r>
              <a:rPr lang="ru-RU" sz="2400" dirty="0" smtClean="0">
                <a:solidFill>
                  <a:srgbClr val="ED7D31"/>
                </a:solidFill>
                <a:latin typeface="Squares Bold" panose="02000503040000020003" pitchFamily="50" charset="0"/>
              </a:rPr>
              <a:t>ПАСПОРТ </a:t>
            </a:r>
            <a:r>
              <a:rPr lang="ru-RU" sz="2400" dirty="0">
                <a:solidFill>
                  <a:srgbClr val="ED7D31"/>
                </a:solidFill>
                <a:latin typeface="Squares Bold" panose="02000503040000020003" pitchFamily="50" charset="0"/>
              </a:rPr>
              <a:t/>
            </a:r>
            <a:br>
              <a:rPr lang="ru-RU" sz="2400" dirty="0">
                <a:solidFill>
                  <a:srgbClr val="ED7D31"/>
                </a:solidFill>
                <a:latin typeface="Squares Bold" panose="02000503040000020003" pitchFamily="50" charset="0"/>
              </a:rPr>
            </a:br>
            <a:r>
              <a:rPr lang="ru-RU" sz="1400" dirty="0">
                <a:solidFill>
                  <a:srgbClr val="ED7D31"/>
                </a:solidFill>
                <a:latin typeface="Squares Bold" panose="02000503040000020003" pitchFamily="50" charset="0"/>
              </a:rPr>
              <a:t>НИЖНЕКАМСКОГО МУНИЦИПАЛЬНОГО РАЙОНА </a:t>
            </a:r>
            <a:br>
              <a:rPr lang="ru-RU" sz="1400" dirty="0">
                <a:solidFill>
                  <a:srgbClr val="ED7D31"/>
                </a:solidFill>
                <a:latin typeface="Squares Bold" panose="02000503040000020003" pitchFamily="50" charset="0"/>
              </a:rPr>
            </a:br>
            <a:r>
              <a:rPr lang="ru-RU" sz="1400" dirty="0">
                <a:solidFill>
                  <a:srgbClr val="ED7D31"/>
                </a:solidFill>
                <a:latin typeface="Squares Bold" panose="02000503040000020003" pitchFamily="50" charset="0"/>
              </a:rPr>
              <a:t>РЕСПУБЛИКИ ТАТАРСТАН</a:t>
            </a:r>
          </a:p>
        </p:txBody>
      </p:sp>
      <p:pic>
        <p:nvPicPr>
          <p:cNvPr id="2" name="Рисунок 1"/>
          <p:cNvPicPr>
            <a:picLocks noChangeAspect="1"/>
          </p:cNvPicPr>
          <p:nvPr/>
        </p:nvPicPr>
        <p:blipFill rotWithShape="1">
          <a:blip r:embed="rId5">
            <a:biLevel thresh="25000"/>
          </a:blip>
          <a:srcRect l="67387" t="29181" r="902" b="4905"/>
          <a:stretch/>
        </p:blipFill>
        <p:spPr>
          <a:xfrm flipH="1">
            <a:off x="0" y="307648"/>
            <a:ext cx="4122888" cy="4825237"/>
          </a:xfrm>
          <a:prstGeom prst="rect">
            <a:avLst/>
          </a:prstGeom>
        </p:spPr>
      </p:pic>
    </p:spTree>
    <p:extLst>
      <p:ext uri="{BB962C8B-B14F-4D97-AF65-F5344CB8AC3E}">
        <p14:creationId xmlns:p14="http://schemas.microsoft.com/office/powerpoint/2010/main" val="39404894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4">
            <a:extLst>
              <a:ext uri="{FF2B5EF4-FFF2-40B4-BE49-F238E27FC236}">
                <a16:creationId xmlns:a16="http://schemas.microsoft.com/office/drawing/2014/main" id="{C6D06F9E-84EE-4CA5-9D6F-8EF5AC8985B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281" y="-85725"/>
            <a:ext cx="12503957" cy="703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Прямоугольник 6">
            <a:extLst>
              <a:ext uri="{FF2B5EF4-FFF2-40B4-BE49-F238E27FC236}">
                <a16:creationId xmlns:a16="http://schemas.microsoft.com/office/drawing/2014/main" id="{B7A81862-AB14-49D3-B014-963ED7BAD12A}"/>
              </a:ext>
            </a:extLst>
          </p:cNvPr>
          <p:cNvSpPr/>
          <p:nvPr/>
        </p:nvSpPr>
        <p:spPr>
          <a:xfrm>
            <a:off x="5365750" y="3673475"/>
            <a:ext cx="6061075" cy="2092881"/>
          </a:xfrm>
          <a:prstGeom prst="rect">
            <a:avLst/>
          </a:prstGeom>
        </p:spPr>
        <p:txBody>
          <a:bodyPr>
            <a:spAutoFit/>
          </a:bodyPr>
          <a:lstStyle/>
          <a:p>
            <a:pPr eaLnBrk="1" fontAlgn="auto" hangingPunct="1">
              <a:spcBef>
                <a:spcPts val="0"/>
              </a:spcBef>
              <a:spcAft>
                <a:spcPts val="0"/>
              </a:spcAft>
              <a:defRPr/>
            </a:pPr>
            <a:r>
              <a:rPr lang="ru-RU" sz="3250" b="1" dirty="0">
                <a:solidFill>
                  <a:srgbClr val="DB6413"/>
                </a:solidFill>
                <a:latin typeface="Arial" panose="020B0604020202020204" pitchFamily="34" charset="0"/>
                <a:cs typeface="Arial" panose="020B0604020202020204" pitchFamily="34" charset="0"/>
              </a:rPr>
              <a:t>2024 - Год </a:t>
            </a:r>
            <a:r>
              <a:rPr lang="ru-RU" sz="3250" b="1" dirty="0" smtClean="0">
                <a:solidFill>
                  <a:srgbClr val="DB6413"/>
                </a:solidFill>
                <a:latin typeface="Arial" panose="020B0604020202020204" pitchFamily="34" charset="0"/>
                <a:cs typeface="Arial" panose="020B0604020202020204" pitchFamily="34" charset="0"/>
              </a:rPr>
              <a:t>семьи в РФ и Год научно-технологического развития в РТ.</a:t>
            </a:r>
            <a:endParaRPr lang="ru-RU" sz="3250" b="1" dirty="0">
              <a:solidFill>
                <a:srgbClr val="DB6413"/>
              </a:solidFill>
              <a:latin typeface="Arial" panose="020B0604020202020204" pitchFamily="34" charset="0"/>
              <a:cs typeface="Arial" panose="020B0604020202020204" pitchFamily="34" charset="0"/>
            </a:endParaRPr>
          </a:p>
          <a:p>
            <a:pPr eaLnBrk="1" fontAlgn="auto" hangingPunct="1">
              <a:spcBef>
                <a:spcPts val="0"/>
              </a:spcBef>
              <a:spcAft>
                <a:spcPts val="0"/>
              </a:spcAft>
              <a:defRPr/>
            </a:pPr>
            <a:r>
              <a:rPr lang="ru-RU" sz="3250" b="1" dirty="0">
                <a:solidFill>
                  <a:srgbClr val="DB6413"/>
                </a:solidFill>
                <a:latin typeface="Arial" panose="020B0604020202020204" pitchFamily="34" charset="0"/>
                <a:cs typeface="Arial" panose="020B0604020202020204" pitchFamily="34" charset="0"/>
              </a:rPr>
              <a:t>Образцовые семьи НМР </a:t>
            </a:r>
            <a:r>
              <a:rPr lang="ru-RU" sz="3250" b="1" dirty="0" smtClean="0">
                <a:solidFill>
                  <a:srgbClr val="DB6413"/>
                </a:solidFill>
                <a:latin typeface="Arial" panose="020B0604020202020204" pitchFamily="34" charset="0"/>
                <a:cs typeface="Arial" panose="020B0604020202020204" pitchFamily="34" charset="0"/>
              </a:rPr>
              <a:t>РТ</a:t>
            </a:r>
            <a:endParaRPr lang="ru-RU" sz="3250" b="1" dirty="0">
              <a:solidFill>
                <a:srgbClr val="DB641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2205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4">
            <a:extLst>
              <a:ext uri="{FF2B5EF4-FFF2-40B4-BE49-F238E27FC236}">
                <a16:creationId xmlns:a16="http://schemas.microsoft.com/office/drawing/2014/main" id="{C6D06F9E-84EE-4CA5-9D6F-8EF5AC8985B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121" y="-104775"/>
            <a:ext cx="12537797" cy="705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Рисунок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40253" y="483325"/>
            <a:ext cx="4542700" cy="5895146"/>
          </a:xfrm>
          <a:prstGeom prst="rect">
            <a:avLst/>
          </a:prstGeom>
        </p:spPr>
      </p:pic>
      <p:sp>
        <p:nvSpPr>
          <p:cNvPr id="5" name="Прямоугольник 4">
            <a:extLst>
              <a:ext uri="{FF2B5EF4-FFF2-40B4-BE49-F238E27FC236}">
                <a16:creationId xmlns:a16="http://schemas.microsoft.com/office/drawing/2014/main" id="{5A7F2110-1357-4F3D-AE86-5204069E8F5A}"/>
              </a:ext>
            </a:extLst>
          </p:cNvPr>
          <p:cNvSpPr/>
          <p:nvPr/>
        </p:nvSpPr>
        <p:spPr>
          <a:xfrm>
            <a:off x="5863746" y="483325"/>
            <a:ext cx="6307137" cy="342900"/>
          </a:xfrm>
          <a:prstGeom prst="rect">
            <a:avLst/>
          </a:prstGeom>
        </p:spPr>
        <p:txBody>
          <a:bodyPr>
            <a:spAutoFit/>
          </a:bodyPr>
          <a:lstStyle/>
          <a:p>
            <a:pPr eaLnBrk="1" fontAlgn="auto" hangingPunct="1">
              <a:spcBef>
                <a:spcPts val="0"/>
              </a:spcBef>
              <a:spcAft>
                <a:spcPts val="0"/>
              </a:spcAft>
              <a:defRPr/>
            </a:pPr>
            <a:r>
              <a:rPr lang="ru-RU" sz="1630" b="1" dirty="0">
                <a:solidFill>
                  <a:srgbClr val="DB6413"/>
                </a:solidFill>
                <a:latin typeface="Arial" pitchFamily="34" charset="0"/>
                <a:cs typeface="Arial" pitchFamily="34" charset="0"/>
              </a:rPr>
              <a:t>Семья </a:t>
            </a:r>
            <a:r>
              <a:rPr lang="ru-RU" sz="1630" b="1" dirty="0" smtClean="0">
                <a:solidFill>
                  <a:srgbClr val="DB6413"/>
                </a:solidFill>
                <a:latin typeface="Arial" pitchFamily="34" charset="0"/>
                <a:cs typeface="Arial" pitchFamily="34" charset="0"/>
              </a:rPr>
              <a:t>Валеевых</a:t>
            </a:r>
            <a:endParaRPr lang="ru-RU" sz="1630" b="1" dirty="0">
              <a:solidFill>
                <a:srgbClr val="DB6413"/>
              </a:solidFill>
              <a:latin typeface="Arial" pitchFamily="34" charset="0"/>
              <a:cs typeface="Arial" pitchFamily="34" charset="0"/>
            </a:endParaRPr>
          </a:p>
        </p:txBody>
      </p:sp>
      <p:sp>
        <p:nvSpPr>
          <p:cNvPr id="7" name="Прямоугольник 11">
            <a:extLst>
              <a:ext uri="{FF2B5EF4-FFF2-40B4-BE49-F238E27FC236}">
                <a16:creationId xmlns:a16="http://schemas.microsoft.com/office/drawing/2014/main" id="{34645392-75B7-4969-A927-82DC33113F4C}"/>
              </a:ext>
            </a:extLst>
          </p:cNvPr>
          <p:cNvSpPr>
            <a:spLocks noChangeArrowheads="1"/>
          </p:cNvSpPr>
          <p:nvPr/>
        </p:nvSpPr>
        <p:spPr bwMode="auto">
          <a:xfrm>
            <a:off x="5863747" y="826225"/>
            <a:ext cx="5699604"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r>
              <a:rPr lang="ru-RU" altLang="ru-RU" sz="1200" dirty="0" err="1">
                <a:latin typeface="Arial" panose="020B0604020202020204" pitchFamily="34" charset="0"/>
                <a:cs typeface="Arial" panose="020B0604020202020204" pitchFamily="34" charset="0"/>
              </a:rPr>
              <a:t>Разиль</a:t>
            </a:r>
            <a:r>
              <a:rPr lang="ru-RU" altLang="ru-RU" sz="1200" dirty="0">
                <a:latin typeface="Arial" panose="020B0604020202020204" pitchFamily="34" charset="0"/>
                <a:cs typeface="Arial" panose="020B0604020202020204" pitchFamily="34" charset="0"/>
              </a:rPr>
              <a:t> </a:t>
            </a:r>
            <a:r>
              <a:rPr lang="ru-RU" altLang="ru-RU" sz="1200" dirty="0" err="1">
                <a:latin typeface="Arial" panose="020B0604020202020204" pitchFamily="34" charset="0"/>
                <a:cs typeface="Arial" panose="020B0604020202020204" pitchFamily="34" charset="0"/>
              </a:rPr>
              <a:t>Исмагилович</a:t>
            </a:r>
            <a:r>
              <a:rPr lang="ru-RU" altLang="ru-RU" sz="1200" dirty="0">
                <a:latin typeface="Arial" panose="020B0604020202020204" pitchFamily="34" charset="0"/>
                <a:cs typeface="Arial" panose="020B0604020202020204" pitchFamily="34" charset="0"/>
              </a:rPr>
              <a:t> Валеев родился 4 января 1947 года в деревне </a:t>
            </a:r>
            <a:r>
              <a:rPr lang="ru-RU" altLang="ru-RU" sz="1200" dirty="0" err="1">
                <a:latin typeface="Arial" panose="020B0604020202020204" pitchFamily="34" charset="0"/>
                <a:cs typeface="Arial" panose="020B0604020202020204" pitchFamily="34" charset="0"/>
              </a:rPr>
              <a:t>Ташлык</a:t>
            </a:r>
            <a:r>
              <a:rPr lang="ru-RU" altLang="ru-RU" sz="1200" dirty="0">
                <a:latin typeface="Arial" panose="020B0604020202020204" pitchFamily="34" charset="0"/>
                <a:cs typeface="Arial" panose="020B0604020202020204" pitchFamily="34" charset="0"/>
              </a:rPr>
              <a:t> Нижнекамского района Татарстана. Начальное образование получает в родной деревне, затем учится в восьмилетней школе соседней деревни </a:t>
            </a:r>
            <a:r>
              <a:rPr lang="ru-RU" altLang="ru-RU" sz="1200" dirty="0" err="1">
                <a:latin typeface="Arial" panose="020B0604020202020204" pitchFamily="34" charset="0"/>
                <a:cs typeface="Arial" panose="020B0604020202020204" pitchFamily="34" charset="0"/>
              </a:rPr>
              <a:t>Шингальчи</a:t>
            </a:r>
            <a:r>
              <a:rPr lang="ru-RU" altLang="ru-RU" sz="1200" dirty="0">
                <a:latin typeface="Arial" panose="020B0604020202020204" pitchFamily="34" charset="0"/>
                <a:cs typeface="Arial" panose="020B0604020202020204" pitchFamily="34" charset="0"/>
              </a:rPr>
              <a:t> и в средней школе Нижнекамска</a:t>
            </a:r>
            <a:r>
              <a:rPr lang="ru-RU" altLang="ru-RU" sz="1200" dirty="0" smtClean="0">
                <a:latin typeface="Arial" panose="020B0604020202020204" pitchFamily="34" charset="0"/>
                <a:cs typeface="Arial" panose="020B0604020202020204" pitchFamily="34" charset="0"/>
              </a:rPr>
              <a:t>. В </a:t>
            </a:r>
            <a:r>
              <a:rPr lang="ru-RU" altLang="ru-RU" sz="1200" dirty="0">
                <a:latin typeface="Arial" panose="020B0604020202020204" pitchFamily="34" charset="0"/>
                <a:cs typeface="Arial" panose="020B0604020202020204" pitchFamily="34" charset="0"/>
              </a:rPr>
              <a:t>семье Валеевых было восемь детей. Как на старшего сына, на него была возложена вся мужская работа по дому. От деда научился умело держать топор, молоть хлеб на мельнице, обдирать крупу, во время летних каникул работал помощником комбайнера и шофера, косил наравне с взрослыми сено.</a:t>
            </a:r>
          </a:p>
          <a:p>
            <a:pPr algn="just"/>
            <a:endParaRPr lang="ru-RU" altLang="ru-RU" sz="1200" dirty="0">
              <a:latin typeface="Arial" panose="020B0604020202020204" pitchFamily="34" charset="0"/>
              <a:cs typeface="Arial" panose="020B0604020202020204" pitchFamily="34" charset="0"/>
            </a:endParaRPr>
          </a:p>
          <a:p>
            <a:pPr algn="just"/>
            <a:r>
              <a:rPr lang="ru-RU" altLang="ru-RU" sz="1200" dirty="0" err="1">
                <a:latin typeface="Arial" panose="020B0604020202020204" pitchFamily="34" charset="0"/>
                <a:cs typeface="Arial" panose="020B0604020202020204" pitchFamily="34" charset="0"/>
              </a:rPr>
              <a:t>Разиль</a:t>
            </a:r>
            <a:r>
              <a:rPr lang="ru-RU" altLang="ru-RU" sz="1200" dirty="0">
                <a:latin typeface="Arial" panose="020B0604020202020204" pitchFamily="34" charset="0"/>
                <a:cs typeface="Arial" panose="020B0604020202020204" pitchFamily="34" charset="0"/>
              </a:rPr>
              <a:t> Валеев является одним из самых ярких и самобытных писателей нашей республики. Еще в начальной школе он увлекается художественной литературой, пишет стихи и рассказы, его первые стихи публикует районная газета. Своей первой творческой школой поэт считает литературный кружок при </a:t>
            </a:r>
            <a:r>
              <a:rPr lang="ru-RU" altLang="ru-RU" sz="1200" dirty="0" err="1">
                <a:latin typeface="Arial" panose="020B0604020202020204" pitchFamily="34" charset="0"/>
                <a:cs typeface="Arial" panose="020B0604020202020204" pitchFamily="34" charset="0"/>
              </a:rPr>
              <a:t>челнинской</a:t>
            </a:r>
            <a:r>
              <a:rPr lang="ru-RU" altLang="ru-RU" sz="1200" dirty="0">
                <a:latin typeface="Arial" panose="020B0604020202020204" pitchFamily="34" charset="0"/>
                <a:cs typeface="Arial" panose="020B0604020202020204" pitchFamily="34" charset="0"/>
              </a:rPr>
              <a:t> районной газете. В литературном творчестве </a:t>
            </a:r>
            <a:r>
              <a:rPr lang="ru-RU" altLang="ru-RU" sz="1200" dirty="0" err="1">
                <a:latin typeface="Arial" panose="020B0604020202020204" pitchFamily="34" charset="0"/>
                <a:cs typeface="Arial" panose="020B0604020202020204" pitchFamily="34" charset="0"/>
              </a:rPr>
              <a:t>Разиля</a:t>
            </a:r>
            <a:r>
              <a:rPr lang="ru-RU" altLang="ru-RU" sz="1200" dirty="0">
                <a:latin typeface="Arial" panose="020B0604020202020204" pitchFamily="34" charset="0"/>
                <a:cs typeface="Arial" panose="020B0604020202020204" pitchFamily="34" charset="0"/>
              </a:rPr>
              <a:t> Валеева представлены все основные жанры – поэзия, проза, драматургия</a:t>
            </a:r>
            <a:r>
              <a:rPr lang="ru-RU" altLang="ru-RU" sz="1200" dirty="0" smtClean="0">
                <a:latin typeface="Arial" panose="020B0604020202020204" pitchFamily="34" charset="0"/>
                <a:cs typeface="Arial" panose="020B0604020202020204" pitchFamily="34" charset="0"/>
              </a:rPr>
              <a:t>.</a:t>
            </a:r>
          </a:p>
          <a:p>
            <a:pPr algn="just"/>
            <a:endParaRPr lang="ru-RU" altLang="ru-RU" sz="1200" dirty="0">
              <a:latin typeface="Arial" panose="020B0604020202020204" pitchFamily="34" charset="0"/>
              <a:cs typeface="Arial" panose="020B0604020202020204" pitchFamily="34" charset="0"/>
            </a:endParaRPr>
          </a:p>
          <a:p>
            <a:pPr algn="just"/>
            <a:r>
              <a:rPr lang="ru-RU" altLang="ru-RU" sz="1200" dirty="0">
                <a:latin typeface="Arial" panose="020B0604020202020204" pitchFamily="34" charset="0"/>
                <a:cs typeface="Arial" panose="020B0604020202020204" pitchFamily="34" charset="0"/>
              </a:rPr>
              <a:t>Имя </a:t>
            </a:r>
            <a:r>
              <a:rPr lang="ru-RU" altLang="ru-RU" sz="1200" dirty="0" err="1">
                <a:latin typeface="Arial" panose="020B0604020202020204" pitchFamily="34" charset="0"/>
                <a:cs typeface="Arial" panose="020B0604020202020204" pitchFamily="34" charset="0"/>
              </a:rPr>
              <a:t>Разиля</a:t>
            </a:r>
            <a:r>
              <a:rPr lang="ru-RU" altLang="ru-RU" sz="1200" dirty="0">
                <a:latin typeface="Arial" panose="020B0604020202020204" pitchFamily="34" charset="0"/>
                <a:cs typeface="Arial" panose="020B0604020202020204" pitchFamily="34" charset="0"/>
              </a:rPr>
              <a:t> Валеева широко известно за рубежом. Он </a:t>
            </a:r>
            <a:r>
              <a:rPr lang="ru-RU" altLang="ru-RU" sz="1200" dirty="0" smtClean="0">
                <a:latin typeface="Arial" panose="020B0604020202020204" pitchFamily="34" charset="0"/>
                <a:cs typeface="Arial" panose="020B0604020202020204" pitchFamily="34" charset="0"/>
              </a:rPr>
              <a:t>представлял </a:t>
            </a:r>
            <a:r>
              <a:rPr lang="ru-RU" altLang="ru-RU" sz="1200" dirty="0">
                <a:latin typeface="Arial" panose="020B0604020202020204" pitchFamily="34" charset="0"/>
                <a:cs typeface="Arial" panose="020B0604020202020204" pitchFamily="34" charset="0"/>
              </a:rPr>
              <a:t>нашу республику на многих международных конференциях и симпозиумах, </a:t>
            </a:r>
            <a:r>
              <a:rPr lang="ru-RU" altLang="ru-RU" sz="1200" dirty="0" smtClean="0">
                <a:latin typeface="Arial" panose="020B0604020202020204" pitchFamily="34" charset="0"/>
                <a:cs typeface="Arial" panose="020B0604020202020204" pitchFamily="34" charset="0"/>
              </a:rPr>
              <a:t>выступал </a:t>
            </a:r>
            <a:r>
              <a:rPr lang="ru-RU" altLang="ru-RU" sz="1200" dirty="0">
                <a:latin typeface="Arial" panose="020B0604020202020204" pitchFamily="34" charset="0"/>
                <a:cs typeface="Arial" panose="020B0604020202020204" pitchFamily="34" charset="0"/>
              </a:rPr>
              <a:t>с докладами и лекциями в США, Канаде, Англии, Турции, Польше, Израиле, Китае, Испании, Корее, Японии</a:t>
            </a:r>
            <a:r>
              <a:rPr lang="ru-RU" altLang="ru-RU" sz="1200" dirty="0" smtClean="0">
                <a:latin typeface="Arial" panose="020B0604020202020204" pitchFamily="34" charset="0"/>
                <a:cs typeface="Arial" panose="020B0604020202020204" pitchFamily="34" charset="0"/>
              </a:rPr>
              <a:t>.</a:t>
            </a:r>
          </a:p>
          <a:p>
            <a:pPr algn="just"/>
            <a:endParaRPr lang="ru-RU" altLang="ru-RU" sz="1200" dirty="0">
              <a:latin typeface="Arial" panose="020B0604020202020204" pitchFamily="34" charset="0"/>
              <a:cs typeface="Arial" panose="020B0604020202020204" pitchFamily="34" charset="0"/>
            </a:endParaRPr>
          </a:p>
          <a:p>
            <a:pPr algn="just"/>
            <a:r>
              <a:rPr lang="ru-RU" altLang="ru-RU" sz="1200" dirty="0">
                <a:latin typeface="Arial" panose="020B0604020202020204" pitchFamily="34" charset="0"/>
                <a:cs typeface="Arial" panose="020B0604020202020204" pitchFamily="34" charset="0"/>
              </a:rPr>
              <a:t>Высокую оценку государственной, общественной и творческой деятельности </a:t>
            </a:r>
            <a:r>
              <a:rPr lang="ru-RU" altLang="ru-RU" sz="1200" dirty="0" err="1">
                <a:latin typeface="Arial" panose="020B0604020202020204" pitchFamily="34" charset="0"/>
                <a:cs typeface="Arial" panose="020B0604020202020204" pitchFamily="34" charset="0"/>
              </a:rPr>
              <a:t>Разиля</a:t>
            </a:r>
            <a:r>
              <a:rPr lang="ru-RU" altLang="ru-RU" sz="1200" dirty="0">
                <a:latin typeface="Arial" panose="020B0604020202020204" pitchFamily="34" charset="0"/>
                <a:cs typeface="Arial" panose="020B0604020202020204" pitchFamily="34" charset="0"/>
              </a:rPr>
              <a:t> Валеева в разные годы в печати давали такие известные люди, как Минтимер Шаймиев, </a:t>
            </a:r>
            <a:r>
              <a:rPr lang="ru-RU" altLang="ru-RU" sz="1200" dirty="0" err="1">
                <a:latin typeface="Arial" panose="020B0604020202020204" pitchFamily="34" charset="0"/>
                <a:cs typeface="Arial" panose="020B0604020202020204" pitchFamily="34" charset="0"/>
              </a:rPr>
              <a:t>Ильгам</a:t>
            </a:r>
            <a:r>
              <a:rPr lang="ru-RU" altLang="ru-RU" sz="1200" dirty="0">
                <a:latin typeface="Arial" panose="020B0604020202020204" pitchFamily="34" charset="0"/>
                <a:cs typeface="Arial" panose="020B0604020202020204" pitchFamily="34" charset="0"/>
              </a:rPr>
              <a:t> Шакиров , Лев </a:t>
            </a:r>
            <a:r>
              <a:rPr lang="ru-RU" altLang="ru-RU" sz="1200" dirty="0" err="1">
                <a:latin typeface="Arial" panose="020B0604020202020204" pitchFamily="34" charset="0"/>
                <a:cs typeface="Arial" panose="020B0604020202020204" pitchFamily="34" charset="0"/>
              </a:rPr>
              <a:t>Ошанин</a:t>
            </a:r>
            <a:r>
              <a:rPr lang="ru-RU" altLang="ru-RU" sz="1200" dirty="0">
                <a:latin typeface="Arial" panose="020B0604020202020204" pitchFamily="34" charset="0"/>
                <a:cs typeface="Arial" panose="020B0604020202020204" pitchFamily="34" charset="0"/>
              </a:rPr>
              <a:t>, </a:t>
            </a:r>
            <a:r>
              <a:rPr lang="ru-RU" altLang="ru-RU" sz="1200" dirty="0" err="1">
                <a:latin typeface="Arial" panose="020B0604020202020204" pitchFamily="34" charset="0"/>
                <a:cs typeface="Arial" panose="020B0604020202020204" pitchFamily="34" charset="0"/>
              </a:rPr>
              <a:t>Аяз</a:t>
            </a:r>
            <a:r>
              <a:rPr lang="ru-RU" altLang="ru-RU" sz="1200" dirty="0">
                <a:latin typeface="Arial" panose="020B0604020202020204" pitchFamily="34" charset="0"/>
                <a:cs typeface="Arial" panose="020B0604020202020204" pitchFamily="34" charset="0"/>
              </a:rPr>
              <a:t> </a:t>
            </a:r>
            <a:r>
              <a:rPr lang="ru-RU" altLang="ru-RU" sz="1200" dirty="0" err="1">
                <a:latin typeface="Arial" panose="020B0604020202020204" pitchFamily="34" charset="0"/>
                <a:cs typeface="Arial" panose="020B0604020202020204" pitchFamily="34" charset="0"/>
              </a:rPr>
              <a:t>Гилязов</a:t>
            </a:r>
            <a:r>
              <a:rPr lang="ru-RU" altLang="ru-RU" sz="1200" dirty="0">
                <a:latin typeface="Arial" panose="020B0604020202020204" pitchFamily="34" charset="0"/>
                <a:cs typeface="Arial" panose="020B0604020202020204" pitchFamily="34" charset="0"/>
              </a:rPr>
              <a:t>, Рафаэль Мустафин, </a:t>
            </a:r>
            <a:r>
              <a:rPr lang="ru-RU" altLang="ru-RU" sz="1200" dirty="0" err="1">
                <a:latin typeface="Arial" panose="020B0604020202020204" pitchFamily="34" charset="0"/>
                <a:cs typeface="Arial" panose="020B0604020202020204" pitchFamily="34" charset="0"/>
              </a:rPr>
              <a:t>Фасиль</a:t>
            </a:r>
            <a:r>
              <a:rPr lang="ru-RU" altLang="ru-RU" sz="1200" dirty="0">
                <a:latin typeface="Arial" panose="020B0604020202020204" pitchFamily="34" charset="0"/>
                <a:cs typeface="Arial" panose="020B0604020202020204" pitchFamily="34" charset="0"/>
              </a:rPr>
              <a:t> Ахметов, </a:t>
            </a:r>
            <a:r>
              <a:rPr lang="ru-RU" altLang="ru-RU" sz="1200" dirty="0" err="1">
                <a:latin typeface="Arial" panose="020B0604020202020204" pitchFamily="34" charset="0"/>
                <a:cs typeface="Arial" panose="020B0604020202020204" pitchFamily="34" charset="0"/>
              </a:rPr>
              <a:t>Абрар</a:t>
            </a:r>
            <a:r>
              <a:rPr lang="ru-RU" altLang="ru-RU" sz="1200" dirty="0">
                <a:latin typeface="Arial" panose="020B0604020202020204" pitchFamily="34" charset="0"/>
                <a:cs typeface="Arial" panose="020B0604020202020204" pitchFamily="34" charset="0"/>
              </a:rPr>
              <a:t> Каримуллин, </a:t>
            </a:r>
            <a:r>
              <a:rPr lang="ru-RU" altLang="ru-RU" sz="1200" dirty="0" err="1">
                <a:latin typeface="Arial" panose="020B0604020202020204" pitchFamily="34" charset="0"/>
                <a:cs typeface="Arial" panose="020B0604020202020204" pitchFamily="34" charset="0"/>
              </a:rPr>
              <a:t>Мухамет</a:t>
            </a:r>
            <a:r>
              <a:rPr lang="ru-RU" altLang="ru-RU" sz="1200" dirty="0">
                <a:latin typeface="Arial" panose="020B0604020202020204" pitchFamily="34" charset="0"/>
                <a:cs typeface="Arial" panose="020B0604020202020204" pitchFamily="34" charset="0"/>
              </a:rPr>
              <a:t> </a:t>
            </a:r>
            <a:r>
              <a:rPr lang="ru-RU" altLang="ru-RU" sz="1200" dirty="0" err="1">
                <a:latin typeface="Arial" panose="020B0604020202020204" pitchFamily="34" charset="0"/>
                <a:cs typeface="Arial" panose="020B0604020202020204" pitchFamily="34" charset="0"/>
              </a:rPr>
              <a:t>Магдиев</a:t>
            </a:r>
            <a:r>
              <a:rPr lang="ru-RU" altLang="ru-RU" sz="1200" dirty="0">
                <a:latin typeface="Arial" panose="020B0604020202020204" pitchFamily="34" charset="0"/>
                <a:cs typeface="Arial" panose="020B0604020202020204" pitchFamily="34" charset="0"/>
              </a:rPr>
              <a:t>, </a:t>
            </a:r>
            <a:r>
              <a:rPr lang="ru-RU" altLang="ru-RU" sz="1200" dirty="0" err="1">
                <a:latin typeface="Arial" panose="020B0604020202020204" pitchFamily="34" charset="0"/>
                <a:cs typeface="Arial" panose="020B0604020202020204" pitchFamily="34" charset="0"/>
              </a:rPr>
              <a:t>Махмут</a:t>
            </a:r>
            <a:r>
              <a:rPr lang="ru-RU" altLang="ru-RU" sz="1200" dirty="0">
                <a:latin typeface="Arial" panose="020B0604020202020204" pitchFamily="34" charset="0"/>
                <a:cs typeface="Arial" panose="020B0604020202020204" pitchFamily="34" charset="0"/>
              </a:rPr>
              <a:t> Хасанов, </a:t>
            </a:r>
            <a:r>
              <a:rPr lang="ru-RU" altLang="ru-RU" sz="1200" dirty="0" err="1">
                <a:latin typeface="Arial" panose="020B0604020202020204" pitchFamily="34" charset="0"/>
                <a:cs typeface="Arial" panose="020B0604020202020204" pitchFamily="34" charset="0"/>
              </a:rPr>
              <a:t>Нурихан</a:t>
            </a:r>
            <a:r>
              <a:rPr lang="ru-RU" altLang="ru-RU" sz="1200" dirty="0">
                <a:latin typeface="Arial" panose="020B0604020202020204" pitchFamily="34" charset="0"/>
                <a:cs typeface="Arial" panose="020B0604020202020204" pitchFamily="34" charset="0"/>
              </a:rPr>
              <a:t> </a:t>
            </a:r>
            <a:r>
              <a:rPr lang="ru-RU" altLang="ru-RU" sz="1200" dirty="0" err="1">
                <a:latin typeface="Arial" panose="020B0604020202020204" pitchFamily="34" charset="0"/>
                <a:cs typeface="Arial" panose="020B0604020202020204" pitchFamily="34" charset="0"/>
              </a:rPr>
              <a:t>Фаттах</a:t>
            </a:r>
            <a:r>
              <a:rPr lang="ru-RU" altLang="ru-RU" sz="1200" dirty="0">
                <a:latin typeface="Arial" panose="020B0604020202020204" pitchFamily="34" charset="0"/>
                <a:cs typeface="Arial" panose="020B0604020202020204" pitchFamily="34" charset="0"/>
              </a:rPr>
              <a:t>, </a:t>
            </a:r>
            <a:r>
              <a:rPr lang="ru-RU" altLang="ru-RU" sz="1200" dirty="0" err="1">
                <a:latin typeface="Arial" panose="020B0604020202020204" pitchFamily="34" charset="0"/>
                <a:cs typeface="Arial" panose="020B0604020202020204" pitchFamily="34" charset="0"/>
              </a:rPr>
              <a:t>Туфан</a:t>
            </a:r>
            <a:r>
              <a:rPr lang="ru-RU" altLang="ru-RU" sz="1200" dirty="0">
                <a:latin typeface="Arial" panose="020B0604020202020204" pitchFamily="34" charset="0"/>
                <a:cs typeface="Arial" panose="020B0604020202020204" pitchFamily="34" charset="0"/>
              </a:rPr>
              <a:t> </a:t>
            </a:r>
            <a:r>
              <a:rPr lang="ru-RU" altLang="ru-RU" sz="1200" dirty="0" err="1">
                <a:latin typeface="Arial" panose="020B0604020202020204" pitchFamily="34" charset="0"/>
                <a:cs typeface="Arial" panose="020B0604020202020204" pitchFamily="34" charset="0"/>
              </a:rPr>
              <a:t>Миннуллин</a:t>
            </a:r>
            <a:r>
              <a:rPr lang="ru-RU" altLang="ru-RU" sz="1200" dirty="0">
                <a:latin typeface="Arial" panose="020B0604020202020204" pitchFamily="34" charset="0"/>
                <a:cs typeface="Arial" panose="020B0604020202020204" pitchFamily="34" charset="0"/>
              </a:rPr>
              <a:t>, </a:t>
            </a:r>
            <a:r>
              <a:rPr lang="ru-RU" altLang="ru-RU" sz="1200" dirty="0" err="1">
                <a:latin typeface="Arial" panose="020B0604020202020204" pitchFamily="34" charset="0"/>
                <a:cs typeface="Arial" panose="020B0604020202020204" pitchFamily="34" charset="0"/>
              </a:rPr>
              <a:t>Миркасым</a:t>
            </a:r>
            <a:r>
              <a:rPr lang="ru-RU" altLang="ru-RU" sz="1200" dirty="0">
                <a:latin typeface="Arial" panose="020B0604020202020204" pitchFamily="34" charset="0"/>
                <a:cs typeface="Arial" panose="020B0604020202020204" pitchFamily="34" charset="0"/>
              </a:rPr>
              <a:t> Усманов, Марсель </a:t>
            </a:r>
            <a:r>
              <a:rPr lang="ru-RU" altLang="ru-RU" sz="1200" dirty="0" err="1">
                <a:latin typeface="Arial" panose="020B0604020202020204" pitchFamily="34" charset="0"/>
                <a:cs typeface="Arial" panose="020B0604020202020204" pitchFamily="34" charset="0"/>
              </a:rPr>
              <a:t>Галиев</a:t>
            </a:r>
            <a:r>
              <a:rPr lang="ru-RU" altLang="ru-RU" sz="1200" dirty="0">
                <a:latin typeface="Arial" panose="020B0604020202020204" pitchFamily="34" charset="0"/>
                <a:cs typeface="Arial" panose="020B0604020202020204" pitchFamily="34" charset="0"/>
              </a:rPr>
              <a:t>, </a:t>
            </a:r>
            <a:r>
              <a:rPr lang="ru-RU" altLang="ru-RU" sz="1200" dirty="0" err="1">
                <a:latin typeface="Arial" panose="020B0604020202020204" pitchFamily="34" charset="0"/>
                <a:cs typeface="Arial" panose="020B0604020202020204" pitchFamily="34" charset="0"/>
              </a:rPr>
              <a:t>Гарай</a:t>
            </a:r>
            <a:r>
              <a:rPr lang="ru-RU" altLang="ru-RU" sz="1200" dirty="0">
                <a:latin typeface="Arial" panose="020B0604020202020204" pitchFamily="34" charset="0"/>
                <a:cs typeface="Arial" panose="020B0604020202020204" pitchFamily="34" charset="0"/>
              </a:rPr>
              <a:t> </a:t>
            </a:r>
            <a:r>
              <a:rPr lang="ru-RU" altLang="ru-RU" sz="1200" dirty="0" err="1">
                <a:latin typeface="Arial" panose="020B0604020202020204" pitchFamily="34" charset="0"/>
                <a:cs typeface="Arial" panose="020B0604020202020204" pitchFamily="34" charset="0"/>
              </a:rPr>
              <a:t>Рахим</a:t>
            </a:r>
            <a:r>
              <a:rPr lang="ru-RU" altLang="ru-RU" sz="1200" dirty="0">
                <a:latin typeface="Arial" panose="020B0604020202020204" pitchFamily="34" charset="0"/>
                <a:cs typeface="Arial" panose="020B0604020202020204" pitchFamily="34" charset="0"/>
              </a:rPr>
              <a:t>, профессор </a:t>
            </a:r>
            <a:r>
              <a:rPr lang="ru-RU" altLang="ru-RU" sz="1200" dirty="0" err="1">
                <a:latin typeface="Arial" panose="020B0604020202020204" pitchFamily="34" charset="0"/>
                <a:cs typeface="Arial" panose="020B0604020202020204" pitchFamily="34" charset="0"/>
              </a:rPr>
              <a:t>Мармарского</a:t>
            </a:r>
            <a:r>
              <a:rPr lang="ru-RU" altLang="ru-RU" sz="1200" dirty="0">
                <a:latin typeface="Arial" panose="020B0604020202020204" pitchFamily="34" charset="0"/>
                <a:cs typeface="Arial" panose="020B0604020202020204" pitchFamily="34" charset="0"/>
              </a:rPr>
              <a:t> университета г. Стамбула Надир </a:t>
            </a:r>
            <a:r>
              <a:rPr lang="ru-RU" altLang="ru-RU" sz="1200" dirty="0" err="1">
                <a:latin typeface="Arial" panose="020B0604020202020204" pitchFamily="34" charset="0"/>
                <a:cs typeface="Arial" panose="020B0604020202020204" pitchFamily="34" charset="0"/>
              </a:rPr>
              <a:t>Давлет</a:t>
            </a:r>
            <a:r>
              <a:rPr lang="ru-RU" altLang="ru-RU" sz="1200" dirty="0">
                <a:latin typeface="Arial" panose="020B0604020202020204" pitchFamily="34" charset="0"/>
                <a:cs typeface="Arial" panose="020B0604020202020204" pitchFamily="34" charset="0"/>
              </a:rPr>
              <a:t>, профессор Нью-Йоркского университета Рифат Таби и другие.</a:t>
            </a:r>
          </a:p>
          <a:p>
            <a:pPr algn="just" eaLnBrk="1" hangingPunct="1"/>
            <a:endParaRPr lang="ru-RU" altLang="ru-RU"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58848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4">
            <a:extLst>
              <a:ext uri="{FF2B5EF4-FFF2-40B4-BE49-F238E27FC236}">
                <a16:creationId xmlns:a16="http://schemas.microsoft.com/office/drawing/2014/main" id="{C6D06F9E-84EE-4CA5-9D6F-8EF5AC8985B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121" y="-133958"/>
            <a:ext cx="12537797" cy="705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Прямоугольник 4">
            <a:extLst>
              <a:ext uri="{FF2B5EF4-FFF2-40B4-BE49-F238E27FC236}">
                <a16:creationId xmlns:a16="http://schemas.microsoft.com/office/drawing/2014/main" id="{5A7F2110-1357-4F3D-AE86-5204069E8F5A}"/>
              </a:ext>
            </a:extLst>
          </p:cNvPr>
          <p:cNvSpPr/>
          <p:nvPr/>
        </p:nvSpPr>
        <p:spPr>
          <a:xfrm>
            <a:off x="2925993" y="1135079"/>
            <a:ext cx="6307137" cy="369332"/>
          </a:xfrm>
          <a:prstGeom prst="rect">
            <a:avLst/>
          </a:prstGeom>
        </p:spPr>
        <p:txBody>
          <a:bodyPr>
            <a:spAutoFit/>
          </a:bodyPr>
          <a:lstStyle/>
          <a:p>
            <a:pPr algn="ctr" eaLnBrk="1" fontAlgn="auto" hangingPunct="1">
              <a:spcBef>
                <a:spcPts val="0"/>
              </a:spcBef>
              <a:spcAft>
                <a:spcPts val="0"/>
              </a:spcAft>
              <a:defRPr/>
            </a:pPr>
            <a:r>
              <a:rPr lang="ru-RU" b="1" dirty="0">
                <a:solidFill>
                  <a:srgbClr val="DB6413"/>
                </a:solidFill>
                <a:latin typeface="Arial" pitchFamily="34" charset="0"/>
                <a:cs typeface="Arial" pitchFamily="34" charset="0"/>
              </a:rPr>
              <a:t>Семья </a:t>
            </a:r>
            <a:r>
              <a:rPr lang="ru-RU" b="1" dirty="0" smtClean="0">
                <a:solidFill>
                  <a:srgbClr val="DB6413"/>
                </a:solidFill>
                <a:latin typeface="Arial" pitchFamily="34" charset="0"/>
                <a:cs typeface="Arial" pitchFamily="34" charset="0"/>
              </a:rPr>
              <a:t>Валеевых</a:t>
            </a:r>
            <a:endParaRPr lang="ru-RU" b="1" dirty="0">
              <a:solidFill>
                <a:srgbClr val="DB6413"/>
              </a:solidFill>
              <a:latin typeface="Arial" pitchFamily="34" charset="0"/>
              <a:cs typeface="Arial" pitchFamily="34" charset="0"/>
            </a:endParaRPr>
          </a:p>
        </p:txBody>
      </p:sp>
      <p:pic>
        <p:nvPicPr>
          <p:cNvPr id="8" name="Рисунок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257875" y="1988258"/>
            <a:ext cx="4773291" cy="3579968"/>
          </a:xfrm>
          <a:prstGeom prst="rect">
            <a:avLst/>
          </a:prstGeom>
        </p:spPr>
      </p:pic>
      <p:pic>
        <p:nvPicPr>
          <p:cNvPr id="3078" name="Picture 6" descr="Наше поколение из другой &quot;шинели&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078" y="1988258"/>
            <a:ext cx="5369951" cy="3579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29852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4">
            <a:extLst>
              <a:ext uri="{FF2B5EF4-FFF2-40B4-BE49-F238E27FC236}">
                <a16:creationId xmlns:a16="http://schemas.microsoft.com/office/drawing/2014/main" id="{C6D06F9E-84EE-4CA5-9D6F-8EF5AC8985B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121" y="-104775"/>
            <a:ext cx="12537797" cy="705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Рисунок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42752" y="478562"/>
            <a:ext cx="4539853" cy="5891349"/>
          </a:xfrm>
          <a:prstGeom prst="rect">
            <a:avLst/>
          </a:prstGeom>
        </p:spPr>
      </p:pic>
      <p:sp>
        <p:nvSpPr>
          <p:cNvPr id="5" name="Прямоугольник 4">
            <a:extLst>
              <a:ext uri="{FF2B5EF4-FFF2-40B4-BE49-F238E27FC236}">
                <a16:creationId xmlns:a16="http://schemas.microsoft.com/office/drawing/2014/main" id="{5A7F2110-1357-4F3D-AE86-5204069E8F5A}"/>
              </a:ext>
            </a:extLst>
          </p:cNvPr>
          <p:cNvSpPr/>
          <p:nvPr/>
        </p:nvSpPr>
        <p:spPr>
          <a:xfrm>
            <a:off x="5863746" y="483325"/>
            <a:ext cx="6307137" cy="342900"/>
          </a:xfrm>
          <a:prstGeom prst="rect">
            <a:avLst/>
          </a:prstGeom>
        </p:spPr>
        <p:txBody>
          <a:bodyPr>
            <a:spAutoFit/>
          </a:bodyPr>
          <a:lstStyle/>
          <a:p>
            <a:pPr eaLnBrk="1" fontAlgn="auto" hangingPunct="1">
              <a:spcBef>
                <a:spcPts val="0"/>
              </a:spcBef>
              <a:spcAft>
                <a:spcPts val="0"/>
              </a:spcAft>
              <a:defRPr/>
            </a:pPr>
            <a:r>
              <a:rPr lang="ru-RU" sz="1630" b="1" dirty="0">
                <a:solidFill>
                  <a:srgbClr val="DB6413"/>
                </a:solidFill>
                <a:latin typeface="Arial" pitchFamily="34" charset="0"/>
                <a:cs typeface="Arial" pitchFamily="34" charset="0"/>
              </a:rPr>
              <a:t>Семья </a:t>
            </a:r>
            <a:r>
              <a:rPr lang="ru-RU" sz="1630" b="1" dirty="0" err="1" smtClean="0">
                <a:solidFill>
                  <a:srgbClr val="DB6413"/>
                </a:solidFill>
                <a:latin typeface="Arial" pitchFamily="34" charset="0"/>
                <a:cs typeface="Arial" pitchFamily="34" charset="0"/>
              </a:rPr>
              <a:t>Хамзиных</a:t>
            </a:r>
            <a:endParaRPr lang="ru-RU" sz="1630" b="1" dirty="0">
              <a:solidFill>
                <a:srgbClr val="DB6413"/>
              </a:solidFill>
              <a:latin typeface="Arial" pitchFamily="34" charset="0"/>
              <a:cs typeface="Arial" pitchFamily="34" charset="0"/>
            </a:endParaRPr>
          </a:p>
        </p:txBody>
      </p:sp>
      <p:sp>
        <p:nvSpPr>
          <p:cNvPr id="7" name="Прямоугольник 11">
            <a:extLst>
              <a:ext uri="{FF2B5EF4-FFF2-40B4-BE49-F238E27FC236}">
                <a16:creationId xmlns:a16="http://schemas.microsoft.com/office/drawing/2014/main" id="{34645392-75B7-4969-A927-82DC33113F4C}"/>
              </a:ext>
            </a:extLst>
          </p:cNvPr>
          <p:cNvSpPr>
            <a:spLocks noChangeArrowheads="1"/>
          </p:cNvSpPr>
          <p:nvPr/>
        </p:nvSpPr>
        <p:spPr bwMode="auto">
          <a:xfrm>
            <a:off x="5863747" y="826225"/>
            <a:ext cx="5699604"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r>
              <a:rPr lang="ru-RU" altLang="ru-RU" sz="1200" dirty="0">
                <a:latin typeface="Arial" panose="020B0604020202020204" pitchFamily="34" charset="0"/>
                <a:cs typeface="Arial" panose="020B0604020202020204" pitchFamily="34" charset="0"/>
              </a:rPr>
              <a:t>Алмаз </a:t>
            </a:r>
            <a:r>
              <a:rPr lang="ru-RU" altLang="ru-RU" sz="1200" dirty="0" err="1">
                <a:latin typeface="Arial" panose="020B0604020202020204" pitchFamily="34" charset="0"/>
                <a:cs typeface="Arial" panose="020B0604020202020204" pitchFamily="34" charset="0"/>
              </a:rPr>
              <a:t>Хамзин</a:t>
            </a:r>
            <a:r>
              <a:rPr lang="ru-RU" altLang="ru-RU" sz="1200" dirty="0">
                <a:latin typeface="Arial" panose="020B0604020202020204" pitchFamily="34" charset="0"/>
                <a:cs typeface="Arial" panose="020B0604020202020204" pitchFamily="34" charset="0"/>
              </a:rPr>
              <a:t> – популярный татарский шоумен, композитор, конферансье, актер, режиссер, писатель, </a:t>
            </a:r>
            <a:r>
              <a:rPr lang="ru-RU" altLang="ru-RU" sz="1200" dirty="0" smtClean="0">
                <a:latin typeface="Arial" panose="020B0604020202020204" pitchFamily="34" charset="0"/>
                <a:cs typeface="Arial" panose="020B0604020202020204" pitchFamily="34" charset="0"/>
              </a:rPr>
              <a:t>юморист</a:t>
            </a:r>
          </a:p>
          <a:p>
            <a:pPr algn="just"/>
            <a:r>
              <a:rPr lang="ru-RU" altLang="ru-RU" sz="1200" dirty="0" smtClean="0">
                <a:latin typeface="Arial" panose="020B0604020202020204" pitchFamily="34" charset="0"/>
                <a:cs typeface="Arial" panose="020B0604020202020204" pitchFamily="34" charset="0"/>
              </a:rPr>
              <a:t/>
            </a:r>
            <a:br>
              <a:rPr lang="ru-RU" altLang="ru-RU" sz="1200" dirty="0" smtClean="0">
                <a:latin typeface="Arial" panose="020B0604020202020204" pitchFamily="34" charset="0"/>
                <a:cs typeface="Arial" panose="020B0604020202020204" pitchFamily="34" charset="0"/>
              </a:rPr>
            </a:br>
            <a:r>
              <a:rPr lang="ru-RU" altLang="ru-RU" sz="1200" dirty="0" smtClean="0">
                <a:latin typeface="Arial" panose="020B0604020202020204" pitchFamily="34" charset="0"/>
                <a:cs typeface="Arial" panose="020B0604020202020204" pitchFamily="34" charset="0"/>
              </a:rPr>
              <a:t>Разносторонне </a:t>
            </a:r>
            <a:r>
              <a:rPr lang="ru-RU" altLang="ru-RU" sz="1200" dirty="0">
                <a:latin typeface="Arial" panose="020B0604020202020204" pitchFamily="34" charset="0"/>
                <a:cs typeface="Arial" panose="020B0604020202020204" pitchFamily="34" charset="0"/>
              </a:rPr>
              <a:t>одаренная личность </a:t>
            </a:r>
            <a:r>
              <a:rPr lang="ru-RU" altLang="ru-RU" sz="1200" dirty="0" smtClean="0">
                <a:latin typeface="Arial" panose="020B0604020202020204" pitchFamily="34" charset="0"/>
                <a:cs typeface="Arial" panose="020B0604020202020204" pitchFamily="34" charset="0"/>
              </a:rPr>
              <a:t>Алмаз </a:t>
            </a:r>
            <a:r>
              <a:rPr lang="ru-RU" altLang="ru-RU" sz="1200" dirty="0" err="1" smtClean="0">
                <a:latin typeface="Arial" panose="020B0604020202020204" pitchFamily="34" charset="0"/>
                <a:cs typeface="Arial" panose="020B0604020202020204" pitchFamily="34" charset="0"/>
              </a:rPr>
              <a:t>Хамзин</a:t>
            </a:r>
            <a:r>
              <a:rPr lang="ru-RU" altLang="ru-RU" sz="1200" dirty="0" smtClean="0">
                <a:latin typeface="Arial" panose="020B0604020202020204" pitchFamily="34" charset="0"/>
                <a:cs typeface="Arial" panose="020B0604020202020204" pitchFamily="34" charset="0"/>
              </a:rPr>
              <a:t> родился </a:t>
            </a:r>
            <a:r>
              <a:rPr lang="ru-RU" altLang="ru-RU" sz="1200" dirty="0">
                <a:latin typeface="Arial" panose="020B0604020202020204" pitchFamily="34" charset="0"/>
                <a:cs typeface="Arial" panose="020B0604020202020204" pitchFamily="34" charset="0"/>
              </a:rPr>
              <a:t>18 сентября 1947 </a:t>
            </a:r>
            <a:r>
              <a:rPr lang="ru-RU" altLang="ru-RU" sz="1200" dirty="0" smtClean="0">
                <a:latin typeface="Arial" panose="020B0604020202020204" pitchFamily="34" charset="0"/>
                <a:cs typeface="Arial" panose="020B0604020202020204" pitchFamily="34" charset="0"/>
              </a:rPr>
              <a:t>года в </a:t>
            </a:r>
            <a:r>
              <a:rPr lang="ru-RU" altLang="ru-RU" sz="1200" dirty="0">
                <a:latin typeface="Arial" panose="020B0604020202020204" pitchFamily="34" charset="0"/>
                <a:cs typeface="Arial" panose="020B0604020202020204" pitchFamily="34" charset="0"/>
              </a:rPr>
              <a:t>селе </a:t>
            </a:r>
            <a:r>
              <a:rPr lang="ru-RU" altLang="ru-RU" sz="1200" dirty="0" err="1">
                <a:latin typeface="Arial" panose="020B0604020202020204" pitchFamily="34" charset="0"/>
                <a:cs typeface="Arial" panose="020B0604020202020204" pitchFamily="34" charset="0"/>
              </a:rPr>
              <a:t>Ташлык</a:t>
            </a:r>
            <a:r>
              <a:rPr lang="ru-RU" altLang="ru-RU" sz="1200" dirty="0">
                <a:latin typeface="Arial" panose="020B0604020202020204" pitchFamily="34" charset="0"/>
                <a:cs typeface="Arial" panose="020B0604020202020204" pitchFamily="34" charset="0"/>
              </a:rPr>
              <a:t>, расположенном в Нижнекамском районе Татарской АССР.</a:t>
            </a:r>
          </a:p>
          <a:p>
            <a:pPr algn="just"/>
            <a:r>
              <a:rPr lang="ru-RU" altLang="ru-RU" sz="1200" dirty="0" smtClean="0">
                <a:latin typeface="Arial" panose="020B0604020202020204" pitchFamily="34" charset="0"/>
                <a:cs typeface="Arial" panose="020B0604020202020204" pitchFamily="34" charset="0"/>
              </a:rPr>
              <a:t>Алмаз </a:t>
            </a:r>
            <a:r>
              <a:rPr lang="ru-RU" altLang="ru-RU" sz="1200" dirty="0" err="1" smtClean="0">
                <a:latin typeface="Arial" panose="020B0604020202020204" pitchFamily="34" charset="0"/>
                <a:cs typeface="Arial" panose="020B0604020202020204" pitchFamily="34" charset="0"/>
              </a:rPr>
              <a:t>Наилевич</a:t>
            </a:r>
            <a:r>
              <a:rPr lang="ru-RU" altLang="ru-RU" sz="1200" dirty="0" smtClean="0">
                <a:latin typeface="Arial" panose="020B0604020202020204" pitchFamily="34" charset="0"/>
                <a:cs typeface="Arial" panose="020B0604020202020204" pitchFamily="34" charset="0"/>
              </a:rPr>
              <a:t> имеет </a:t>
            </a:r>
            <a:r>
              <a:rPr lang="ru-RU" altLang="ru-RU" sz="1200" dirty="0">
                <a:latin typeface="Arial" panose="020B0604020202020204" pitchFamily="34" charset="0"/>
                <a:cs typeface="Arial" panose="020B0604020202020204" pitchFamily="34" charset="0"/>
              </a:rPr>
              <a:t>три высших образования: строительное, сельскохозяйственное и музыкально-педагогическое. Последнее он получил в 1977 году в Красноярском государственном педагогическом университете на музыкальном факультете</a:t>
            </a:r>
            <a:r>
              <a:rPr lang="ru-RU" altLang="ru-RU" sz="1200" dirty="0" smtClean="0">
                <a:latin typeface="Arial" panose="020B0604020202020204" pitchFamily="34" charset="0"/>
                <a:cs typeface="Arial" panose="020B0604020202020204" pitchFamily="34" charset="0"/>
              </a:rPr>
              <a:t>.</a:t>
            </a:r>
          </a:p>
          <a:p>
            <a:pPr algn="just"/>
            <a:r>
              <a:rPr lang="ru-RU" altLang="ru-RU" sz="1200" dirty="0">
                <a:latin typeface="Arial" panose="020B0604020202020204" pitchFamily="34" charset="0"/>
                <a:cs typeface="Arial" panose="020B0604020202020204" pitchFamily="34" charset="0"/>
              </a:rPr>
              <a:t>Долгое время он трудился в сфере строительства и параллельно был солистом ансамбля «Саз». Успел побыть руководителем различных домов культуры, клубов, филармоний. Работал редактором на телерадиокомпании «Татарстан». Преподавал в Казанском театральном училище. Был редактором в журнале «Огни Казани</a:t>
            </a:r>
            <a:r>
              <a:rPr lang="ru-RU" altLang="ru-RU" sz="1200" dirty="0" smtClean="0">
                <a:latin typeface="Arial" panose="020B0604020202020204" pitchFamily="34" charset="0"/>
                <a:cs typeface="Arial" panose="020B0604020202020204" pitchFamily="34" charset="0"/>
              </a:rPr>
              <a:t>». В </a:t>
            </a:r>
            <a:r>
              <a:rPr lang="ru-RU" altLang="ru-RU" sz="1200" dirty="0">
                <a:latin typeface="Arial" panose="020B0604020202020204" pitchFamily="34" charset="0"/>
                <a:cs typeface="Arial" panose="020B0604020202020204" pitchFamily="34" charset="0"/>
              </a:rPr>
              <a:t>какой-то момент увлекся литераторством, написал более сотни пьес, в основном юмористических</a:t>
            </a:r>
            <a:r>
              <a:rPr lang="ru-RU" altLang="ru-RU" sz="1200" dirty="0" smtClean="0">
                <a:latin typeface="Arial" panose="020B0604020202020204" pitchFamily="34" charset="0"/>
                <a:cs typeface="Arial" panose="020B0604020202020204" pitchFamily="34" charset="0"/>
              </a:rPr>
              <a:t>. Сейчас </a:t>
            </a:r>
            <a:r>
              <a:rPr lang="ru-RU" altLang="ru-RU" sz="1200" dirty="0">
                <a:latin typeface="Arial" panose="020B0604020202020204" pitchFamily="34" charset="0"/>
                <a:cs typeface="Arial" panose="020B0604020202020204" pitchFamily="34" charset="0"/>
              </a:rPr>
              <a:t>является редактором одного из отделов журнала «Чаян</a:t>
            </a:r>
            <a:r>
              <a:rPr lang="ru-RU" altLang="ru-RU" sz="1200" dirty="0" smtClean="0">
                <a:latin typeface="Arial" panose="020B0604020202020204" pitchFamily="34" charset="0"/>
                <a:cs typeface="Arial" panose="020B0604020202020204" pitchFamily="34" charset="0"/>
              </a:rPr>
              <a:t>».</a:t>
            </a:r>
          </a:p>
          <a:p>
            <a:pPr algn="just"/>
            <a:endParaRPr lang="ru-RU" altLang="ru-RU" sz="1200" dirty="0">
              <a:latin typeface="Arial" panose="020B0604020202020204" pitchFamily="34" charset="0"/>
              <a:cs typeface="Arial" panose="020B0604020202020204" pitchFamily="34" charset="0"/>
            </a:endParaRPr>
          </a:p>
          <a:p>
            <a:pPr algn="just"/>
            <a:r>
              <a:rPr lang="ru-RU" altLang="ru-RU" sz="1200" dirty="0">
                <a:latin typeface="Arial" panose="020B0604020202020204" pitchFamily="34" charset="0"/>
                <a:cs typeface="Arial" panose="020B0604020202020204" pitchFamily="34" charset="0"/>
              </a:rPr>
              <a:t>В 2008 году получил звание «Заслуженный деятель искусств Республики Татарстан</a:t>
            </a:r>
            <a:r>
              <a:rPr lang="ru-RU" altLang="ru-RU" sz="1200" dirty="0" smtClean="0">
                <a:latin typeface="Arial" panose="020B0604020202020204" pitchFamily="34" charset="0"/>
                <a:cs typeface="Arial" panose="020B0604020202020204" pitchFamily="34" charset="0"/>
              </a:rPr>
              <a:t>». В </a:t>
            </a:r>
            <a:r>
              <a:rPr lang="ru-RU" altLang="ru-RU" sz="1200" dirty="0">
                <a:latin typeface="Arial" panose="020B0604020202020204" pitchFamily="34" charset="0"/>
                <a:cs typeface="Arial" panose="020B0604020202020204" pitchFamily="34" charset="0"/>
              </a:rPr>
              <a:t>2019-м удостоился премии имени </a:t>
            </a:r>
            <a:r>
              <a:rPr lang="ru-RU" altLang="ru-RU" sz="1200" dirty="0" err="1">
                <a:latin typeface="Arial" panose="020B0604020202020204" pitchFamily="34" charset="0"/>
                <a:cs typeface="Arial" panose="020B0604020202020204" pitchFamily="34" charset="0"/>
              </a:rPr>
              <a:t>Фаннура</a:t>
            </a:r>
            <a:r>
              <a:rPr lang="ru-RU" altLang="ru-RU" sz="1200" dirty="0">
                <a:latin typeface="Arial" panose="020B0604020202020204" pitchFamily="34" charset="0"/>
                <a:cs typeface="Arial" panose="020B0604020202020204" pitchFamily="34" charset="0"/>
              </a:rPr>
              <a:t> </a:t>
            </a:r>
            <a:r>
              <a:rPr lang="ru-RU" altLang="ru-RU" sz="1200" dirty="0" smtClean="0">
                <a:latin typeface="Arial" panose="020B0604020202020204" pitchFamily="34" charset="0"/>
                <a:cs typeface="Arial" panose="020B0604020202020204" pitchFamily="34" charset="0"/>
              </a:rPr>
              <a:t>Сафина. В </a:t>
            </a:r>
            <a:r>
              <a:rPr lang="ru-RU" altLang="ru-RU" sz="1200" dirty="0">
                <a:latin typeface="Arial" panose="020B0604020202020204" pitchFamily="34" charset="0"/>
                <a:cs typeface="Arial" panose="020B0604020202020204" pitchFamily="34" charset="0"/>
              </a:rPr>
              <a:t>2023 году попробовал себя и в качестве актера, снявшись в комедии </a:t>
            </a:r>
            <a:r>
              <a:rPr lang="ru-RU" altLang="ru-RU" sz="1200" dirty="0" err="1">
                <a:latin typeface="Arial" panose="020B0604020202020204" pitchFamily="34" charset="0"/>
                <a:cs typeface="Arial" panose="020B0604020202020204" pitchFamily="34" charset="0"/>
              </a:rPr>
              <a:t>Байбулата</a:t>
            </a:r>
            <a:r>
              <a:rPr lang="ru-RU" altLang="ru-RU" sz="1200" dirty="0">
                <a:latin typeface="Arial" panose="020B0604020202020204" pitchFamily="34" charset="0"/>
                <a:cs typeface="Arial" panose="020B0604020202020204" pitchFamily="34" charset="0"/>
              </a:rPr>
              <a:t> </a:t>
            </a:r>
            <a:r>
              <a:rPr lang="ru-RU" altLang="ru-RU" sz="1200" dirty="0" err="1">
                <a:latin typeface="Arial" panose="020B0604020202020204" pitchFamily="34" charset="0"/>
                <a:cs typeface="Arial" panose="020B0604020202020204" pitchFamily="34" charset="0"/>
              </a:rPr>
              <a:t>Батуллы</a:t>
            </a:r>
            <a:r>
              <a:rPr lang="ru-RU" altLang="ru-RU" sz="1200" dirty="0">
                <a:latin typeface="Arial" panose="020B0604020202020204" pitchFamily="34" charset="0"/>
                <a:cs typeface="Arial" panose="020B0604020202020204" pitchFamily="34" charset="0"/>
              </a:rPr>
              <a:t> «Бери да помни</a:t>
            </a:r>
            <a:r>
              <a:rPr lang="ru-RU" altLang="ru-RU" sz="1200" dirty="0" smtClean="0">
                <a:latin typeface="Arial" panose="020B0604020202020204" pitchFamily="34" charset="0"/>
                <a:cs typeface="Arial" panose="020B0604020202020204" pitchFamily="34" charset="0"/>
              </a:rPr>
              <a:t>». У Алмаза </a:t>
            </a:r>
            <a:r>
              <a:rPr lang="ru-RU" altLang="ru-RU" sz="1200" dirty="0" err="1" smtClean="0">
                <a:latin typeface="Arial" panose="020B0604020202020204" pitchFamily="34" charset="0"/>
                <a:cs typeface="Arial" panose="020B0604020202020204" pitchFamily="34" charset="0"/>
              </a:rPr>
              <a:t>Наилевича</a:t>
            </a:r>
            <a:r>
              <a:rPr lang="ru-RU" altLang="ru-RU" sz="1200" dirty="0" smtClean="0">
                <a:latin typeface="Arial" panose="020B0604020202020204" pitchFamily="34" charset="0"/>
                <a:cs typeface="Arial" panose="020B0604020202020204" pitchFamily="34" charset="0"/>
              </a:rPr>
              <a:t> с супругой трое </a:t>
            </a:r>
            <a:r>
              <a:rPr lang="ru-RU" altLang="ru-RU" sz="1200" dirty="0">
                <a:latin typeface="Arial" panose="020B0604020202020204" pitchFamily="34" charset="0"/>
                <a:cs typeface="Arial" panose="020B0604020202020204" pitchFamily="34" charset="0"/>
              </a:rPr>
              <a:t>детей. Одна из дочерей, </a:t>
            </a:r>
            <a:r>
              <a:rPr lang="ru-RU" altLang="ru-RU" sz="1200" dirty="0" err="1">
                <a:latin typeface="Arial" panose="020B0604020202020204" pitchFamily="34" charset="0"/>
                <a:cs typeface="Arial" panose="020B0604020202020204" pitchFamily="34" charset="0"/>
              </a:rPr>
              <a:t>Алия</a:t>
            </a:r>
            <a:r>
              <a:rPr lang="ru-RU" altLang="ru-RU" sz="1200" dirty="0">
                <a:latin typeface="Arial" panose="020B0604020202020204" pitchFamily="34" charset="0"/>
                <a:cs typeface="Arial" panose="020B0604020202020204" pitchFamily="34" charset="0"/>
              </a:rPr>
              <a:t>, стала эстрадной певицей</a:t>
            </a:r>
            <a:r>
              <a:rPr lang="ru-RU" altLang="ru-RU" sz="1200" dirty="0" smtClean="0">
                <a:latin typeface="Arial" panose="020B0604020202020204" pitchFamily="34" charset="0"/>
                <a:cs typeface="Arial" panose="020B0604020202020204" pitchFamily="34" charset="0"/>
              </a:rPr>
              <a:t>.</a:t>
            </a:r>
          </a:p>
          <a:p>
            <a:pPr algn="just"/>
            <a:endParaRPr lang="ru-RU" altLang="ru-RU" sz="1200" dirty="0">
              <a:latin typeface="Arial" panose="020B0604020202020204" pitchFamily="34" charset="0"/>
              <a:cs typeface="Arial" panose="020B0604020202020204" pitchFamily="34" charset="0"/>
            </a:endParaRPr>
          </a:p>
          <a:p>
            <a:pPr algn="just"/>
            <a:r>
              <a:rPr lang="ru-RU" altLang="ru-RU" sz="1200" dirty="0" smtClean="0">
                <a:latin typeface="Arial" panose="020B0604020202020204" pitchFamily="34" charset="0"/>
                <a:cs typeface="Arial" panose="020B0604020202020204" pitchFamily="34" charset="0"/>
              </a:rPr>
              <a:t>Родной брат – Айдар </a:t>
            </a:r>
            <a:r>
              <a:rPr lang="ru-RU" altLang="ru-RU" sz="1200" dirty="0" err="1" smtClean="0">
                <a:latin typeface="Arial" panose="020B0604020202020204" pitchFamily="34" charset="0"/>
                <a:cs typeface="Arial" panose="020B0604020202020204" pitchFamily="34" charset="0"/>
              </a:rPr>
              <a:t>Хамзин</a:t>
            </a:r>
            <a:r>
              <a:rPr lang="ru-RU" altLang="ru-RU" sz="1200" dirty="0" smtClean="0">
                <a:latin typeface="Arial" panose="020B0604020202020204" pitchFamily="34" charset="0"/>
                <a:cs typeface="Arial" panose="020B0604020202020204" pitchFamily="34" charset="0"/>
              </a:rPr>
              <a:t> </a:t>
            </a:r>
            <a:r>
              <a:rPr lang="ru-RU" altLang="ru-RU" sz="1200" dirty="0">
                <a:latin typeface="Arial" panose="020B0604020202020204" pitchFamily="34" charset="0"/>
                <a:cs typeface="Arial" panose="020B0604020202020204" pitchFamily="34" charset="0"/>
              </a:rPr>
              <a:t>- Председатель Общества истории татарских деревень Нижнекамского района, </a:t>
            </a:r>
            <a:r>
              <a:rPr lang="ru-RU" altLang="ru-RU" sz="1200" dirty="0" smtClean="0">
                <a:latin typeface="Arial" panose="020B0604020202020204" pitchFamily="34" charset="0"/>
                <a:cs typeface="Arial" panose="020B0604020202020204" pitchFamily="34" charset="0"/>
              </a:rPr>
              <a:t>историк-любитель.</a:t>
            </a:r>
            <a:endParaRPr lang="ru-RU" altLang="ru-RU"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54711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Рисунок 22">
            <a:extLst>
              <a:ext uri="{FF2B5EF4-FFF2-40B4-BE49-F238E27FC236}">
                <a16:creationId xmlns:a16="http://schemas.microsoft.com/office/drawing/2014/main" id="{33AD7D05-754D-4214-B0B1-9614AF0D75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40" y="-117695"/>
            <a:ext cx="12624804" cy="7106970"/>
          </a:xfrm>
          <a:prstGeom prst="rect">
            <a:avLst/>
          </a:prstGeom>
        </p:spPr>
      </p:pic>
      <p:sp>
        <p:nvSpPr>
          <p:cNvPr id="4" name="Прямоугольник 3">
            <a:extLst>
              <a:ext uri="{FF2B5EF4-FFF2-40B4-BE49-F238E27FC236}">
                <a16:creationId xmlns:a16="http://schemas.microsoft.com/office/drawing/2014/main" id="{5A7F2110-1357-4F3D-AE86-5204069E8F5A}"/>
              </a:ext>
            </a:extLst>
          </p:cNvPr>
          <p:cNvSpPr/>
          <p:nvPr/>
        </p:nvSpPr>
        <p:spPr>
          <a:xfrm>
            <a:off x="950913" y="731838"/>
            <a:ext cx="6307137" cy="342900"/>
          </a:xfrm>
          <a:prstGeom prst="rect">
            <a:avLst/>
          </a:prstGeom>
        </p:spPr>
        <p:txBody>
          <a:bodyPr>
            <a:spAutoFit/>
          </a:bodyPr>
          <a:lstStyle/>
          <a:p>
            <a:pPr eaLnBrk="1" fontAlgn="auto" hangingPunct="1">
              <a:spcBef>
                <a:spcPts val="0"/>
              </a:spcBef>
              <a:spcAft>
                <a:spcPts val="0"/>
              </a:spcAft>
              <a:defRPr/>
            </a:pPr>
            <a:r>
              <a:rPr lang="ru-RU" sz="1630" b="1" dirty="0">
                <a:solidFill>
                  <a:srgbClr val="DB6413"/>
                </a:solidFill>
                <a:latin typeface="Arial" pitchFamily="34" charset="0"/>
                <a:cs typeface="Arial" pitchFamily="34" charset="0"/>
              </a:rPr>
              <a:t>Семья </a:t>
            </a:r>
            <a:r>
              <a:rPr lang="ru-RU" sz="1630" b="1" dirty="0" err="1" smtClean="0">
                <a:solidFill>
                  <a:srgbClr val="DB6413"/>
                </a:solidFill>
                <a:latin typeface="Arial" pitchFamily="34" charset="0"/>
                <a:cs typeface="Arial" pitchFamily="34" charset="0"/>
              </a:rPr>
              <a:t>Гайнемхаметовых</a:t>
            </a:r>
            <a:endParaRPr lang="ru-RU" sz="1630" b="1" dirty="0">
              <a:solidFill>
                <a:srgbClr val="DB6413"/>
              </a:solidFill>
              <a:latin typeface="Arial" pitchFamily="34" charset="0"/>
              <a:cs typeface="Arial" pitchFamily="34" charset="0"/>
            </a:endParaRPr>
          </a:p>
        </p:txBody>
      </p:sp>
      <p:sp>
        <p:nvSpPr>
          <p:cNvPr id="5" name="Прямоугольник 11">
            <a:extLst>
              <a:ext uri="{FF2B5EF4-FFF2-40B4-BE49-F238E27FC236}">
                <a16:creationId xmlns:a16="http://schemas.microsoft.com/office/drawing/2014/main" id="{34645392-75B7-4969-A927-82DC33113F4C}"/>
              </a:ext>
            </a:extLst>
          </p:cNvPr>
          <p:cNvSpPr>
            <a:spLocks noChangeArrowheads="1"/>
          </p:cNvSpPr>
          <p:nvPr/>
        </p:nvSpPr>
        <p:spPr bwMode="auto">
          <a:xfrm>
            <a:off x="950912" y="1161299"/>
            <a:ext cx="1050899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r>
              <a:rPr lang="ru-RU" altLang="ru-RU" sz="1200" dirty="0">
                <a:latin typeface="Arial" panose="020B0604020202020204" pitchFamily="34" charset="0"/>
                <a:cs typeface="Arial" panose="020B0604020202020204" pitchFamily="34" charset="0"/>
              </a:rPr>
              <a:t>Супруги </a:t>
            </a:r>
            <a:r>
              <a:rPr lang="ru-RU" altLang="ru-RU" sz="1200" dirty="0" err="1">
                <a:latin typeface="Arial" panose="020B0604020202020204" pitchFamily="34" charset="0"/>
                <a:cs typeface="Arial" panose="020B0604020202020204" pitchFamily="34" charset="0"/>
              </a:rPr>
              <a:t>Гайнемхаметовы</a:t>
            </a:r>
            <a:r>
              <a:rPr lang="ru-RU" altLang="ru-RU" sz="1200" dirty="0">
                <a:latin typeface="Arial" panose="020B0604020202020204" pitchFamily="34" charset="0"/>
                <a:cs typeface="Arial" panose="020B0604020202020204" pitchFamily="34" charset="0"/>
              </a:rPr>
              <a:t>, вместе рука об руку уже 52 года. Все это время верным спутником их жизни было творчество, художественная самодеятельность. Остается так и </a:t>
            </a:r>
            <a:r>
              <a:rPr lang="ru-RU" altLang="ru-RU" sz="1200" dirty="0" smtClean="0">
                <a:latin typeface="Arial" panose="020B0604020202020204" pitchFamily="34" charset="0"/>
                <a:cs typeface="Arial" panose="020B0604020202020204" pitchFamily="34" charset="0"/>
              </a:rPr>
              <a:t>сегодня.</a:t>
            </a:r>
          </a:p>
          <a:p>
            <a:pPr algn="just"/>
            <a:endParaRPr lang="ru-RU" altLang="ru-RU" sz="1200" dirty="0">
              <a:latin typeface="Arial" panose="020B0604020202020204" pitchFamily="34" charset="0"/>
              <a:cs typeface="Arial" panose="020B0604020202020204" pitchFamily="34" charset="0"/>
            </a:endParaRPr>
          </a:p>
          <a:p>
            <a:pPr algn="just"/>
            <a:r>
              <a:rPr lang="ru-RU" altLang="ru-RU" sz="1200" dirty="0" smtClean="0">
                <a:latin typeface="Arial" panose="020B0604020202020204" pitchFamily="34" charset="0"/>
                <a:cs typeface="Arial" panose="020B0604020202020204" pitchFamily="34" charset="0"/>
              </a:rPr>
              <a:t>Глава </a:t>
            </a:r>
            <a:r>
              <a:rPr lang="ru-RU" altLang="ru-RU" sz="1200" dirty="0">
                <a:latin typeface="Arial" panose="020B0604020202020204" pitchFamily="34" charset="0"/>
                <a:cs typeface="Arial" panose="020B0604020202020204" pitchFamily="34" charset="0"/>
              </a:rPr>
              <a:t>семейства </a:t>
            </a:r>
            <a:r>
              <a:rPr lang="ru-RU" altLang="ru-RU" sz="1200" dirty="0" smtClean="0">
                <a:latin typeface="Arial" panose="020B0604020202020204" pitchFamily="34" charset="0"/>
                <a:cs typeface="Arial" panose="020B0604020202020204" pitchFamily="34" charset="0"/>
              </a:rPr>
              <a:t>– Флёр </a:t>
            </a:r>
            <a:r>
              <a:rPr lang="ru-RU" altLang="ru-RU" sz="1200" dirty="0" err="1" smtClean="0">
                <a:latin typeface="Arial" panose="020B0604020202020204" pitchFamily="34" charset="0"/>
                <a:cs typeface="Arial" panose="020B0604020202020204" pitchFamily="34" charset="0"/>
              </a:rPr>
              <a:t>Бикмухаметович</a:t>
            </a:r>
            <a:r>
              <a:rPr lang="ru-RU" altLang="ru-RU" sz="1200" dirty="0" smtClean="0">
                <a:latin typeface="Arial" panose="020B0604020202020204" pitchFamily="34" charset="0"/>
                <a:cs typeface="Arial" panose="020B0604020202020204" pitchFamily="34" charset="0"/>
              </a:rPr>
              <a:t>, работник </a:t>
            </a:r>
            <a:r>
              <a:rPr lang="ru-RU" altLang="ru-RU" sz="1200" dirty="0">
                <a:latin typeface="Arial" panose="020B0604020202020204" pitchFamily="34" charset="0"/>
                <a:cs typeface="Arial" panose="020B0604020202020204" pitchFamily="34" charset="0"/>
              </a:rPr>
              <a:t>культуры, создатель 1ого в городе ансамбля </a:t>
            </a:r>
            <a:r>
              <a:rPr lang="ru-RU" altLang="ru-RU" sz="1200" dirty="0" smtClean="0">
                <a:latin typeface="Arial" panose="020B0604020202020204" pitchFamily="34" charset="0"/>
                <a:cs typeface="Arial" panose="020B0604020202020204" pitchFamily="34" charset="0"/>
              </a:rPr>
              <a:t>Народных инструментов </a:t>
            </a:r>
            <a:r>
              <a:rPr lang="ru-RU" altLang="ru-RU" sz="1200" dirty="0">
                <a:latin typeface="Arial" panose="020B0604020202020204" pitchFamily="34" charset="0"/>
                <a:cs typeface="Arial" panose="020B0604020202020204" pitchFamily="34" charset="0"/>
              </a:rPr>
              <a:t>в ансамбле «</a:t>
            </a:r>
            <a:r>
              <a:rPr lang="ru-RU" altLang="ru-RU" sz="1200" dirty="0" err="1">
                <a:latin typeface="Arial" panose="020B0604020202020204" pitchFamily="34" charset="0"/>
                <a:cs typeface="Arial" panose="020B0604020202020204" pitchFamily="34" charset="0"/>
              </a:rPr>
              <a:t>Яшьлек</a:t>
            </a:r>
            <a:r>
              <a:rPr lang="ru-RU" altLang="ru-RU" sz="1200" dirty="0">
                <a:latin typeface="Arial" panose="020B0604020202020204" pitchFamily="34" charset="0"/>
                <a:cs typeface="Arial" panose="020B0604020202020204" pitchFamily="34" charset="0"/>
              </a:rPr>
              <a:t>» в 1972г; Народного эстрадного ансамбля «</a:t>
            </a:r>
            <a:r>
              <a:rPr lang="ru-RU" altLang="ru-RU" sz="1200" dirty="0" err="1">
                <a:latin typeface="Arial" panose="020B0604020202020204" pitchFamily="34" charset="0"/>
                <a:cs typeface="Arial" panose="020B0604020202020204" pitchFamily="34" charset="0"/>
              </a:rPr>
              <a:t>Ләззәт</a:t>
            </a:r>
            <a:r>
              <a:rPr lang="ru-RU" altLang="ru-RU" sz="1200" dirty="0" smtClean="0">
                <a:latin typeface="Arial" panose="020B0604020202020204" pitchFamily="34" charset="0"/>
                <a:cs typeface="Arial" panose="020B0604020202020204" pitchFamily="34" charset="0"/>
              </a:rPr>
              <a:t>» (</a:t>
            </a:r>
            <a:r>
              <a:rPr lang="ru-RU" altLang="ru-RU" sz="1200" dirty="0">
                <a:latin typeface="Arial" panose="020B0604020202020204" pitchFamily="34" charset="0"/>
                <a:cs typeface="Arial" panose="020B0604020202020204" pitchFamily="34" charset="0"/>
              </a:rPr>
              <a:t>Наслаждение») в 1979 году; Народного фольклорного семейного </a:t>
            </a:r>
            <a:r>
              <a:rPr lang="ru-RU" altLang="ru-RU" sz="1200" dirty="0" smtClean="0">
                <a:latin typeface="Arial" panose="020B0604020202020204" pitchFamily="34" charset="0"/>
                <a:cs typeface="Arial" panose="020B0604020202020204" pitchFamily="34" charset="0"/>
              </a:rPr>
              <a:t>ансамбля «</a:t>
            </a:r>
            <a:r>
              <a:rPr lang="ru-RU" altLang="ru-RU" sz="1200" dirty="0" err="1" smtClean="0">
                <a:latin typeface="Arial" panose="020B0604020202020204" pitchFamily="34" charset="0"/>
                <a:cs typeface="Arial" panose="020B0604020202020204" pitchFamily="34" charset="0"/>
              </a:rPr>
              <a:t>Сандугачлар</a:t>
            </a:r>
            <a:r>
              <a:rPr lang="ru-RU" altLang="ru-RU" sz="1200" dirty="0" smtClean="0">
                <a:latin typeface="Arial" panose="020B0604020202020204" pitchFamily="34" charset="0"/>
                <a:cs typeface="Arial" panose="020B0604020202020204" pitchFamily="34" charset="0"/>
              </a:rPr>
              <a:t> </a:t>
            </a:r>
            <a:r>
              <a:rPr lang="ru-RU" altLang="ru-RU" sz="1200" dirty="0" err="1">
                <a:latin typeface="Arial" panose="020B0604020202020204" pitchFamily="34" charset="0"/>
                <a:cs typeface="Arial" panose="020B0604020202020204" pitchFamily="34" charset="0"/>
              </a:rPr>
              <a:t>оясы</a:t>
            </a:r>
            <a:r>
              <a:rPr lang="ru-RU" altLang="ru-RU" sz="1200" dirty="0">
                <a:latin typeface="Arial" panose="020B0604020202020204" pitchFamily="34" charset="0"/>
                <a:cs typeface="Arial" panose="020B0604020202020204" pitchFamily="34" charset="0"/>
              </a:rPr>
              <a:t>» («Соловьиное гнездо») в 1984г. </a:t>
            </a:r>
            <a:r>
              <a:rPr lang="ru-RU" altLang="ru-RU" sz="1200" dirty="0" smtClean="0">
                <a:latin typeface="Arial" panose="020B0604020202020204" pitchFamily="34" charset="0"/>
                <a:cs typeface="Arial" panose="020B0604020202020204" pitchFamily="34" charset="0"/>
              </a:rPr>
              <a:t>Заслуженный работник </a:t>
            </a:r>
            <a:r>
              <a:rPr lang="ru-RU" altLang="ru-RU" sz="1200" dirty="0">
                <a:latin typeface="Arial" panose="020B0604020202020204" pitchFamily="34" charset="0"/>
                <a:cs typeface="Arial" panose="020B0604020202020204" pitchFamily="34" charset="0"/>
              </a:rPr>
              <a:t>культуры </a:t>
            </a:r>
            <a:r>
              <a:rPr lang="ru-RU" altLang="ru-RU" sz="1200" dirty="0" smtClean="0">
                <a:latin typeface="Arial" panose="020B0604020202020204" pitchFamily="34" charset="0"/>
                <a:cs typeface="Arial" panose="020B0604020202020204" pitchFamily="34" charset="0"/>
              </a:rPr>
              <a:t>РТ. </a:t>
            </a:r>
            <a:r>
              <a:rPr lang="ru-RU" altLang="ru-RU" sz="1200" dirty="0">
                <a:latin typeface="Arial" panose="020B0604020202020204" pitchFamily="34" charset="0"/>
                <a:cs typeface="Arial" panose="020B0604020202020204" pitchFamily="34" charset="0"/>
              </a:rPr>
              <a:t>Ансамбль «</a:t>
            </a:r>
            <a:r>
              <a:rPr lang="ru-RU" altLang="ru-RU" sz="1200" dirty="0" err="1">
                <a:latin typeface="Arial" panose="020B0604020202020204" pitchFamily="34" charset="0"/>
                <a:cs typeface="Arial" panose="020B0604020202020204" pitchFamily="34" charset="0"/>
              </a:rPr>
              <a:t>Ләззәт</a:t>
            </a:r>
            <a:r>
              <a:rPr lang="ru-RU" altLang="ru-RU" sz="1200" dirty="0">
                <a:latin typeface="Arial" panose="020B0604020202020204" pitchFamily="34" charset="0"/>
                <a:cs typeface="Arial" panose="020B0604020202020204" pitchFamily="34" charset="0"/>
              </a:rPr>
              <a:t>» один из </a:t>
            </a:r>
            <a:r>
              <a:rPr lang="ru-RU" altLang="ru-RU" sz="1200" dirty="0" smtClean="0">
                <a:latin typeface="Arial" panose="020B0604020202020204" pitchFamily="34" charset="0"/>
                <a:cs typeface="Arial" panose="020B0604020202020204" pitchFamily="34" charset="0"/>
              </a:rPr>
              <a:t>популярных среди </a:t>
            </a:r>
            <a:r>
              <a:rPr lang="ru-RU" altLang="ru-RU" sz="1200" dirty="0">
                <a:latin typeface="Arial" panose="020B0604020202020204" pitchFamily="34" charset="0"/>
                <a:cs typeface="Arial" panose="020B0604020202020204" pitchFamily="34" charset="0"/>
              </a:rPr>
              <a:t>групп города. На пенсии, продолжает творческую активную жизнь, </a:t>
            </a:r>
            <a:r>
              <a:rPr lang="ru-RU" altLang="ru-RU" sz="1200" dirty="0" smtClean="0">
                <a:latin typeface="Arial" panose="020B0604020202020204" pitchFamily="34" charset="0"/>
                <a:cs typeface="Arial" panose="020B0604020202020204" pitchFamily="34" charset="0"/>
              </a:rPr>
              <a:t>руководит ансамблем </a:t>
            </a:r>
            <a:r>
              <a:rPr lang="ru-RU" altLang="ru-RU" sz="1200" dirty="0">
                <a:latin typeface="Arial" panose="020B0604020202020204" pitchFamily="34" charset="0"/>
                <a:cs typeface="Arial" panose="020B0604020202020204" pitchFamily="34" charset="0"/>
              </a:rPr>
              <a:t>«</a:t>
            </a:r>
            <a:r>
              <a:rPr lang="ru-RU" altLang="ru-RU" sz="1200" dirty="0" err="1">
                <a:latin typeface="Arial" panose="020B0604020202020204" pitchFamily="34" charset="0"/>
                <a:cs typeface="Arial" panose="020B0604020202020204" pitchFamily="34" charset="0"/>
              </a:rPr>
              <a:t>Талир</a:t>
            </a:r>
            <a:r>
              <a:rPr lang="ru-RU" altLang="ru-RU" sz="1200" dirty="0">
                <a:latin typeface="Arial" panose="020B0604020202020204" pitchFamily="34" charset="0"/>
                <a:cs typeface="Arial" panose="020B0604020202020204" pitchFamily="34" charset="0"/>
              </a:rPr>
              <a:t> </a:t>
            </a:r>
            <a:r>
              <a:rPr lang="ru-RU" altLang="ru-RU" sz="1200" dirty="0" err="1" smtClean="0">
                <a:latin typeface="Arial" panose="020B0604020202020204" pitchFamily="34" charset="0"/>
                <a:cs typeface="Arial" panose="020B0604020202020204" pitchFamily="34" charset="0"/>
              </a:rPr>
              <a:t>тәңкә</a:t>
            </a:r>
            <a:r>
              <a:rPr lang="ru-RU" altLang="ru-RU" sz="1200" dirty="0" smtClean="0">
                <a:latin typeface="Arial" panose="020B0604020202020204" pitchFamily="34" charset="0"/>
                <a:cs typeface="Arial" panose="020B0604020202020204" pitchFamily="34" charset="0"/>
              </a:rPr>
              <a:t>».</a:t>
            </a:r>
          </a:p>
          <a:p>
            <a:pPr algn="just"/>
            <a:endParaRPr lang="ru-RU" altLang="ru-RU" sz="1200" dirty="0" smtClean="0">
              <a:latin typeface="Arial" panose="020B0604020202020204" pitchFamily="34" charset="0"/>
              <a:cs typeface="Arial" panose="020B0604020202020204" pitchFamily="34" charset="0"/>
            </a:endParaRPr>
          </a:p>
        </p:txBody>
      </p:sp>
      <p:pic>
        <p:nvPicPr>
          <p:cNvPr id="9218" name="Picture 2" descr="https://sun9-9.userapi.com/impg/BvxS5FwGdndd3ungBPTJjcU9sRC9dHsw1GQYsg/IyyV4ojLCv0.jpg?size=1078x612&amp;quality=95&amp;sign=5842abeee0a89cac1eb29a85eda39f90&amp;type=alb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911" y="2768449"/>
            <a:ext cx="6283325" cy="3567157"/>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11">
            <a:extLst>
              <a:ext uri="{FF2B5EF4-FFF2-40B4-BE49-F238E27FC236}">
                <a16:creationId xmlns:a16="http://schemas.microsoft.com/office/drawing/2014/main" id="{34645392-75B7-4969-A927-82DC33113F4C}"/>
              </a:ext>
            </a:extLst>
          </p:cNvPr>
          <p:cNvSpPr>
            <a:spLocks noChangeArrowheads="1"/>
          </p:cNvSpPr>
          <p:nvPr/>
        </p:nvSpPr>
        <p:spPr bwMode="auto">
          <a:xfrm>
            <a:off x="7377365" y="2768449"/>
            <a:ext cx="4082544"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r>
              <a:rPr lang="ru-RU" altLang="ru-RU" sz="1200" dirty="0" smtClean="0">
                <a:latin typeface="Arial" panose="020B0604020202020204" pitchFamily="34" charset="0"/>
                <a:cs typeface="Arial" panose="020B0604020202020204" pitchFamily="34" charset="0"/>
              </a:rPr>
              <a:t>Разина </a:t>
            </a:r>
            <a:r>
              <a:rPr lang="ru-RU" altLang="ru-RU" sz="1200" dirty="0" err="1" smtClean="0">
                <a:latin typeface="Arial" panose="020B0604020202020204" pitchFamily="34" charset="0"/>
                <a:cs typeface="Arial" panose="020B0604020202020204" pitchFamily="34" charset="0"/>
              </a:rPr>
              <a:t>Фатыховна</a:t>
            </a:r>
            <a:r>
              <a:rPr lang="ru-RU" altLang="ru-RU" sz="1200" dirty="0" smtClean="0">
                <a:latin typeface="Arial" panose="020B0604020202020204" pitchFamily="34" charset="0"/>
                <a:cs typeface="Arial" panose="020B0604020202020204" pitchFamily="34" charset="0"/>
              </a:rPr>
              <a:t> - одна </a:t>
            </a:r>
            <a:r>
              <a:rPr lang="ru-RU" altLang="ru-RU" sz="1200" dirty="0">
                <a:latin typeface="Arial" panose="020B0604020202020204" pitchFamily="34" charset="0"/>
                <a:cs typeface="Arial" panose="020B0604020202020204" pitchFamily="34" charset="0"/>
              </a:rPr>
              <a:t>из первых солистов 1-ой агитбригады, организованной в августе 1966 года, в </a:t>
            </a:r>
            <a:r>
              <a:rPr lang="ru-RU" altLang="ru-RU" sz="1200" dirty="0" smtClean="0">
                <a:latin typeface="Arial" panose="020B0604020202020204" pitchFamily="34" charset="0"/>
                <a:cs typeface="Arial" panose="020B0604020202020204" pitchFamily="34" charset="0"/>
              </a:rPr>
              <a:t>год принятия </a:t>
            </a:r>
            <a:r>
              <a:rPr lang="ru-RU" altLang="ru-RU" sz="1200" dirty="0">
                <a:latin typeface="Arial" panose="020B0604020202020204" pitchFamily="34" charset="0"/>
                <a:cs typeface="Arial" panose="020B0604020202020204" pitchFamily="34" charset="0"/>
              </a:rPr>
              <a:t>Нижнекамска статуса города. Актриса первого драмкружка </a:t>
            </a:r>
            <a:r>
              <a:rPr lang="ru-RU" altLang="ru-RU" sz="1200" dirty="0" smtClean="0">
                <a:latin typeface="Arial" panose="020B0604020202020204" pitchFamily="34" charset="0"/>
                <a:cs typeface="Arial" panose="020B0604020202020204" pitchFamily="34" charset="0"/>
              </a:rPr>
              <a:t>города, исполнительница </a:t>
            </a:r>
            <a:r>
              <a:rPr lang="ru-RU" altLang="ru-RU" sz="1200" dirty="0">
                <a:latin typeface="Arial" panose="020B0604020202020204" pitchFamily="34" charset="0"/>
                <a:cs typeface="Arial" panose="020B0604020202020204" pitchFamily="34" charset="0"/>
              </a:rPr>
              <a:t>главных ролей в спектакле «Башмачок» (спектакль «</a:t>
            </a:r>
            <a:r>
              <a:rPr lang="ru-RU" altLang="ru-RU" sz="1200" dirty="0" err="1" smtClean="0">
                <a:latin typeface="Arial" panose="020B0604020202020204" pitchFamily="34" charset="0"/>
                <a:cs typeface="Arial" panose="020B0604020202020204" pitchFamily="34" charset="0"/>
              </a:rPr>
              <a:t>Башмагым</a:t>
            </a:r>
            <a:r>
              <a:rPr lang="ru-RU" altLang="ru-RU" sz="1200" dirty="0" smtClean="0">
                <a:latin typeface="Arial" panose="020B0604020202020204" pitchFamily="34" charset="0"/>
                <a:cs typeface="Arial" panose="020B0604020202020204" pitchFamily="34" charset="0"/>
              </a:rPr>
              <a:t>» принёс </a:t>
            </a:r>
            <a:r>
              <a:rPr lang="ru-RU" altLang="ru-RU" sz="1200" dirty="0">
                <a:latin typeface="Arial" panose="020B0604020202020204" pitchFamily="34" charset="0"/>
                <a:cs typeface="Arial" panose="020B0604020202020204" pitchFamily="34" charset="0"/>
              </a:rPr>
              <a:t>звание лауреата с «Театральной весны-1970»). С 1966 года по </a:t>
            </a:r>
            <a:r>
              <a:rPr lang="ru-RU" altLang="ru-RU" sz="1200" dirty="0" smtClean="0">
                <a:latin typeface="Arial" panose="020B0604020202020204" pitchFamily="34" charset="0"/>
                <a:cs typeface="Arial" panose="020B0604020202020204" pitchFamily="34" charset="0"/>
              </a:rPr>
              <a:t>сегодняшний день </a:t>
            </a:r>
            <a:r>
              <a:rPr lang="ru-RU" altLang="ru-RU" sz="1200" dirty="0">
                <a:latin typeface="Arial" panose="020B0604020202020204" pitchFamily="34" charset="0"/>
                <a:cs typeface="Arial" panose="020B0604020202020204" pitchFamily="34" charset="0"/>
              </a:rPr>
              <a:t>активная участница художественной самодеятельности, организатор </a:t>
            </a:r>
            <a:r>
              <a:rPr lang="ru-RU" altLang="ru-RU" sz="1200" dirty="0" smtClean="0">
                <a:latin typeface="Arial" panose="020B0604020202020204" pitchFamily="34" charset="0"/>
                <a:cs typeface="Arial" panose="020B0604020202020204" pitchFamily="34" charset="0"/>
              </a:rPr>
              <a:t>концертных программ </a:t>
            </a:r>
            <a:r>
              <a:rPr lang="ru-RU" altLang="ru-RU" sz="1200" dirty="0">
                <a:latin typeface="Arial" panose="020B0604020202020204" pitchFamily="34" charset="0"/>
                <a:cs typeface="Arial" panose="020B0604020202020204" pitchFamily="34" charset="0"/>
              </a:rPr>
              <a:t>на городских мероприятиях, ведущая татарской площадки «</a:t>
            </a:r>
            <a:r>
              <a:rPr lang="ru-RU" altLang="ru-RU" sz="1200" dirty="0" smtClean="0">
                <a:latin typeface="Arial" panose="020B0604020202020204" pitchFamily="34" charset="0"/>
                <a:cs typeface="Arial" panose="020B0604020202020204" pitchFamily="34" charset="0"/>
              </a:rPr>
              <a:t>Сабантуй</a:t>
            </a:r>
            <a:r>
              <a:rPr lang="ru-RU" altLang="ru-RU" sz="1200" dirty="0">
                <a:latin typeface="Arial" panose="020B0604020202020204" pitchFamily="34" charset="0"/>
                <a:cs typeface="Arial" panose="020B0604020202020204" pitchFamily="34" charset="0"/>
              </a:rPr>
              <a:t>» </a:t>
            </a:r>
            <a:r>
              <a:rPr lang="ru-RU" altLang="ru-RU" sz="1200" dirty="0" smtClean="0">
                <a:latin typeface="Arial" panose="020B0604020202020204" pitchFamily="34" charset="0"/>
                <a:cs typeface="Arial" panose="020B0604020202020204" pitchFamily="34" charset="0"/>
              </a:rPr>
              <a:t>и вечеров </a:t>
            </a:r>
            <a:r>
              <a:rPr lang="ru-RU" altLang="ru-RU" sz="1200" dirty="0">
                <a:latin typeface="Arial" panose="020B0604020202020204" pitchFamily="34" charset="0"/>
                <a:cs typeface="Arial" panose="020B0604020202020204" pitchFamily="34" charset="0"/>
              </a:rPr>
              <a:t>"Встреч и знакомств". Активная участница и ведущая концертных </a:t>
            </a:r>
            <a:r>
              <a:rPr lang="ru-RU" altLang="ru-RU" sz="1200" dirty="0" smtClean="0">
                <a:latin typeface="Arial" panose="020B0604020202020204" pitchFamily="34" charset="0"/>
                <a:cs typeface="Arial" panose="020B0604020202020204" pitchFamily="34" charset="0"/>
              </a:rPr>
              <a:t>программ татарского </a:t>
            </a:r>
            <a:r>
              <a:rPr lang="ru-RU" altLang="ru-RU" sz="1200" dirty="0">
                <a:latin typeface="Arial" panose="020B0604020202020204" pitchFamily="34" charset="0"/>
                <a:cs typeface="Arial" panose="020B0604020202020204" pitchFamily="34" charset="0"/>
              </a:rPr>
              <a:t>хора «</a:t>
            </a:r>
            <a:r>
              <a:rPr lang="ru-RU" altLang="ru-RU" sz="1200" dirty="0" err="1">
                <a:latin typeface="Arial" panose="020B0604020202020204" pitchFamily="34" charset="0"/>
                <a:cs typeface="Arial" panose="020B0604020202020204" pitchFamily="34" charset="0"/>
              </a:rPr>
              <a:t>Талир</a:t>
            </a:r>
            <a:r>
              <a:rPr lang="ru-RU" altLang="ru-RU" sz="1200" dirty="0">
                <a:latin typeface="Arial" panose="020B0604020202020204" pitchFamily="34" charset="0"/>
                <a:cs typeface="Arial" panose="020B0604020202020204" pitchFamily="34" charset="0"/>
              </a:rPr>
              <a:t> </a:t>
            </a:r>
            <a:r>
              <a:rPr lang="ru-RU" altLang="ru-RU" sz="1200" dirty="0" err="1">
                <a:latin typeface="Arial" panose="020B0604020202020204" pitchFamily="34" charset="0"/>
                <a:cs typeface="Arial" panose="020B0604020202020204" pitchFamily="34" charset="0"/>
              </a:rPr>
              <a:t>тәңкә</a:t>
            </a:r>
            <a:r>
              <a:rPr lang="ru-RU" altLang="ru-RU" sz="1200" dirty="0" smtClean="0">
                <a:latin typeface="Arial" panose="020B0604020202020204" pitchFamily="34" charset="0"/>
                <a:cs typeface="Arial" panose="020B0604020202020204" pitchFamily="34" charset="0"/>
              </a:rPr>
              <a:t>».</a:t>
            </a:r>
          </a:p>
          <a:p>
            <a:pPr algn="just"/>
            <a:endParaRPr lang="tt-RU" altLang="ru-RU" sz="1200" b="1" dirty="0">
              <a:latin typeface="Arial" panose="020B0604020202020204" pitchFamily="34" charset="0"/>
              <a:cs typeface="Arial" panose="020B0604020202020204" pitchFamily="34" charset="0"/>
            </a:endParaRPr>
          </a:p>
          <a:p>
            <a:pPr algn="just"/>
            <a:r>
              <a:rPr lang="tt-RU" altLang="ru-RU" sz="1200" dirty="0" smtClean="0">
                <a:latin typeface="Arial" panose="020B0604020202020204" pitchFamily="34" charset="0"/>
                <a:cs typeface="Arial" panose="020B0604020202020204" pitchFamily="34" charset="0"/>
              </a:rPr>
              <a:t>Дети и внуки то</a:t>
            </a:r>
            <a:r>
              <a:rPr lang="ru-RU" altLang="ru-RU" sz="1200" dirty="0" smtClean="0">
                <a:latin typeface="Arial" panose="020B0604020202020204" pitchFamily="34" charset="0"/>
                <a:cs typeface="Arial" panose="020B0604020202020204" pitchFamily="34" charset="0"/>
              </a:rPr>
              <a:t>же творческие личности и являются достойным продолжением своего рода.</a:t>
            </a:r>
            <a:endParaRPr lang="ru-RU" altLang="ru-RU"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45874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Рисунок 22">
            <a:extLst>
              <a:ext uri="{FF2B5EF4-FFF2-40B4-BE49-F238E27FC236}">
                <a16:creationId xmlns:a16="http://schemas.microsoft.com/office/drawing/2014/main" id="{33AD7D05-754D-4214-B0B1-9614AF0D75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588" y="-58727"/>
            <a:ext cx="12520052" cy="7048001"/>
          </a:xfrm>
          <a:prstGeom prst="rect">
            <a:avLst/>
          </a:prstGeom>
        </p:spPr>
      </p:pic>
      <p:sp>
        <p:nvSpPr>
          <p:cNvPr id="4" name="Прямоугольник 3">
            <a:extLst>
              <a:ext uri="{FF2B5EF4-FFF2-40B4-BE49-F238E27FC236}">
                <a16:creationId xmlns:a16="http://schemas.microsoft.com/office/drawing/2014/main" id="{5A7F2110-1357-4F3D-AE86-5204069E8F5A}"/>
              </a:ext>
            </a:extLst>
          </p:cNvPr>
          <p:cNvSpPr/>
          <p:nvPr/>
        </p:nvSpPr>
        <p:spPr>
          <a:xfrm>
            <a:off x="950913" y="731838"/>
            <a:ext cx="6307137" cy="342900"/>
          </a:xfrm>
          <a:prstGeom prst="rect">
            <a:avLst/>
          </a:prstGeom>
        </p:spPr>
        <p:txBody>
          <a:bodyPr>
            <a:spAutoFit/>
          </a:bodyPr>
          <a:lstStyle/>
          <a:p>
            <a:pPr eaLnBrk="1" fontAlgn="auto" hangingPunct="1">
              <a:spcBef>
                <a:spcPts val="0"/>
              </a:spcBef>
              <a:spcAft>
                <a:spcPts val="0"/>
              </a:spcAft>
              <a:defRPr/>
            </a:pPr>
            <a:r>
              <a:rPr lang="ru-RU" sz="1630" b="1" dirty="0">
                <a:solidFill>
                  <a:srgbClr val="DB6413"/>
                </a:solidFill>
                <a:latin typeface="Arial" pitchFamily="34" charset="0"/>
                <a:cs typeface="Arial" pitchFamily="34" charset="0"/>
              </a:rPr>
              <a:t>Семья Абдуллиных</a:t>
            </a:r>
          </a:p>
        </p:txBody>
      </p:sp>
      <p:sp>
        <p:nvSpPr>
          <p:cNvPr id="5" name="Прямоугольник 11">
            <a:extLst>
              <a:ext uri="{FF2B5EF4-FFF2-40B4-BE49-F238E27FC236}">
                <a16:creationId xmlns:a16="http://schemas.microsoft.com/office/drawing/2014/main" id="{34645392-75B7-4969-A927-82DC33113F4C}"/>
              </a:ext>
            </a:extLst>
          </p:cNvPr>
          <p:cNvSpPr>
            <a:spLocks noChangeArrowheads="1"/>
          </p:cNvSpPr>
          <p:nvPr/>
        </p:nvSpPr>
        <p:spPr bwMode="auto">
          <a:xfrm>
            <a:off x="950913" y="1074738"/>
            <a:ext cx="5881687"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ru-RU" altLang="ru-RU" sz="1200" dirty="0">
                <a:latin typeface="Arial" panose="020B0604020202020204" pitchFamily="34" charset="0"/>
                <a:cs typeface="Arial" panose="020B0604020202020204" pitchFamily="34" charset="0"/>
              </a:rPr>
              <a:t>4 января 2024 года жители села </a:t>
            </a:r>
            <a:r>
              <a:rPr lang="ru-RU" altLang="ru-RU" sz="1200" dirty="0" err="1">
                <a:latin typeface="Arial" panose="020B0604020202020204" pitchFamily="34" charset="0"/>
                <a:cs typeface="Arial" panose="020B0604020202020204" pitchFamily="34" charset="0"/>
              </a:rPr>
              <a:t>Ташлык</a:t>
            </a:r>
            <a:r>
              <a:rPr lang="ru-RU" altLang="ru-RU" sz="1200" dirty="0">
                <a:latin typeface="Arial" panose="020B0604020202020204" pitchFamily="34" charset="0"/>
                <a:cs typeface="Arial" panose="020B0604020202020204" pitchFamily="34" charset="0"/>
              </a:rPr>
              <a:t> НМР </a:t>
            </a:r>
            <a:r>
              <a:rPr lang="ru-RU" altLang="ru-RU" sz="1200" dirty="0" err="1">
                <a:latin typeface="Arial" panose="020B0604020202020204" pitchFamily="34" charset="0"/>
                <a:cs typeface="Arial" panose="020B0604020202020204" pitchFamily="34" charset="0"/>
              </a:rPr>
              <a:t>Рафис</a:t>
            </a:r>
            <a:r>
              <a:rPr lang="ru-RU" altLang="ru-RU" sz="1200" dirty="0">
                <a:latin typeface="Arial" panose="020B0604020202020204" pitchFamily="34" charset="0"/>
                <a:cs typeface="Arial" panose="020B0604020202020204" pitchFamily="34" charset="0"/>
              </a:rPr>
              <a:t> </a:t>
            </a:r>
            <a:r>
              <a:rPr lang="ru-RU" altLang="ru-RU" sz="1200" dirty="0" err="1">
                <a:latin typeface="Arial" panose="020B0604020202020204" pitchFamily="34" charset="0"/>
                <a:cs typeface="Arial" panose="020B0604020202020204" pitchFamily="34" charset="0"/>
              </a:rPr>
              <a:t>Мутыкович</a:t>
            </a:r>
            <a:r>
              <a:rPr lang="ru-RU" altLang="ru-RU" sz="1200" dirty="0">
                <a:latin typeface="Arial" panose="020B0604020202020204" pitchFamily="34" charset="0"/>
                <a:cs typeface="Arial" panose="020B0604020202020204" pitchFamily="34" charset="0"/>
              </a:rPr>
              <a:t> и </a:t>
            </a:r>
            <a:r>
              <a:rPr lang="ru-RU" altLang="ru-RU" sz="1200" dirty="0" err="1">
                <a:latin typeface="Arial" panose="020B0604020202020204" pitchFamily="34" charset="0"/>
                <a:cs typeface="Arial" panose="020B0604020202020204" pitchFamily="34" charset="0"/>
              </a:rPr>
              <a:t>Халия</a:t>
            </a:r>
            <a:r>
              <a:rPr lang="ru-RU" altLang="ru-RU" sz="1200" dirty="0">
                <a:latin typeface="Arial" panose="020B0604020202020204" pitchFamily="34" charset="0"/>
                <a:cs typeface="Arial" panose="020B0604020202020204" pitchFamily="34" charset="0"/>
              </a:rPr>
              <a:t> </a:t>
            </a:r>
            <a:r>
              <a:rPr lang="ru-RU" altLang="ru-RU" sz="1200" dirty="0" err="1">
                <a:latin typeface="Arial" panose="020B0604020202020204" pitchFamily="34" charset="0"/>
                <a:cs typeface="Arial" panose="020B0604020202020204" pitchFamily="34" charset="0"/>
              </a:rPr>
              <a:t>Зиннуровна</a:t>
            </a:r>
            <a:r>
              <a:rPr lang="ru-RU" altLang="ru-RU" sz="1200" dirty="0">
                <a:latin typeface="Arial" panose="020B0604020202020204" pitchFamily="34" charset="0"/>
                <a:cs typeface="Arial" panose="020B0604020202020204" pitchFamily="34" charset="0"/>
              </a:rPr>
              <a:t> отметили бриллиантовую свадьбу – 60 лет совместной жизни. На сегодняшний день у них трое детей: </a:t>
            </a:r>
            <a:r>
              <a:rPr lang="ru-RU" altLang="ru-RU" sz="1200" dirty="0" err="1">
                <a:latin typeface="Arial" panose="020B0604020202020204" pitchFamily="34" charset="0"/>
                <a:cs typeface="Arial" panose="020B0604020202020204" pitchFamily="34" charset="0"/>
              </a:rPr>
              <a:t>Масхут</a:t>
            </a:r>
            <a:r>
              <a:rPr lang="ru-RU" altLang="ru-RU" sz="1200" dirty="0">
                <a:latin typeface="Arial" panose="020B0604020202020204" pitchFamily="34" charset="0"/>
                <a:cs typeface="Arial" panose="020B0604020202020204" pitchFamily="34" charset="0"/>
              </a:rPr>
              <a:t>, </a:t>
            </a:r>
            <a:r>
              <a:rPr lang="ru-RU" altLang="ru-RU" sz="1200" dirty="0" err="1">
                <a:latin typeface="Arial" panose="020B0604020202020204" pitchFamily="34" charset="0"/>
                <a:cs typeface="Arial" panose="020B0604020202020204" pitchFamily="34" charset="0"/>
              </a:rPr>
              <a:t>Махмут</a:t>
            </a:r>
            <a:r>
              <a:rPr lang="ru-RU" altLang="ru-RU" sz="1200" dirty="0">
                <a:latin typeface="Arial" panose="020B0604020202020204" pitchFamily="34" charset="0"/>
                <a:cs typeface="Arial" panose="020B0604020202020204" pitchFamily="34" charset="0"/>
              </a:rPr>
              <a:t> и Зульфия; 7 внуков и 6 правнуков. Трудовая деятельность у обоих прошла в совхозе родной деревни. </a:t>
            </a:r>
            <a:r>
              <a:rPr lang="ru-RU" altLang="ru-RU" sz="1200" dirty="0" err="1">
                <a:latin typeface="Arial" panose="020B0604020202020204" pitchFamily="34" charset="0"/>
                <a:cs typeface="Arial" panose="020B0604020202020204" pitchFamily="34" charset="0"/>
              </a:rPr>
              <a:t>Рафис</a:t>
            </a:r>
            <a:r>
              <a:rPr lang="ru-RU" altLang="ru-RU" sz="1200" dirty="0">
                <a:latin typeface="Arial" panose="020B0604020202020204" pitchFamily="34" charset="0"/>
                <a:cs typeface="Arial" panose="020B0604020202020204" pitchFamily="34" charset="0"/>
              </a:rPr>
              <a:t> </a:t>
            </a:r>
            <a:r>
              <a:rPr lang="ru-RU" altLang="ru-RU" sz="1200" dirty="0" err="1">
                <a:latin typeface="Arial" panose="020B0604020202020204" pitchFamily="34" charset="0"/>
                <a:cs typeface="Arial" panose="020B0604020202020204" pitchFamily="34" charset="0"/>
              </a:rPr>
              <a:t>абый</a:t>
            </a:r>
            <a:r>
              <a:rPr lang="ru-RU" altLang="ru-RU" sz="1200" dirty="0">
                <a:latin typeface="Arial" panose="020B0604020202020204" pitchFamily="34" charset="0"/>
                <a:cs typeface="Arial" panose="020B0604020202020204" pitchFamily="34" charset="0"/>
              </a:rPr>
              <a:t> работал комбайнером, трактористом, кочегаром, фуражиром. За свою многолетнюю трудовую деятельность получил звание Ветеран труда.  </a:t>
            </a:r>
            <a:r>
              <a:rPr lang="ru-RU" altLang="ru-RU" sz="1200" dirty="0" err="1">
                <a:latin typeface="Arial" panose="020B0604020202020204" pitchFamily="34" charset="0"/>
                <a:cs typeface="Arial" panose="020B0604020202020204" pitchFamily="34" charset="0"/>
              </a:rPr>
              <a:t>Халия</a:t>
            </a:r>
            <a:r>
              <a:rPr lang="ru-RU" altLang="ru-RU" sz="1200" dirty="0">
                <a:latin typeface="Arial" panose="020B0604020202020204" pitchFamily="34" charset="0"/>
                <a:cs typeface="Arial" panose="020B0604020202020204" pitchFamily="34" charset="0"/>
              </a:rPr>
              <a:t> </a:t>
            </a:r>
            <a:r>
              <a:rPr lang="ru-RU" altLang="ru-RU" sz="1200" dirty="0" err="1">
                <a:latin typeface="Arial" panose="020B0604020202020204" pitchFamily="34" charset="0"/>
                <a:cs typeface="Arial" panose="020B0604020202020204" pitchFamily="34" charset="0"/>
              </a:rPr>
              <a:t>апа</a:t>
            </a:r>
            <a:r>
              <a:rPr lang="ru-RU" altLang="ru-RU" sz="1200" dirty="0">
                <a:latin typeface="Arial" panose="020B0604020202020204" pitchFamily="34" charset="0"/>
                <a:cs typeface="Arial" panose="020B0604020202020204" pitchFamily="34" charset="0"/>
              </a:rPr>
              <a:t> всю свою жизнь проработала дояркой. В селе </a:t>
            </a:r>
            <a:r>
              <a:rPr lang="ru-RU" altLang="ru-RU" sz="1200" dirty="0" err="1">
                <a:latin typeface="Arial" panose="020B0604020202020204" pitchFamily="34" charset="0"/>
                <a:cs typeface="Arial" panose="020B0604020202020204" pitchFamily="34" charset="0"/>
              </a:rPr>
              <a:t>Ташлык</a:t>
            </a:r>
            <a:r>
              <a:rPr lang="ru-RU" altLang="ru-RU" sz="1200" dirty="0">
                <a:latin typeface="Arial" panose="020B0604020202020204" pitchFamily="34" charset="0"/>
                <a:cs typeface="Arial" panose="020B0604020202020204" pitchFamily="34" charset="0"/>
              </a:rPr>
              <a:t> </a:t>
            </a:r>
            <a:r>
              <a:rPr lang="ru-RU" altLang="ru-RU" sz="1200" dirty="0" err="1">
                <a:latin typeface="Arial" panose="020B0604020202020204" pitchFamily="34" charset="0"/>
                <a:cs typeface="Arial" panose="020B0604020202020204" pitchFamily="34" charset="0"/>
              </a:rPr>
              <a:t>Рафиса</a:t>
            </a:r>
            <a:r>
              <a:rPr lang="ru-RU" altLang="ru-RU" sz="1200" dirty="0">
                <a:latin typeface="Arial" panose="020B0604020202020204" pitchFamily="34" charset="0"/>
                <a:cs typeface="Arial" panose="020B0604020202020204" pitchFamily="34" charset="0"/>
              </a:rPr>
              <a:t> </a:t>
            </a:r>
            <a:r>
              <a:rPr lang="ru-RU" altLang="ru-RU" sz="1200" dirty="0" err="1">
                <a:latin typeface="Arial" panose="020B0604020202020204" pitchFamily="34" charset="0"/>
                <a:cs typeface="Arial" panose="020B0604020202020204" pitchFamily="34" charset="0"/>
              </a:rPr>
              <a:t>Мутыковыкича</a:t>
            </a:r>
            <a:r>
              <a:rPr lang="ru-RU" altLang="ru-RU" sz="1200" dirty="0">
                <a:latin typeface="Arial" panose="020B0604020202020204" pitchFamily="34" charset="0"/>
                <a:cs typeface="Arial" panose="020B0604020202020204" pitchFamily="34" charset="0"/>
              </a:rPr>
              <a:t> называют вторым </a:t>
            </a:r>
            <a:r>
              <a:rPr lang="ru-RU" altLang="ru-RU" sz="1200" dirty="0" err="1">
                <a:latin typeface="Arial" panose="020B0604020202020204" pitchFamily="34" charset="0"/>
                <a:cs typeface="Arial" panose="020B0604020202020204" pitchFamily="34" charset="0"/>
              </a:rPr>
              <a:t>Ильгамом</a:t>
            </a:r>
            <a:r>
              <a:rPr lang="ru-RU" altLang="ru-RU" sz="1200" dirty="0">
                <a:latin typeface="Arial" panose="020B0604020202020204" pitchFamily="34" charset="0"/>
                <a:cs typeface="Arial" panose="020B0604020202020204" pitchFamily="34" charset="0"/>
              </a:rPr>
              <a:t> Шакировым, ведь его обаяние, голос никого не оставят равнодушным. Такие песни как «</a:t>
            </a:r>
            <a:r>
              <a:rPr lang="ru-RU" altLang="ru-RU" sz="1200" dirty="0" err="1">
                <a:latin typeface="Arial" panose="020B0604020202020204" pitchFamily="34" charset="0"/>
                <a:cs typeface="Arial" panose="020B0604020202020204" pitchFamily="34" charset="0"/>
              </a:rPr>
              <a:t>Гөлмәрьям</a:t>
            </a:r>
            <a:r>
              <a:rPr lang="ru-RU" altLang="ru-RU" sz="1200" dirty="0">
                <a:latin typeface="Arial" panose="020B0604020202020204" pitchFamily="34" charset="0"/>
                <a:cs typeface="Arial" panose="020B0604020202020204" pitchFamily="34" charset="0"/>
              </a:rPr>
              <a:t>», «Казак </a:t>
            </a:r>
            <a:r>
              <a:rPr lang="ru-RU" altLang="ru-RU" sz="1200" dirty="0" err="1">
                <a:latin typeface="Arial" panose="020B0604020202020204" pitchFamily="34" charset="0"/>
                <a:cs typeface="Arial" panose="020B0604020202020204" pitchFamily="34" charset="0"/>
              </a:rPr>
              <a:t>кызына</a:t>
            </a:r>
            <a:r>
              <a:rPr lang="ru-RU" altLang="ru-RU" sz="1200" dirty="0">
                <a:latin typeface="Arial" panose="020B0604020202020204" pitchFamily="34" charset="0"/>
                <a:cs typeface="Arial" panose="020B0604020202020204" pitchFamily="34" charset="0"/>
              </a:rPr>
              <a:t>», «</a:t>
            </a:r>
            <a:r>
              <a:rPr lang="ru-RU" altLang="ru-RU" sz="1200" dirty="0" err="1">
                <a:latin typeface="Arial" panose="020B0604020202020204" pitchFamily="34" charset="0"/>
                <a:cs typeface="Arial" panose="020B0604020202020204" pitchFamily="34" charset="0"/>
              </a:rPr>
              <a:t>Шалт</a:t>
            </a:r>
            <a:r>
              <a:rPr lang="ru-RU" altLang="ru-RU" sz="1200" dirty="0">
                <a:latin typeface="Arial" panose="020B0604020202020204" pitchFamily="34" charset="0"/>
                <a:cs typeface="Arial" panose="020B0604020202020204" pitchFamily="34" charset="0"/>
              </a:rPr>
              <a:t> </a:t>
            </a:r>
            <a:r>
              <a:rPr lang="ru-RU" altLang="ru-RU" sz="1200" dirty="0" err="1">
                <a:latin typeface="Arial" panose="020B0604020202020204" pitchFamily="34" charset="0"/>
                <a:cs typeface="Arial" panose="020B0604020202020204" pitchFamily="34" charset="0"/>
              </a:rPr>
              <a:t>Мөхәммәтҗан</a:t>
            </a:r>
            <a:r>
              <a:rPr lang="ru-RU" altLang="ru-RU" sz="1200" dirty="0">
                <a:latin typeface="Arial" panose="020B0604020202020204" pitchFamily="34" charset="0"/>
                <a:cs typeface="Arial" panose="020B0604020202020204" pitchFamily="34" charset="0"/>
              </a:rPr>
              <a:t>», «Идел буе </a:t>
            </a:r>
            <a:r>
              <a:rPr lang="ru-RU" altLang="ru-RU" sz="1200" dirty="0" err="1">
                <a:latin typeface="Arial" panose="020B0604020202020204" pitchFamily="34" charset="0"/>
                <a:cs typeface="Arial" panose="020B0604020202020204" pitchFamily="34" charset="0"/>
              </a:rPr>
              <a:t>каеннары</a:t>
            </a:r>
            <a:r>
              <a:rPr lang="ru-RU" altLang="ru-RU" sz="1200" dirty="0">
                <a:latin typeface="Arial" panose="020B0604020202020204" pitchFamily="34" charset="0"/>
                <a:cs typeface="Arial" panose="020B0604020202020204" pitchFamily="34" charset="0"/>
              </a:rPr>
              <a:t>» в исполнении </a:t>
            </a:r>
            <a:r>
              <a:rPr lang="ru-RU" altLang="ru-RU" sz="1200" dirty="0" err="1">
                <a:latin typeface="Arial" panose="020B0604020202020204" pitchFamily="34" charset="0"/>
                <a:cs typeface="Arial" panose="020B0604020202020204" pitchFamily="34" charset="0"/>
              </a:rPr>
              <a:t>Рафиса</a:t>
            </a:r>
            <a:r>
              <a:rPr lang="ru-RU" altLang="ru-RU" sz="1200" dirty="0">
                <a:latin typeface="Arial" panose="020B0604020202020204" pitchFamily="34" charset="0"/>
                <a:cs typeface="Arial" panose="020B0604020202020204" pitchFamily="34" charset="0"/>
              </a:rPr>
              <a:t> </a:t>
            </a:r>
            <a:r>
              <a:rPr lang="ru-RU" altLang="ru-RU" sz="1200" dirty="0" err="1">
                <a:latin typeface="Arial" panose="020B0604020202020204" pitchFamily="34" charset="0"/>
                <a:cs typeface="Arial" panose="020B0604020202020204" pitchFamily="34" charset="0"/>
              </a:rPr>
              <a:t>Мутыковича</a:t>
            </a:r>
            <a:r>
              <a:rPr lang="ru-RU" altLang="ru-RU" sz="1200" dirty="0">
                <a:latin typeface="Arial" panose="020B0604020202020204" pitchFamily="34" charset="0"/>
                <a:cs typeface="Arial" panose="020B0604020202020204" pitchFamily="34" charset="0"/>
              </a:rPr>
              <a:t> являются хитами села </a:t>
            </a:r>
            <a:r>
              <a:rPr lang="ru-RU" altLang="ru-RU" sz="1200" dirty="0" err="1">
                <a:latin typeface="Arial" panose="020B0604020202020204" pitchFamily="34" charset="0"/>
                <a:cs typeface="Arial" panose="020B0604020202020204" pitchFamily="34" charset="0"/>
              </a:rPr>
              <a:t>Ташлык</a:t>
            </a:r>
            <a:r>
              <a:rPr lang="ru-RU" altLang="ru-RU" sz="1200" dirty="0">
                <a:latin typeface="Arial" panose="020B0604020202020204" pitchFamily="34" charset="0"/>
                <a:cs typeface="Arial" panose="020B0604020202020204" pitchFamily="34" charset="0"/>
              </a:rPr>
              <a:t>.</a:t>
            </a:r>
            <a:endParaRPr lang="ru-RU" altLang="ru-RU" sz="1200" b="1" dirty="0">
              <a:latin typeface="Arial" panose="020B0604020202020204" pitchFamily="34" charset="0"/>
              <a:cs typeface="Arial" panose="020B0604020202020204" pitchFamily="34" charset="0"/>
            </a:endParaRPr>
          </a:p>
        </p:txBody>
      </p:sp>
      <p:pic>
        <p:nvPicPr>
          <p:cNvPr id="6" name="Рисунок 1">
            <a:extLst>
              <a:ext uri="{FF2B5EF4-FFF2-40B4-BE49-F238E27FC236}">
                <a16:creationId xmlns:a16="http://schemas.microsoft.com/office/drawing/2014/main" id="{1B1BA44D-C83B-4866-B99C-3E5A0EBFD5C1}"/>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258050" y="731838"/>
            <a:ext cx="3995738"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Прямоугольник 6">
            <a:extLst>
              <a:ext uri="{FF2B5EF4-FFF2-40B4-BE49-F238E27FC236}">
                <a16:creationId xmlns:a16="http://schemas.microsoft.com/office/drawing/2014/main" id="{E731BDFF-9901-4A0B-94B6-6826C25786C8}"/>
              </a:ext>
            </a:extLst>
          </p:cNvPr>
          <p:cNvSpPr/>
          <p:nvPr/>
        </p:nvSpPr>
        <p:spPr>
          <a:xfrm>
            <a:off x="950913" y="3219450"/>
            <a:ext cx="6307137" cy="342900"/>
          </a:xfrm>
          <a:prstGeom prst="rect">
            <a:avLst/>
          </a:prstGeom>
        </p:spPr>
        <p:txBody>
          <a:bodyPr>
            <a:spAutoFit/>
          </a:bodyPr>
          <a:lstStyle/>
          <a:p>
            <a:pPr eaLnBrk="1" fontAlgn="auto" hangingPunct="1">
              <a:spcBef>
                <a:spcPts val="0"/>
              </a:spcBef>
              <a:spcAft>
                <a:spcPts val="0"/>
              </a:spcAft>
              <a:defRPr/>
            </a:pPr>
            <a:r>
              <a:rPr lang="ru-RU" sz="1630" b="1" dirty="0">
                <a:solidFill>
                  <a:srgbClr val="DB6413"/>
                </a:solidFill>
                <a:latin typeface="Arial" pitchFamily="34" charset="0"/>
                <a:cs typeface="Arial" pitchFamily="34" charset="0"/>
              </a:rPr>
              <a:t>Семья </a:t>
            </a:r>
            <a:r>
              <a:rPr lang="ru-RU" sz="1630" b="1" dirty="0" err="1">
                <a:solidFill>
                  <a:srgbClr val="DB6413"/>
                </a:solidFill>
                <a:latin typeface="Arial" pitchFamily="34" charset="0"/>
                <a:cs typeface="Arial" pitchFamily="34" charset="0"/>
              </a:rPr>
              <a:t>Лотфуллиных</a:t>
            </a:r>
            <a:endParaRPr lang="ru-RU" sz="1630" b="1" dirty="0">
              <a:solidFill>
                <a:srgbClr val="DB6413"/>
              </a:solidFill>
              <a:latin typeface="Arial" pitchFamily="34" charset="0"/>
              <a:cs typeface="Arial" pitchFamily="34" charset="0"/>
            </a:endParaRPr>
          </a:p>
        </p:txBody>
      </p:sp>
      <p:sp>
        <p:nvSpPr>
          <p:cNvPr id="8" name="Прямоугольник 14">
            <a:extLst>
              <a:ext uri="{FF2B5EF4-FFF2-40B4-BE49-F238E27FC236}">
                <a16:creationId xmlns:a16="http://schemas.microsoft.com/office/drawing/2014/main" id="{495F06FA-811B-42AD-8687-E42BE1133AAF}"/>
              </a:ext>
            </a:extLst>
          </p:cNvPr>
          <p:cNvSpPr>
            <a:spLocks noChangeArrowheads="1"/>
          </p:cNvSpPr>
          <p:nvPr/>
        </p:nvSpPr>
        <p:spPr bwMode="auto">
          <a:xfrm>
            <a:off x="950913" y="3562350"/>
            <a:ext cx="5881687"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ru-RU" altLang="ru-RU" sz="1200">
                <a:latin typeface="Arial" panose="020B0604020202020204" pitchFamily="34" charset="0"/>
                <a:cs typeface="Arial" panose="020B0604020202020204" pitchFamily="34" charset="0"/>
              </a:rPr>
              <a:t>Супруги Лотфуллины - победители конкурса «Семья-гордость Нижнекамска». Зульфат Минефаязович и Гелназ Илгизовна сыграли свадьбу 29 августа 1992 года. С тех пор, на протяжении 32 лет, супруги живут в любви и согласии, являясь патриотами своей родины, достойными представителями нашего города. Зульфат Минефаязович 25 лет работает на главном градообразующем предприятии - заводе «Нижнекамскнефтехим», Гелназ Илгизовна заведует детским садом №93. В семье Лотфуллиных двое детей: сын Алмаз трудится на заводе «Таиф-НК», дочь Гулина - студентка Казанского медицинского университета. Главное увлечение семьи Лотфуллиных – создание генеалогического древа, которое насчитывает уже 14 поколений, более 3000 персоналий. В 2008 году Лотфуллины стали обладателями «Гран-при» конкурса «Семейный очаг – мы счастливы вместе», в 2024 году победили на муниципальном этапе республиканского конкурса «Эхо веков в истории семьи –Тарихта без Эзлебез». Фундамент семейного счастья Лотфуллиных основан на трепетном отношении к предкам, к родной культуре, к народным традициям.</a:t>
            </a:r>
            <a:endParaRPr lang="ru-RU" altLang="ru-RU" sz="1200" b="1">
              <a:latin typeface="Arial" panose="020B0604020202020204" pitchFamily="34" charset="0"/>
              <a:cs typeface="Arial" panose="020B0604020202020204" pitchFamily="34" charset="0"/>
            </a:endParaRPr>
          </a:p>
        </p:txBody>
      </p:sp>
      <p:pic>
        <p:nvPicPr>
          <p:cNvPr id="9" name="Рисунок 2">
            <a:extLst>
              <a:ext uri="{FF2B5EF4-FFF2-40B4-BE49-F238E27FC236}">
                <a16:creationId xmlns:a16="http://schemas.microsoft.com/office/drawing/2014/main" id="{1A075083-235B-4497-938C-A125FAD4C97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58050" y="3787775"/>
            <a:ext cx="3995738" cy="245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59895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a:extLst>
              <a:ext uri="{FF2B5EF4-FFF2-40B4-BE49-F238E27FC236}">
                <a16:creationId xmlns:a16="http://schemas.microsoft.com/office/drawing/2014/main" id="{6901F2A5-8C39-4B84-8ED9-3856FA1D70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40" y="-117695"/>
            <a:ext cx="12640887" cy="7116024"/>
          </a:xfrm>
          <a:prstGeom prst="rect">
            <a:avLst/>
          </a:prstGeom>
        </p:spPr>
      </p:pic>
      <p:sp>
        <p:nvSpPr>
          <p:cNvPr id="4" name="Прямоугольник 3">
            <a:extLst>
              <a:ext uri="{FF2B5EF4-FFF2-40B4-BE49-F238E27FC236}">
                <a16:creationId xmlns:a16="http://schemas.microsoft.com/office/drawing/2014/main" id="{1DE71812-308E-41DC-A1BF-EFA9C878F50A}"/>
              </a:ext>
            </a:extLst>
          </p:cNvPr>
          <p:cNvSpPr/>
          <p:nvPr/>
        </p:nvSpPr>
        <p:spPr>
          <a:xfrm>
            <a:off x="950913" y="731838"/>
            <a:ext cx="6307137" cy="342900"/>
          </a:xfrm>
          <a:prstGeom prst="rect">
            <a:avLst/>
          </a:prstGeom>
        </p:spPr>
        <p:txBody>
          <a:bodyPr>
            <a:spAutoFit/>
          </a:bodyPr>
          <a:lstStyle/>
          <a:p>
            <a:pPr eaLnBrk="1" fontAlgn="auto" hangingPunct="1">
              <a:spcBef>
                <a:spcPts val="0"/>
              </a:spcBef>
              <a:spcAft>
                <a:spcPts val="0"/>
              </a:spcAft>
              <a:defRPr/>
            </a:pPr>
            <a:r>
              <a:rPr lang="ru-RU" sz="1630" b="1" dirty="0">
                <a:solidFill>
                  <a:srgbClr val="DB6413"/>
                </a:solidFill>
                <a:latin typeface="Arial" pitchFamily="34" charset="0"/>
                <a:cs typeface="Arial" pitchFamily="34" charset="0"/>
              </a:rPr>
              <a:t>Семья </a:t>
            </a:r>
            <a:r>
              <a:rPr lang="ru-RU" sz="1630" b="1" dirty="0" err="1">
                <a:solidFill>
                  <a:srgbClr val="DB6413"/>
                </a:solidFill>
                <a:latin typeface="Arial" pitchFamily="34" charset="0"/>
                <a:cs typeface="Arial" pitchFamily="34" charset="0"/>
              </a:rPr>
              <a:t>Насмиевых</a:t>
            </a:r>
            <a:endParaRPr lang="ru-RU" sz="1630" b="1" dirty="0">
              <a:solidFill>
                <a:srgbClr val="DB6413"/>
              </a:solidFill>
              <a:latin typeface="Arial" pitchFamily="34" charset="0"/>
              <a:cs typeface="Arial" pitchFamily="34" charset="0"/>
            </a:endParaRPr>
          </a:p>
        </p:txBody>
      </p:sp>
      <p:sp>
        <p:nvSpPr>
          <p:cNvPr id="5" name="Прямоугольник 11">
            <a:extLst>
              <a:ext uri="{FF2B5EF4-FFF2-40B4-BE49-F238E27FC236}">
                <a16:creationId xmlns:a16="http://schemas.microsoft.com/office/drawing/2014/main" id="{0494FA52-44D9-4E5C-89AC-48A1F0F9AFF1}"/>
              </a:ext>
            </a:extLst>
          </p:cNvPr>
          <p:cNvSpPr>
            <a:spLocks noChangeArrowheads="1"/>
          </p:cNvSpPr>
          <p:nvPr/>
        </p:nvSpPr>
        <p:spPr bwMode="auto">
          <a:xfrm>
            <a:off x="950913" y="1074738"/>
            <a:ext cx="5881687"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ru-RU" altLang="ru-RU" sz="1200">
                <a:latin typeface="Arial" panose="020B0604020202020204" pitchFamily="34" charset="0"/>
                <a:cs typeface="Arial" panose="020B0604020202020204" pitchFamily="34" charset="0"/>
              </a:rPr>
              <a:t>В этом году супруги Насмиевы отмечают 36-летие совместной жизни. Семья является многодетной, воспитали 12 детей: 4 мальчика и 8 девочек. Самому старшему ребенку 35 лет, самому младшему 16 лет. Родители смогли передать своим детям любовь к труду, уважение к старшим, целеустремленность и упорство в достижении целей. Многие дети уже создали свои семьи и сейчас Ильдар Яухарович и Наталья Алексеевна помогают в воспитании 11 внуков. Сейчас супруги Насмиевы на заслуженном отдыхе, до выхода на пенсию Наталья Алексеевна работала на «Нижнекамскнефтехим», Ильдар Яухарович на «Нижнекамскшина». В 2002 году Наталья Алексеевна была награждена медалью Республики Татарстан  «Ана даны - Материнская слава».</a:t>
            </a:r>
            <a:endParaRPr lang="ru-RU" altLang="ru-RU" sz="1200" b="1">
              <a:latin typeface="Arial" panose="020B0604020202020204" pitchFamily="34" charset="0"/>
              <a:cs typeface="Arial" panose="020B0604020202020204" pitchFamily="34" charset="0"/>
            </a:endParaRPr>
          </a:p>
        </p:txBody>
      </p:sp>
      <p:sp>
        <p:nvSpPr>
          <p:cNvPr id="6" name="Прямоугольник 5">
            <a:extLst>
              <a:ext uri="{FF2B5EF4-FFF2-40B4-BE49-F238E27FC236}">
                <a16:creationId xmlns:a16="http://schemas.microsoft.com/office/drawing/2014/main" id="{F5ACA072-A148-4D69-953C-1699B7A8035F}"/>
              </a:ext>
            </a:extLst>
          </p:cNvPr>
          <p:cNvSpPr/>
          <p:nvPr/>
        </p:nvSpPr>
        <p:spPr>
          <a:xfrm>
            <a:off x="950913" y="3219450"/>
            <a:ext cx="6307137" cy="342900"/>
          </a:xfrm>
          <a:prstGeom prst="rect">
            <a:avLst/>
          </a:prstGeom>
        </p:spPr>
        <p:txBody>
          <a:bodyPr>
            <a:spAutoFit/>
          </a:bodyPr>
          <a:lstStyle/>
          <a:p>
            <a:pPr eaLnBrk="1" fontAlgn="auto" hangingPunct="1">
              <a:spcBef>
                <a:spcPts val="0"/>
              </a:spcBef>
              <a:spcAft>
                <a:spcPts val="0"/>
              </a:spcAft>
              <a:defRPr/>
            </a:pPr>
            <a:r>
              <a:rPr lang="ru-RU" sz="1630" b="1" dirty="0">
                <a:solidFill>
                  <a:srgbClr val="DB6413"/>
                </a:solidFill>
                <a:latin typeface="Arial" pitchFamily="34" charset="0"/>
                <a:cs typeface="Arial" pitchFamily="34" charset="0"/>
              </a:rPr>
              <a:t>Семья </a:t>
            </a:r>
            <a:r>
              <a:rPr lang="ru-RU" sz="1630" b="1" dirty="0" err="1">
                <a:solidFill>
                  <a:srgbClr val="DB6413"/>
                </a:solidFill>
                <a:latin typeface="Arial" pitchFamily="34" charset="0"/>
                <a:cs typeface="Arial" pitchFamily="34" charset="0"/>
              </a:rPr>
              <a:t>Мустаевых</a:t>
            </a:r>
            <a:endParaRPr lang="ru-RU" sz="1630" b="1" dirty="0">
              <a:solidFill>
                <a:srgbClr val="DB6413"/>
              </a:solidFill>
              <a:latin typeface="Arial" pitchFamily="34" charset="0"/>
              <a:cs typeface="Arial" pitchFamily="34" charset="0"/>
            </a:endParaRPr>
          </a:p>
        </p:txBody>
      </p:sp>
      <p:sp>
        <p:nvSpPr>
          <p:cNvPr id="7" name="Прямоугольник 14">
            <a:extLst>
              <a:ext uri="{FF2B5EF4-FFF2-40B4-BE49-F238E27FC236}">
                <a16:creationId xmlns:a16="http://schemas.microsoft.com/office/drawing/2014/main" id="{02F49249-ADA4-40BC-8BF2-4B446E1966BD}"/>
              </a:ext>
            </a:extLst>
          </p:cNvPr>
          <p:cNvSpPr>
            <a:spLocks noChangeArrowheads="1"/>
          </p:cNvSpPr>
          <p:nvPr/>
        </p:nvSpPr>
        <p:spPr bwMode="auto">
          <a:xfrm>
            <a:off x="950913" y="3562350"/>
            <a:ext cx="5881687"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ru-RU" altLang="ru-RU" sz="1200">
                <a:latin typeface="Arial" panose="020B0604020202020204" pitchFamily="34" charset="0"/>
                <a:cs typeface="Arial" panose="020B0604020202020204" pitchFamily="34" charset="0"/>
              </a:rPr>
              <a:t>Мустаевы – яркий пример большой дружной семьи, где царит девиз «Один за всех и все за одного!». В любви и согласии супруги воспитывают 9 детей: четырех дочерей и пять сыновей. Младшей дочери Милане в августе исполнилось 6 лет, старшая дочь Алина с успехом окончила медицинский институт и в свои 28 лет работает врачом-стоматологом. Дети в семье окружены теплом и заботой родителей. Каждый ребенок занимается любимым делом, активно участвуя в социально-общественной жизни города. Родители поддерживают все начинания детей, делясь с ними своим опытом.</a:t>
            </a:r>
          </a:p>
          <a:p>
            <a:pPr algn="just" eaLnBrk="1" hangingPunct="1"/>
            <a:endParaRPr lang="ru-RU" altLang="ru-RU" sz="1200">
              <a:latin typeface="Arial" panose="020B0604020202020204" pitchFamily="34" charset="0"/>
              <a:cs typeface="Arial" panose="020B0604020202020204" pitchFamily="34" charset="0"/>
            </a:endParaRPr>
          </a:p>
          <a:p>
            <a:pPr algn="just" eaLnBrk="1" hangingPunct="1"/>
            <a:r>
              <a:rPr lang="ru-RU" altLang="ru-RU" sz="1200">
                <a:latin typeface="Arial" panose="020B0604020202020204" pitchFamily="34" charset="0"/>
                <a:cs typeface="Arial" panose="020B0604020202020204" pitchFamily="34" charset="0"/>
              </a:rPr>
              <a:t>Сергей Владимирович более 35 лет работает на ПАО «Нижнекамскнефтехим», крупнейшем предприятии города. Гульнар Минхасабовна 30 лет посвятила Нижнекамскому шинному заводу.</a:t>
            </a:r>
            <a:endParaRPr lang="ru-RU" altLang="ru-RU" sz="1200" b="1">
              <a:latin typeface="Arial" panose="020B0604020202020204" pitchFamily="34" charset="0"/>
              <a:cs typeface="Arial" panose="020B0604020202020204" pitchFamily="34" charset="0"/>
            </a:endParaRPr>
          </a:p>
        </p:txBody>
      </p:sp>
      <p:pic>
        <p:nvPicPr>
          <p:cNvPr id="8" name="Рисунок 3">
            <a:extLst>
              <a:ext uri="{FF2B5EF4-FFF2-40B4-BE49-F238E27FC236}">
                <a16:creationId xmlns:a16="http://schemas.microsoft.com/office/drawing/2014/main" id="{B8B0C91B-C49C-4FCB-9353-B785D61138E3}"/>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258050" y="731838"/>
            <a:ext cx="4113213" cy="286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4">
            <a:extLst>
              <a:ext uri="{FF2B5EF4-FFF2-40B4-BE49-F238E27FC236}">
                <a16:creationId xmlns:a16="http://schemas.microsoft.com/office/drawing/2014/main" id="{63E6253B-8769-4B8E-9160-7084C7E94E59}"/>
              </a:ext>
            </a:extLst>
          </p:cNvPr>
          <p:cNvPicPr>
            <a:picLocks noChangeAspect="1"/>
          </p:cNvPicPr>
          <p:nvPr/>
        </p:nvPicPr>
        <p:blipFill>
          <a:blip r:embed="rId4">
            <a:extLst>
              <a:ext uri="{28A0092B-C50C-407E-A947-70E740481C1C}">
                <a14:useLocalDpi xmlns:a14="http://schemas.microsoft.com/office/drawing/2010/main" val="0"/>
              </a:ext>
            </a:extLst>
          </a:blip>
          <a:srcRect l="2640" t="14821" r="5388" b="8517"/>
          <a:stretch>
            <a:fillRect/>
          </a:stretch>
        </p:blipFill>
        <p:spPr bwMode="auto">
          <a:xfrm>
            <a:off x="7254875" y="3806825"/>
            <a:ext cx="4116388" cy="253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14513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Рисунок 16">
            <a:extLst>
              <a:ext uri="{FF2B5EF4-FFF2-40B4-BE49-F238E27FC236}">
                <a16:creationId xmlns:a16="http://schemas.microsoft.com/office/drawing/2014/main" id="{58EFB5C5-663D-4058-98B4-439D714F16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643" y="-66487"/>
            <a:ext cx="12421355" cy="6992441"/>
          </a:xfrm>
          <a:prstGeom prst="rect">
            <a:avLst/>
          </a:prstGeom>
        </p:spPr>
      </p:pic>
      <p:sp>
        <p:nvSpPr>
          <p:cNvPr id="10" name="Прямоугольник 9">
            <a:extLst>
              <a:ext uri="{FF2B5EF4-FFF2-40B4-BE49-F238E27FC236}">
                <a16:creationId xmlns:a16="http://schemas.microsoft.com/office/drawing/2014/main" id="{0A0437E3-B393-43F5-9D3E-8D677E305CCF}"/>
              </a:ext>
            </a:extLst>
          </p:cNvPr>
          <p:cNvSpPr/>
          <p:nvPr/>
        </p:nvSpPr>
        <p:spPr>
          <a:xfrm>
            <a:off x="950913" y="731838"/>
            <a:ext cx="6307137" cy="342900"/>
          </a:xfrm>
          <a:prstGeom prst="rect">
            <a:avLst/>
          </a:prstGeom>
        </p:spPr>
        <p:txBody>
          <a:bodyPr>
            <a:spAutoFit/>
          </a:bodyPr>
          <a:lstStyle/>
          <a:p>
            <a:pPr eaLnBrk="1" fontAlgn="auto" hangingPunct="1">
              <a:spcBef>
                <a:spcPts val="0"/>
              </a:spcBef>
              <a:spcAft>
                <a:spcPts val="0"/>
              </a:spcAft>
              <a:defRPr/>
            </a:pPr>
            <a:r>
              <a:rPr lang="ru-RU" sz="1630" b="1" dirty="0">
                <a:solidFill>
                  <a:srgbClr val="DB6413"/>
                </a:solidFill>
                <a:latin typeface="Arial" pitchFamily="34" charset="0"/>
                <a:cs typeface="Arial" pitchFamily="34" charset="0"/>
              </a:rPr>
              <a:t>Семья </a:t>
            </a:r>
            <a:r>
              <a:rPr lang="ru-RU" sz="1630" b="1" dirty="0" smtClean="0">
                <a:solidFill>
                  <a:srgbClr val="DB6413"/>
                </a:solidFill>
                <a:latin typeface="Arial" pitchFamily="34" charset="0"/>
                <a:cs typeface="Arial" pitchFamily="34" charset="0"/>
              </a:rPr>
              <a:t>Комаровых</a:t>
            </a:r>
            <a:endParaRPr lang="ru-RU" sz="1630" b="1" dirty="0">
              <a:solidFill>
                <a:srgbClr val="DB6413"/>
              </a:solidFill>
              <a:latin typeface="Arial" pitchFamily="34" charset="0"/>
              <a:cs typeface="Arial" pitchFamily="34" charset="0"/>
            </a:endParaRPr>
          </a:p>
        </p:txBody>
      </p:sp>
      <p:sp>
        <p:nvSpPr>
          <p:cNvPr id="11" name="Прямоугольник 11">
            <a:extLst>
              <a:ext uri="{FF2B5EF4-FFF2-40B4-BE49-F238E27FC236}">
                <a16:creationId xmlns:a16="http://schemas.microsoft.com/office/drawing/2014/main" id="{BCB39538-BFD7-47E7-815C-B2734390AF3B}"/>
              </a:ext>
            </a:extLst>
          </p:cNvPr>
          <p:cNvSpPr>
            <a:spLocks noChangeArrowheads="1"/>
          </p:cNvSpPr>
          <p:nvPr/>
        </p:nvSpPr>
        <p:spPr bwMode="auto">
          <a:xfrm>
            <a:off x="950913" y="1074738"/>
            <a:ext cx="5881687"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r>
              <a:rPr lang="ru-RU" altLang="ru-RU" sz="1200" dirty="0" smtClean="0">
                <a:latin typeface="Arial" panose="020B0604020202020204" pitchFamily="34" charset="0"/>
                <a:cs typeface="Arial" panose="020B0604020202020204" pitchFamily="34" charset="0"/>
              </a:rPr>
              <a:t>Александр и Яна связали себя узами брака в День семьи, любви и верности – 8 июля. </a:t>
            </a:r>
            <a:r>
              <a:rPr lang="ru-RU" altLang="ru-RU" sz="1200" dirty="0">
                <a:latin typeface="Arial" panose="020B0604020202020204" pitchFamily="34" charset="0"/>
                <a:cs typeface="Arial" panose="020B0604020202020204" pitchFamily="34" charset="0"/>
              </a:rPr>
              <a:t>Он - </a:t>
            </a:r>
            <a:r>
              <a:rPr lang="ru-RU" altLang="ru-RU" sz="1200" dirty="0" smtClean="0">
                <a:latin typeface="Arial" panose="020B0604020202020204" pitchFamily="34" charset="0"/>
                <a:cs typeface="Arial" panose="020B0604020202020204" pitchFamily="34" charset="0"/>
              </a:rPr>
              <a:t>известный </a:t>
            </a:r>
            <a:r>
              <a:rPr lang="ru-RU" altLang="ru-RU" sz="1200" dirty="0">
                <a:latin typeface="Arial" panose="020B0604020202020204" pitchFamily="34" charset="0"/>
                <a:cs typeface="Arial" panose="020B0604020202020204" pitchFamily="34" charset="0"/>
              </a:rPr>
              <a:t>репортёр из </a:t>
            </a:r>
            <a:r>
              <a:rPr lang="ru-RU" altLang="ru-RU" sz="1200" dirty="0" smtClean="0">
                <a:latin typeface="Arial" panose="020B0604020202020204" pitchFamily="34" charset="0"/>
                <a:cs typeface="Arial" panose="020B0604020202020204" pitchFamily="34" charset="0"/>
              </a:rPr>
              <a:t>Нижнекамска, она – начальник Отдела по делам с общественностью и СМИ Нижнекамского муниципального района РТ.</a:t>
            </a:r>
            <a:endParaRPr lang="ru-RU" altLang="ru-RU" sz="1200" dirty="0">
              <a:latin typeface="Arial" panose="020B0604020202020204" pitchFamily="34" charset="0"/>
              <a:cs typeface="Arial" panose="020B0604020202020204" pitchFamily="34" charset="0"/>
            </a:endParaRPr>
          </a:p>
          <a:p>
            <a:pPr algn="just"/>
            <a:endParaRPr lang="ru-RU" altLang="ru-RU" sz="1200" dirty="0" smtClean="0">
              <a:latin typeface="Arial" panose="020B0604020202020204" pitchFamily="34" charset="0"/>
              <a:cs typeface="Arial" panose="020B0604020202020204" pitchFamily="34" charset="0"/>
            </a:endParaRPr>
          </a:p>
          <a:p>
            <a:pPr algn="just"/>
            <a:r>
              <a:rPr lang="ru-RU" altLang="ru-RU" sz="1200" dirty="0" smtClean="0">
                <a:latin typeface="Arial" panose="020B0604020202020204" pitchFamily="34" charset="0"/>
                <a:cs typeface="Arial" panose="020B0604020202020204" pitchFamily="34" charset="0"/>
              </a:rPr>
              <a:t>Осенью </a:t>
            </a:r>
            <a:r>
              <a:rPr lang="ru-RU" altLang="ru-RU" sz="1200" dirty="0">
                <a:latin typeface="Arial" panose="020B0604020202020204" pitchFamily="34" charset="0"/>
                <a:cs typeface="Arial" panose="020B0604020202020204" pitchFamily="34" charset="0"/>
              </a:rPr>
              <a:t>2022 года </a:t>
            </a:r>
            <a:r>
              <a:rPr lang="ru-RU" altLang="ru-RU" sz="1200" dirty="0" smtClean="0">
                <a:latin typeface="Arial" panose="020B0604020202020204" pitchFamily="34" charset="0"/>
                <a:cs typeface="Arial" panose="020B0604020202020204" pitchFamily="34" charset="0"/>
              </a:rPr>
              <a:t>Александр </a:t>
            </a:r>
            <a:r>
              <a:rPr lang="ru-RU" altLang="ru-RU" sz="1200" dirty="0">
                <a:latin typeface="Arial" panose="020B0604020202020204" pitchFamily="34" charset="0"/>
                <a:cs typeface="Arial" panose="020B0604020202020204" pitchFamily="34" charset="0"/>
              </a:rPr>
              <a:t>ушел на фронт добровольцем в составе батальона «Алга». В феврале 2023 года его не стало. В ходе тяжелого боя под </a:t>
            </a:r>
            <a:r>
              <a:rPr lang="ru-RU" altLang="ru-RU" sz="1200" dirty="0" err="1">
                <a:latin typeface="Arial" panose="020B0604020202020204" pitchFamily="34" charset="0"/>
                <a:cs typeface="Arial" panose="020B0604020202020204" pitchFamily="34" charset="0"/>
              </a:rPr>
              <a:t>Угледаром</a:t>
            </a:r>
            <a:r>
              <a:rPr lang="ru-RU" altLang="ru-RU" sz="1200" dirty="0">
                <a:latin typeface="Arial" panose="020B0604020202020204" pitchFamily="34" charset="0"/>
                <a:cs typeface="Arial" panose="020B0604020202020204" pitchFamily="34" charset="0"/>
              </a:rPr>
              <a:t> Александр получил смертельное ранение</a:t>
            </a:r>
            <a:r>
              <a:rPr lang="ru-RU" altLang="ru-RU" sz="1200" dirty="0" smtClean="0">
                <a:latin typeface="Arial" panose="020B0604020202020204" pitchFamily="34" charset="0"/>
                <a:cs typeface="Arial" panose="020B0604020202020204" pitchFamily="34" charset="0"/>
              </a:rPr>
              <a:t>. Открытый</a:t>
            </a:r>
            <a:r>
              <a:rPr lang="ru-RU" altLang="ru-RU" sz="1200" dirty="0">
                <a:latin typeface="Arial" panose="020B0604020202020204" pitchFamily="34" charset="0"/>
                <a:cs typeface="Arial" panose="020B0604020202020204" pitchFamily="34" charset="0"/>
              </a:rPr>
              <a:t>, жизнерадостный, всегда готовый прийти на помощь. Таким помнят журналиста Александра Комарова </a:t>
            </a:r>
            <a:r>
              <a:rPr lang="ru-RU" altLang="ru-RU" sz="1200" dirty="0" err="1" smtClean="0">
                <a:latin typeface="Arial" panose="020B0604020202020204" pitchFamily="34" charset="0"/>
                <a:cs typeface="Arial" panose="020B0604020202020204" pitchFamily="34" charset="0"/>
              </a:rPr>
              <a:t>нижнекамцы</a:t>
            </a:r>
            <a:r>
              <a:rPr lang="ru-RU" altLang="ru-RU" sz="1200" dirty="0" smtClean="0">
                <a:latin typeface="Arial" panose="020B0604020202020204" pitchFamily="34" charset="0"/>
                <a:cs typeface="Arial" panose="020B0604020202020204" pitchFamily="34" charset="0"/>
              </a:rPr>
              <a:t>.</a:t>
            </a:r>
          </a:p>
          <a:p>
            <a:pPr algn="just"/>
            <a:endParaRPr lang="ru-RU" altLang="ru-RU" sz="1200" dirty="0">
              <a:latin typeface="Arial" panose="020B0604020202020204" pitchFamily="34" charset="0"/>
              <a:cs typeface="Arial" panose="020B0604020202020204" pitchFamily="34" charset="0"/>
            </a:endParaRPr>
          </a:p>
          <a:p>
            <a:pPr algn="just"/>
            <a:r>
              <a:rPr lang="ru-RU" altLang="ru-RU" sz="1200" dirty="0" smtClean="0">
                <a:latin typeface="Arial" panose="020B0604020202020204" pitchFamily="34" charset="0"/>
                <a:cs typeface="Arial" panose="020B0604020202020204" pitchFamily="34" charset="0"/>
              </a:rPr>
              <a:t>В </a:t>
            </a:r>
            <a:r>
              <a:rPr lang="ru-RU" altLang="ru-RU" sz="1200" dirty="0">
                <a:latin typeface="Arial" panose="020B0604020202020204" pitchFamily="34" charset="0"/>
                <a:cs typeface="Arial" panose="020B0604020202020204" pitchFamily="34" charset="0"/>
              </a:rPr>
              <a:t>телерадиокомпании НТР он проработал 13 лет, и именно здесь было решено открыть мемориальную доску в память о нем</a:t>
            </a:r>
            <a:r>
              <a:rPr lang="ru-RU" altLang="ru-RU" sz="1200" dirty="0" smtClean="0">
                <a:latin typeface="Arial" panose="020B0604020202020204" pitchFamily="34" charset="0"/>
                <a:cs typeface="Arial" panose="020B0604020202020204" pitchFamily="34" charset="0"/>
              </a:rPr>
              <a:t>. Кроме </a:t>
            </a:r>
            <a:r>
              <a:rPr lang="ru-RU" altLang="ru-RU" sz="1200" dirty="0">
                <a:latin typeface="Arial" panose="020B0604020202020204" pitchFamily="34" charset="0"/>
                <a:cs typeface="Arial" panose="020B0604020202020204" pitchFamily="34" charset="0"/>
              </a:rPr>
              <a:t>того, на территории телерадиокомпании высадили ель. Ее поисковый отряд «Нефтехимик» привез из Карелии, где Александр провёл свою последнюю поисковую </a:t>
            </a:r>
            <a:r>
              <a:rPr lang="ru-RU" altLang="ru-RU" sz="1200" dirty="0" smtClean="0">
                <a:latin typeface="Arial" panose="020B0604020202020204" pitchFamily="34" charset="0"/>
                <a:cs typeface="Arial" panose="020B0604020202020204" pitchFamily="34" charset="0"/>
              </a:rPr>
              <a:t>экспедицию. Ежегодно </a:t>
            </a:r>
            <a:r>
              <a:rPr lang="ru-RU" altLang="ru-RU" sz="1200" dirty="0">
                <a:latin typeface="Arial" panose="020B0604020202020204" pitchFamily="34" charset="0"/>
                <a:cs typeface="Arial" panose="020B0604020202020204" pitchFamily="34" charset="0"/>
              </a:rPr>
              <a:t>он ездил на «Вахту памяти», поднимал бойцов времен Великой Отечественной войны</a:t>
            </a:r>
            <a:r>
              <a:rPr lang="ru-RU" altLang="ru-RU" sz="1200" dirty="0" smtClean="0">
                <a:latin typeface="Arial" panose="020B0604020202020204" pitchFamily="34" charset="0"/>
                <a:cs typeface="Arial" panose="020B0604020202020204" pitchFamily="34" charset="0"/>
              </a:rPr>
              <a:t>.</a:t>
            </a:r>
          </a:p>
          <a:p>
            <a:pPr algn="just"/>
            <a:endParaRPr lang="ru-RU" altLang="ru-RU" sz="1200" dirty="0">
              <a:latin typeface="Arial" panose="020B0604020202020204" pitchFamily="34" charset="0"/>
              <a:cs typeface="Arial" panose="020B0604020202020204" pitchFamily="34" charset="0"/>
            </a:endParaRPr>
          </a:p>
          <a:p>
            <a:pPr algn="just"/>
            <a:r>
              <a:rPr lang="ru-RU" altLang="ru-RU" sz="1200" dirty="0" smtClean="0">
                <a:latin typeface="Arial" panose="020B0604020202020204" pitchFamily="34" charset="0"/>
                <a:cs typeface="Arial" panose="020B0604020202020204" pitchFamily="34" charset="0"/>
              </a:rPr>
              <a:t>На сегодняшний день Яна активно помогает добровольцам в сборе и отправке гуманитарной помощи на зону СВО.</a:t>
            </a:r>
          </a:p>
          <a:p>
            <a:pPr algn="just"/>
            <a:endParaRPr lang="ru-RU" altLang="ru-RU" sz="1200" dirty="0">
              <a:latin typeface="Arial" panose="020B0604020202020204" pitchFamily="34" charset="0"/>
              <a:cs typeface="Arial" panose="020B0604020202020204" pitchFamily="34" charset="0"/>
            </a:endParaRPr>
          </a:p>
          <a:p>
            <a:pPr algn="just"/>
            <a:r>
              <a:rPr lang="ru-RU" altLang="ru-RU" sz="1200" dirty="0" smtClean="0">
                <a:latin typeface="Arial" panose="020B0604020202020204" pitchFamily="34" charset="0"/>
                <a:cs typeface="Arial" panose="020B0604020202020204" pitchFamily="34" charset="0"/>
              </a:rPr>
              <a:t>Дочь Александра и Яны – Ева – занимается спортивной гимнастикой и занимает призовые места на муниципальных и республиканских конкурсах.</a:t>
            </a:r>
            <a:endParaRPr lang="ru-RU" altLang="ru-RU" sz="1200" dirty="0">
              <a:latin typeface="Arial" panose="020B0604020202020204" pitchFamily="34" charset="0"/>
              <a:cs typeface="Arial" panose="020B0604020202020204" pitchFamily="34" charset="0"/>
            </a:endParaRPr>
          </a:p>
          <a:p>
            <a:pPr algn="just"/>
            <a:endParaRPr lang="ru-RU" altLang="ru-RU" sz="1200" dirty="0" smtClean="0">
              <a:latin typeface="Arial" panose="020B0604020202020204" pitchFamily="34" charset="0"/>
              <a:cs typeface="Arial" panose="020B0604020202020204" pitchFamily="34" charset="0"/>
            </a:endParaRPr>
          </a:p>
          <a:p>
            <a:pPr algn="just"/>
            <a:endParaRPr lang="ru-RU" altLang="ru-RU" sz="1200" dirty="0">
              <a:latin typeface="Arial" panose="020B0604020202020204" pitchFamily="34" charset="0"/>
              <a:cs typeface="Arial" panose="020B0604020202020204" pitchFamily="34" charset="0"/>
            </a:endParaRPr>
          </a:p>
        </p:txBody>
      </p:sp>
      <p:pic>
        <p:nvPicPr>
          <p:cNvPr id="5122" name="Picture 2" descr="https://sun9-36.userapi.com/impg/c_jFTRRWrU-0tT0HEpA1liuiDUOybqrkMyJhpQ/QhMWdUPpKgM.jpg?size=2560x1440&amp;quality=95&amp;sign=d80d279a93622521c67a062c2d3ab404&amp;type=album"/>
          <p:cNvPicPr>
            <a:picLocks noChangeAspect="1" noChangeArrowheads="1"/>
          </p:cNvPicPr>
          <p:nvPr/>
        </p:nvPicPr>
        <p:blipFill rotWithShape="1">
          <a:blip r:embed="rId3">
            <a:extLst>
              <a:ext uri="{28A0092B-C50C-407E-A947-70E740481C1C}">
                <a14:useLocalDpi xmlns:a14="http://schemas.microsoft.com/office/drawing/2010/main" val="0"/>
              </a:ext>
            </a:extLst>
          </a:blip>
          <a:srcRect l="43688" t="42764" r="12928" b="7092"/>
          <a:stretch/>
        </p:blipFill>
        <p:spPr bwMode="auto">
          <a:xfrm>
            <a:off x="7105650" y="731838"/>
            <a:ext cx="3985048" cy="25908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sun9-9.userapi.com/impg/USUnAP88Ce5GezSZexwEEQl-P9KN5YbaMvonAA/xA4TqbQ1f1k.jpg?size=900x631&amp;quality=95&amp;sign=8fc0bdc8a315e2826598cd4a7e6223da&amp;type=albu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5650" y="3510673"/>
            <a:ext cx="3985048" cy="279396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s://sun9-22.userapi.com/impg/s5MCxk0uztHMhvZ7SdUZDSmkaucBITRO8FQTcQ/o7ecYn2pS74.jpg?size=1280x960&amp;quality=95&amp;sign=9db9f5a249519984f57b56bdb2cd88ec&amp;type=albu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05651" y="3510673"/>
            <a:ext cx="3985048" cy="2988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27774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a:extLst>
              <a:ext uri="{FF2B5EF4-FFF2-40B4-BE49-F238E27FC236}">
                <a16:creationId xmlns:a16="http://schemas.microsoft.com/office/drawing/2014/main" id="{4CC4B9D2-2268-4BDB-B036-BF3D5295E7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588" y="-58727"/>
            <a:ext cx="12471805" cy="7020841"/>
          </a:xfrm>
          <a:prstGeom prst="rect">
            <a:avLst/>
          </a:prstGeom>
        </p:spPr>
      </p:pic>
      <p:sp>
        <p:nvSpPr>
          <p:cNvPr id="4" name="Прямоугольник 3">
            <a:extLst>
              <a:ext uri="{FF2B5EF4-FFF2-40B4-BE49-F238E27FC236}">
                <a16:creationId xmlns:a16="http://schemas.microsoft.com/office/drawing/2014/main" id="{CC35F753-10AC-48AB-BAD7-BC5CA4615D83}"/>
              </a:ext>
            </a:extLst>
          </p:cNvPr>
          <p:cNvSpPr/>
          <p:nvPr/>
        </p:nvSpPr>
        <p:spPr>
          <a:xfrm>
            <a:off x="950913" y="731838"/>
            <a:ext cx="6307137" cy="342900"/>
          </a:xfrm>
          <a:prstGeom prst="rect">
            <a:avLst/>
          </a:prstGeom>
        </p:spPr>
        <p:txBody>
          <a:bodyPr>
            <a:spAutoFit/>
          </a:bodyPr>
          <a:lstStyle/>
          <a:p>
            <a:pPr eaLnBrk="1" fontAlgn="auto" hangingPunct="1">
              <a:spcBef>
                <a:spcPts val="0"/>
              </a:spcBef>
              <a:spcAft>
                <a:spcPts val="0"/>
              </a:spcAft>
              <a:defRPr/>
            </a:pPr>
            <a:r>
              <a:rPr lang="ru-RU" sz="1630" b="1" dirty="0">
                <a:solidFill>
                  <a:srgbClr val="DB6413"/>
                </a:solidFill>
                <a:latin typeface="Arial" pitchFamily="34" charset="0"/>
                <a:cs typeface="Arial" pitchFamily="34" charset="0"/>
              </a:rPr>
              <a:t>Семья </a:t>
            </a:r>
            <a:r>
              <a:rPr lang="ru-RU" sz="1630" b="1" dirty="0" err="1">
                <a:solidFill>
                  <a:srgbClr val="DB6413"/>
                </a:solidFill>
                <a:latin typeface="Arial" pitchFamily="34" charset="0"/>
                <a:cs typeface="Arial" pitchFamily="34" charset="0"/>
              </a:rPr>
              <a:t>Менебаевых</a:t>
            </a:r>
            <a:endParaRPr lang="ru-RU" sz="1630" b="1" dirty="0">
              <a:solidFill>
                <a:srgbClr val="DB6413"/>
              </a:solidFill>
              <a:latin typeface="Arial" pitchFamily="34" charset="0"/>
              <a:cs typeface="Arial" pitchFamily="34" charset="0"/>
            </a:endParaRPr>
          </a:p>
        </p:txBody>
      </p:sp>
      <p:sp>
        <p:nvSpPr>
          <p:cNvPr id="5" name="Прямоугольник 11">
            <a:extLst>
              <a:ext uri="{FF2B5EF4-FFF2-40B4-BE49-F238E27FC236}">
                <a16:creationId xmlns:a16="http://schemas.microsoft.com/office/drawing/2014/main" id="{F650C090-6EC8-49E4-AED9-B3C5FD3E210C}"/>
              </a:ext>
            </a:extLst>
          </p:cNvPr>
          <p:cNvSpPr>
            <a:spLocks noChangeArrowheads="1"/>
          </p:cNvSpPr>
          <p:nvPr/>
        </p:nvSpPr>
        <p:spPr bwMode="auto">
          <a:xfrm>
            <a:off x="950913" y="1074738"/>
            <a:ext cx="5881687"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ru-RU" altLang="ru-RU" sz="1200" dirty="0">
                <a:latin typeface="Arial" panose="020B0604020202020204" pitchFamily="34" charset="0"/>
                <a:cs typeface="Arial" panose="020B0604020202020204" pitchFamily="34" charset="0"/>
              </a:rPr>
              <a:t>История создания   семьи </a:t>
            </a:r>
            <a:r>
              <a:rPr lang="ru-RU" altLang="ru-RU" sz="1200" dirty="0" err="1">
                <a:latin typeface="Arial" panose="020B0604020202020204" pitchFamily="34" charset="0"/>
                <a:cs typeface="Arial" panose="020B0604020202020204" pitchFamily="34" charset="0"/>
              </a:rPr>
              <a:t>Менебаевых</a:t>
            </a:r>
            <a:r>
              <a:rPr lang="ru-RU" altLang="ru-RU" sz="1200" dirty="0">
                <a:latin typeface="Arial" panose="020B0604020202020204" pitchFamily="34" charset="0"/>
                <a:cs typeface="Arial" panose="020B0604020202020204" pitchFamily="34" charset="0"/>
              </a:rPr>
              <a:t> началась 13 сентября 2003 года, в день дня рождения Назиры. На сегодняшний день у них пятеро детей: Самира, Равиля, </a:t>
            </a:r>
            <a:r>
              <a:rPr lang="ru-RU" altLang="ru-RU" sz="1200" dirty="0" err="1">
                <a:latin typeface="Arial" panose="020B0604020202020204" pitchFamily="34" charset="0"/>
                <a:cs typeface="Arial" panose="020B0604020202020204" pitchFamily="34" charset="0"/>
              </a:rPr>
              <a:t>Арслангали</a:t>
            </a:r>
            <a:r>
              <a:rPr lang="ru-RU" altLang="ru-RU" sz="1200" dirty="0">
                <a:latin typeface="Arial" panose="020B0604020202020204" pitchFamily="34" charset="0"/>
                <a:cs typeface="Arial" panose="020B0604020202020204" pitchFamily="34" charset="0"/>
              </a:rPr>
              <a:t>, </a:t>
            </a:r>
            <a:r>
              <a:rPr lang="ru-RU" altLang="ru-RU" sz="1200" dirty="0" err="1">
                <a:latin typeface="Arial" panose="020B0604020202020204" pitchFamily="34" charset="0"/>
                <a:cs typeface="Arial" panose="020B0604020202020204" pitchFamily="34" charset="0"/>
              </a:rPr>
              <a:t>Намир</a:t>
            </a:r>
            <a:r>
              <a:rPr lang="ru-RU" altLang="ru-RU" sz="1200" dirty="0">
                <a:latin typeface="Arial" panose="020B0604020202020204" pitchFamily="34" charset="0"/>
                <a:cs typeface="Arial" panose="020B0604020202020204" pitchFamily="34" charset="0"/>
              </a:rPr>
              <a:t> и </a:t>
            </a:r>
            <a:r>
              <a:rPr lang="ru-RU" altLang="ru-RU" sz="1200" dirty="0" err="1">
                <a:latin typeface="Arial" panose="020B0604020202020204" pitchFamily="34" charset="0"/>
                <a:cs typeface="Arial" panose="020B0604020202020204" pitchFamily="34" charset="0"/>
              </a:rPr>
              <a:t>Ирада</a:t>
            </a:r>
            <a:r>
              <a:rPr lang="ru-RU" altLang="ru-RU" sz="1200" dirty="0">
                <a:latin typeface="Arial" panose="020B0604020202020204" pitchFamily="34" charset="0"/>
                <a:cs typeface="Arial" panose="020B0604020202020204" pitchFamily="34" charset="0"/>
              </a:rPr>
              <a:t>.</a:t>
            </a:r>
          </a:p>
          <a:p>
            <a:pPr algn="just" eaLnBrk="1" hangingPunct="1"/>
            <a:r>
              <a:rPr lang="ru-RU" altLang="ru-RU" sz="1200" dirty="0">
                <a:latin typeface="Arial" panose="020B0604020202020204" pitchFamily="34" charset="0"/>
                <a:cs typeface="Arial" panose="020B0604020202020204" pitchFamily="34" charset="0"/>
              </a:rPr>
              <a:t>Семья ведёт здоровый образ жизни.  У каждого члена семьи есть свое хобби. Глава семьи Ильдар увлекается фотосъёмкой и электромобили. Назира выращивает разные сорта цветочных культур. Дочери пишут живописные картины. Сын </a:t>
            </a:r>
            <a:r>
              <a:rPr lang="ru-RU" altLang="ru-RU" sz="1200" dirty="0" err="1">
                <a:latin typeface="Arial" panose="020B0604020202020204" pitchFamily="34" charset="0"/>
                <a:cs typeface="Arial" panose="020B0604020202020204" pitchFamily="34" charset="0"/>
              </a:rPr>
              <a:t>Арслангали</a:t>
            </a:r>
            <a:r>
              <a:rPr lang="ru-RU" altLang="ru-RU" sz="1200" dirty="0">
                <a:latin typeface="Arial" panose="020B0604020202020204" pitchFamily="34" charset="0"/>
                <a:cs typeface="Arial" panose="020B0604020202020204" pitchFamily="34" charset="0"/>
              </a:rPr>
              <a:t> активно участвует в соревнованиях по лыжным гонкам, в которых занимает первые места. </a:t>
            </a:r>
            <a:r>
              <a:rPr lang="ru-RU" altLang="ru-RU" sz="1200" dirty="0" err="1">
                <a:latin typeface="Arial" panose="020B0604020202020204" pitchFamily="34" charset="0"/>
                <a:cs typeface="Arial" panose="020B0604020202020204" pitchFamily="34" charset="0"/>
              </a:rPr>
              <a:t>Намир</a:t>
            </a:r>
            <a:r>
              <a:rPr lang="ru-RU" altLang="ru-RU" sz="1200" dirty="0">
                <a:latin typeface="Arial" panose="020B0604020202020204" pitchFamily="34" charset="0"/>
                <a:cs typeface="Arial" panose="020B0604020202020204" pitchFamily="34" charset="0"/>
              </a:rPr>
              <a:t> увлекается </a:t>
            </a:r>
            <a:r>
              <a:rPr lang="ru-RU" altLang="ru-RU" sz="1200" dirty="0" err="1">
                <a:latin typeface="Arial" panose="020B0604020202020204" pitchFamily="34" charset="0"/>
                <a:cs typeface="Arial" panose="020B0604020202020204" pitchFamily="34" charset="0"/>
              </a:rPr>
              <a:t>легоконструированием</a:t>
            </a:r>
            <a:r>
              <a:rPr lang="ru-RU" altLang="ru-RU" sz="1200" dirty="0">
                <a:latin typeface="Arial" panose="020B0604020202020204" pitchFamily="34" charset="0"/>
                <a:cs typeface="Arial" panose="020B0604020202020204" pitchFamily="34" charset="0"/>
              </a:rPr>
              <a:t> и актерским мастерством. А маленькой </a:t>
            </a:r>
            <a:r>
              <a:rPr lang="ru-RU" altLang="ru-RU" sz="1200" dirty="0" err="1">
                <a:latin typeface="Arial" panose="020B0604020202020204" pitchFamily="34" charset="0"/>
                <a:cs typeface="Arial" panose="020B0604020202020204" pitchFamily="34" charset="0"/>
              </a:rPr>
              <a:t>Ираде</a:t>
            </a:r>
            <a:r>
              <a:rPr lang="ru-RU" altLang="ru-RU" sz="1200" dirty="0">
                <a:latin typeface="Arial" panose="020B0604020202020204" pitchFamily="34" charset="0"/>
                <a:cs typeface="Arial" panose="020B0604020202020204" pitchFamily="34" charset="0"/>
              </a:rPr>
              <a:t> еще предстоит выбрать свой путь, ей еще всего лишь 2 месяца. Одной из главных   семейных традиций является посещение различных городов, путешествие по святым местам.</a:t>
            </a:r>
          </a:p>
        </p:txBody>
      </p:sp>
      <p:sp>
        <p:nvSpPr>
          <p:cNvPr id="6" name="Прямоугольник 5">
            <a:extLst>
              <a:ext uri="{FF2B5EF4-FFF2-40B4-BE49-F238E27FC236}">
                <a16:creationId xmlns:a16="http://schemas.microsoft.com/office/drawing/2014/main" id="{158309D5-BDA5-4C43-B074-CC3990B38553}"/>
              </a:ext>
            </a:extLst>
          </p:cNvPr>
          <p:cNvSpPr/>
          <p:nvPr/>
        </p:nvSpPr>
        <p:spPr>
          <a:xfrm>
            <a:off x="949325" y="3406775"/>
            <a:ext cx="6307138" cy="342900"/>
          </a:xfrm>
          <a:prstGeom prst="rect">
            <a:avLst/>
          </a:prstGeom>
        </p:spPr>
        <p:txBody>
          <a:bodyPr>
            <a:spAutoFit/>
          </a:bodyPr>
          <a:lstStyle/>
          <a:p>
            <a:pPr eaLnBrk="1" fontAlgn="auto" hangingPunct="1">
              <a:spcBef>
                <a:spcPts val="0"/>
              </a:spcBef>
              <a:spcAft>
                <a:spcPts val="0"/>
              </a:spcAft>
              <a:defRPr/>
            </a:pPr>
            <a:r>
              <a:rPr lang="ru-RU" sz="1630" b="1" dirty="0">
                <a:solidFill>
                  <a:srgbClr val="DB6413"/>
                </a:solidFill>
                <a:latin typeface="Arial" pitchFamily="34" charset="0"/>
                <a:cs typeface="Arial" pitchFamily="34" charset="0"/>
              </a:rPr>
              <a:t>Семья Михайловых</a:t>
            </a:r>
          </a:p>
        </p:txBody>
      </p:sp>
      <p:sp>
        <p:nvSpPr>
          <p:cNvPr id="7" name="Прямоугольник 14">
            <a:extLst>
              <a:ext uri="{FF2B5EF4-FFF2-40B4-BE49-F238E27FC236}">
                <a16:creationId xmlns:a16="http://schemas.microsoft.com/office/drawing/2014/main" id="{DFA42E3E-2005-4985-8825-9C02E404E202}"/>
              </a:ext>
            </a:extLst>
          </p:cNvPr>
          <p:cNvSpPr>
            <a:spLocks noChangeArrowheads="1"/>
          </p:cNvSpPr>
          <p:nvPr/>
        </p:nvSpPr>
        <p:spPr bwMode="auto">
          <a:xfrm>
            <a:off x="949325" y="3749675"/>
            <a:ext cx="5881688"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ru-RU" altLang="ru-RU" sz="1200">
                <a:latin typeface="Arial" panose="020B0604020202020204" pitchFamily="34" charset="0"/>
                <a:cs typeface="Arial" panose="020B0604020202020204" pitchFamily="34" charset="0"/>
              </a:rPr>
              <a:t>33 года совместной супружеской жизни, 10 детей. </a:t>
            </a:r>
          </a:p>
          <a:p>
            <a:pPr algn="just" eaLnBrk="1" hangingPunct="1"/>
            <a:r>
              <a:rPr lang="ru-RU" altLang="ru-RU" sz="1200">
                <a:latin typeface="Arial" panose="020B0604020202020204" pitchFamily="34" charset="0"/>
                <a:cs typeface="Arial" panose="020B0604020202020204" pitchFamily="34" charset="0"/>
              </a:rPr>
              <a:t>Старшая дочь Мария пошла по стопам отца, окончив Самарский медицинский институт по квалификации «Провизор», работает преподавателем в Нижнекамском медицинском колледже. Сейчас у Марии своя семья, которая с недавним рождением третьего малыша тоже стала многодетной. Пятеро детей в семье Михайловых сегодня являются студентами, от первого курса до аспирантуры – это Алексей, Александр, Илья, Наталья и Дарья.</a:t>
            </a:r>
          </a:p>
          <a:p>
            <a:pPr algn="just" eaLnBrk="1" hangingPunct="1"/>
            <a:r>
              <a:rPr lang="ru-RU" altLang="ru-RU" sz="1200">
                <a:latin typeface="Arial" panose="020B0604020202020204" pitchFamily="34" charset="0"/>
                <a:cs typeface="Arial" panose="020B0604020202020204" pitchFamily="34" charset="0"/>
              </a:rPr>
              <a:t>Остальные четверо – Петр, Павел, Семен и Матвей – пока учатся в школе, им еще предстоит сделать выбор своего жизненного пути. В 2008 году первый Президент Республики Татарстан Минтимер Шаймиев лично встречался с Михайловыми и выразил свое восхищение этой семьей. В 2022 году супруги Михайловы награждены государственной наградой Республики Татарстан - медалью «Родительская доблесть».</a:t>
            </a:r>
          </a:p>
          <a:p>
            <a:pPr algn="just" eaLnBrk="1" hangingPunct="1"/>
            <a:endParaRPr lang="ru-RU" altLang="ru-RU" sz="1200">
              <a:latin typeface="Arial" panose="020B0604020202020204" pitchFamily="34" charset="0"/>
              <a:cs typeface="Arial" panose="020B0604020202020204" pitchFamily="34" charset="0"/>
            </a:endParaRPr>
          </a:p>
        </p:txBody>
      </p:sp>
      <p:pic>
        <p:nvPicPr>
          <p:cNvPr id="8" name="Picture 2" descr="https://sun9-66.userapi.com/impg/R24dMyqBq9C_y_8vadHRq_E8QrLFLhe5EpLhcw/SGXPCeYYJes.jpg?size=2560x1631&amp;quality=95&amp;sign=2713a7f7b2f1a485111ef8c2bf626968&amp;type=album">
            <a:extLst>
              <a:ext uri="{FF2B5EF4-FFF2-40B4-BE49-F238E27FC236}">
                <a16:creationId xmlns:a16="http://schemas.microsoft.com/office/drawing/2014/main" id="{EEA81D6C-0D96-4D68-BA5A-62ED98BCA3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5500" y="728663"/>
            <a:ext cx="4210050"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https://sun9-66.userapi.com/impg/suLOIrPDgBPVkru7BEK7f7kcTD0AnVhpWYtC0w/W6DdunVSymc.jpg?size=2560x1628&amp;quality=95&amp;sign=ae415b32226867c5c320512aba2c0fcf&amp;type=album">
            <a:extLst>
              <a:ext uri="{FF2B5EF4-FFF2-40B4-BE49-F238E27FC236}">
                <a16:creationId xmlns:a16="http://schemas.microsoft.com/office/drawing/2014/main" id="{0748B3B2-B2E4-4AD6-A5CC-B9E2ED5FF4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5500" y="3714750"/>
            <a:ext cx="421005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39853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4">
            <a:extLst>
              <a:ext uri="{FF2B5EF4-FFF2-40B4-BE49-F238E27FC236}">
                <a16:creationId xmlns:a16="http://schemas.microsoft.com/office/drawing/2014/main" id="{C6D06F9E-84EE-4CA5-9D6F-8EF5AC8985B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281" y="-85725"/>
            <a:ext cx="12503957" cy="703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Прямоугольник 6">
            <a:extLst>
              <a:ext uri="{FF2B5EF4-FFF2-40B4-BE49-F238E27FC236}">
                <a16:creationId xmlns:a16="http://schemas.microsoft.com/office/drawing/2014/main" id="{B7A81862-AB14-49D3-B014-963ED7BAD12A}"/>
              </a:ext>
            </a:extLst>
          </p:cNvPr>
          <p:cNvSpPr/>
          <p:nvPr/>
        </p:nvSpPr>
        <p:spPr>
          <a:xfrm>
            <a:off x="5365750" y="3673475"/>
            <a:ext cx="6061075" cy="1592744"/>
          </a:xfrm>
          <a:prstGeom prst="rect">
            <a:avLst/>
          </a:prstGeom>
        </p:spPr>
        <p:txBody>
          <a:bodyPr>
            <a:spAutoFit/>
          </a:bodyPr>
          <a:lstStyle/>
          <a:p>
            <a:pPr eaLnBrk="1" fontAlgn="auto" hangingPunct="1">
              <a:spcBef>
                <a:spcPts val="0"/>
              </a:spcBef>
              <a:spcAft>
                <a:spcPts val="0"/>
              </a:spcAft>
              <a:defRPr/>
            </a:pPr>
            <a:r>
              <a:rPr lang="ru-RU" sz="3250" b="1" dirty="0" smtClean="0">
                <a:solidFill>
                  <a:srgbClr val="DB6413"/>
                </a:solidFill>
                <a:latin typeface="Arial" panose="020B0604020202020204" pitchFamily="34" charset="0"/>
                <a:cs typeface="Arial" panose="020B0604020202020204" pitchFamily="34" charset="0"/>
              </a:rPr>
              <a:t>Выдающиеся личности Нижнекамского муниципального района РТ</a:t>
            </a:r>
            <a:endParaRPr lang="ru-RU" sz="3250" b="1" dirty="0">
              <a:solidFill>
                <a:srgbClr val="DB641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34115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1A693863-E4D0-406F-97B5-FA3D1B048A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229" y="-123825"/>
            <a:ext cx="12723980" cy="7162800"/>
          </a:xfrm>
          <a:prstGeom prst="rect">
            <a:avLst/>
          </a:prstGeom>
        </p:spPr>
      </p:pic>
      <p:sp>
        <p:nvSpPr>
          <p:cNvPr id="8" name="Rectangle 3">
            <a:extLst>
              <a:ext uri="{FF2B5EF4-FFF2-40B4-BE49-F238E27FC236}">
                <a16:creationId xmlns:a16="http://schemas.microsoft.com/office/drawing/2014/main" id="{D9CD8361-97B5-E81B-93C2-5A2A9E54908C}"/>
              </a:ext>
            </a:extLst>
          </p:cNvPr>
          <p:cNvSpPr>
            <a:spLocks noChangeArrowheads="1"/>
          </p:cNvSpPr>
          <p:nvPr/>
        </p:nvSpPr>
        <p:spPr bwMode="auto">
          <a:xfrm>
            <a:off x="5345770" y="1133708"/>
            <a:ext cx="6207494" cy="1445957"/>
          </a:xfrm>
          <a:prstGeom prst="rect">
            <a:avLst/>
          </a:prstGeom>
          <a:noFill/>
          <a:ln w="9525">
            <a:noFill/>
            <a:miter lim="800000"/>
            <a:headEnd/>
            <a:tailEnd/>
          </a:ln>
        </p:spPr>
        <p:txBody>
          <a:bodyPr wrap="square" lIns="69584" tIns="34790" rIns="69584" bIns="34790">
            <a:spAutoFit/>
          </a:bodyPr>
          <a:lstStyle/>
          <a:p>
            <a:r>
              <a:rPr lang="ru-RU" sz="1788" b="1" dirty="0">
                <a:solidFill>
                  <a:srgbClr val="DB6413"/>
                </a:solidFill>
                <a:latin typeface="Arial" pitchFamily="34" charset="0"/>
                <a:ea typeface="Calibri" panose="020F0502020204030204" pitchFamily="34" charset="0"/>
                <a:cs typeface="Arial" pitchFamily="34" charset="0"/>
              </a:rPr>
              <a:t>Общая характеристика Нижнекамского муниципального района</a:t>
            </a:r>
            <a:endParaRPr lang="ru-RU" altLang="ru-RU" sz="1788" b="1" dirty="0">
              <a:solidFill>
                <a:srgbClr val="DB6413"/>
              </a:solidFill>
              <a:latin typeface="Arial" pitchFamily="34" charset="0"/>
              <a:cs typeface="Arial" pitchFamily="34" charset="0"/>
            </a:endParaRPr>
          </a:p>
          <a:p>
            <a:pPr lvl="0">
              <a:defRPr/>
            </a:pPr>
            <a:endParaRPr lang="ru-RU" altLang="ru-RU" sz="1788" b="1" dirty="0">
              <a:solidFill>
                <a:schemeClr val="tx1">
                  <a:lumMod val="65000"/>
                  <a:lumOff val="35000"/>
                </a:schemeClr>
              </a:solidFill>
              <a:latin typeface="Squares Bold" panose="02000503040000020003" pitchFamily="50" charset="0"/>
              <a:cs typeface="Calibri" panose="020F0502020204030204" pitchFamily="34" charset="0"/>
            </a:endParaRPr>
          </a:p>
          <a:p>
            <a:pPr lvl="0">
              <a:defRPr/>
            </a:pPr>
            <a:endParaRPr lang="ru-RU" altLang="ru-RU" sz="1788" b="1" dirty="0">
              <a:solidFill>
                <a:schemeClr val="tx1">
                  <a:lumMod val="65000"/>
                  <a:lumOff val="35000"/>
                </a:schemeClr>
              </a:solidFill>
              <a:latin typeface="Squares Bold" panose="02000503040000020003" pitchFamily="50" charset="0"/>
              <a:cs typeface="Calibri" panose="020F0502020204030204" pitchFamily="34" charset="0"/>
            </a:endParaRPr>
          </a:p>
          <a:p>
            <a:pPr lvl="0">
              <a:defRPr/>
            </a:pPr>
            <a:endParaRPr lang="ru-RU" altLang="ru-RU" sz="1788" b="1" dirty="0">
              <a:solidFill>
                <a:schemeClr val="tx1">
                  <a:lumMod val="65000"/>
                  <a:lumOff val="35000"/>
                </a:schemeClr>
              </a:solidFill>
              <a:latin typeface="Squares Bold" panose="02000503040000020003" pitchFamily="50" charset="0"/>
              <a:cs typeface="Calibri" panose="020F0502020204030204" pitchFamily="34" charset="0"/>
            </a:endParaRPr>
          </a:p>
        </p:txBody>
      </p:sp>
      <p:sp>
        <p:nvSpPr>
          <p:cNvPr id="6" name="Прямоугольник 5"/>
          <p:cNvSpPr/>
          <p:nvPr/>
        </p:nvSpPr>
        <p:spPr>
          <a:xfrm>
            <a:off x="5329702" y="1938768"/>
            <a:ext cx="6033742" cy="2468048"/>
          </a:xfrm>
          <a:prstGeom prst="rect">
            <a:avLst/>
          </a:prstGeom>
        </p:spPr>
        <p:txBody>
          <a:bodyPr wrap="square">
            <a:spAutoFit/>
          </a:bodyPr>
          <a:lstStyle/>
          <a:p>
            <a:pPr indent="371475" algn="just"/>
            <a:r>
              <a:rPr lang="ru-RU" sz="1300" dirty="0">
                <a:latin typeface="Arial" pitchFamily="34" charset="0"/>
                <a:cs typeface="Arial" pitchFamily="34" charset="0"/>
              </a:rPr>
              <a:t>Район образован 12 января 1965 года путём выделения его из состава </a:t>
            </a:r>
            <a:r>
              <a:rPr lang="ru-RU" sz="1300" dirty="0" err="1">
                <a:latin typeface="Arial" pitchFamily="34" charset="0"/>
                <a:cs typeface="Arial" pitchFamily="34" charset="0"/>
              </a:rPr>
              <a:t>Челнинского</a:t>
            </a:r>
            <a:r>
              <a:rPr lang="ru-RU" sz="1300" dirty="0">
                <a:latin typeface="Arial" pitchFamily="34" charset="0"/>
                <a:cs typeface="Arial" pitchFamily="34" charset="0"/>
              </a:rPr>
              <a:t> и Шереметьевского районов. Строительство Нижнекамска началось в 1961 году, статус города присвоен в 1966 г.</a:t>
            </a:r>
          </a:p>
          <a:p>
            <a:pPr indent="371475" algn="just"/>
            <a:r>
              <a:rPr lang="ru-RU" sz="1300" dirty="0">
                <a:latin typeface="Arial" pitchFamily="34" charset="0"/>
                <a:cs typeface="Arial" pitchFamily="34" charset="0"/>
              </a:rPr>
              <a:t>Нижнекамский муниципальный район расположен в центральной части Республики Татарстан, численность населения - более 277 тысяч человек. По площади (1672,5 кв. км.) занимает среднее положение среди 43 районов Республики. Центр Нижнекамского муниципального района – город Нижнекамск, он находится на левом берегу реки Кама в 250 км от </a:t>
            </a:r>
            <a:r>
              <a:rPr lang="ru-RU" sz="1300" dirty="0" err="1">
                <a:latin typeface="Arial" pitchFamily="34" charset="0"/>
                <a:cs typeface="Arial" pitchFamily="34" charset="0"/>
              </a:rPr>
              <a:t>г.Казань</a:t>
            </a:r>
            <a:r>
              <a:rPr lang="ru-RU" sz="1300" dirty="0">
                <a:latin typeface="Arial" pitchFamily="34" charset="0"/>
                <a:cs typeface="Arial" pitchFamily="34" charset="0"/>
              </a:rPr>
              <a:t>. Муниципальный район является экономически самодостаточным и инвестиционно-привлекательным регионом. Здесь реализуются масштабные социальные и экономические проекты.</a:t>
            </a:r>
          </a:p>
          <a:p>
            <a:endParaRPr lang="ru-RU" sz="1138" dirty="0">
              <a:latin typeface="Arial" pitchFamily="34" charset="0"/>
              <a:cs typeface="Arial" pitchFamily="34" charset="0"/>
            </a:endParaRPr>
          </a:p>
        </p:txBody>
      </p:sp>
      <p:sp>
        <p:nvSpPr>
          <p:cNvPr id="10" name="Прямоугольник 9"/>
          <p:cNvSpPr/>
          <p:nvPr/>
        </p:nvSpPr>
        <p:spPr>
          <a:xfrm>
            <a:off x="5329702" y="4406816"/>
            <a:ext cx="6033741" cy="1692771"/>
          </a:xfrm>
          <a:prstGeom prst="rect">
            <a:avLst/>
          </a:prstGeom>
        </p:spPr>
        <p:txBody>
          <a:bodyPr wrap="square">
            <a:spAutoFit/>
          </a:bodyPr>
          <a:lstStyle/>
          <a:p>
            <a:pPr indent="371475" algn="just"/>
            <a:r>
              <a:rPr lang="ru-RU" sz="1300" dirty="0">
                <a:latin typeface="Arial" pitchFamily="34" charset="0"/>
                <a:cs typeface="Arial" pitchFamily="34" charset="0"/>
              </a:rPr>
              <a:t>Нижнекамский муниципальный район обладает крупным индустриально-аграрным производством, строительной и транспортной инфраструктурой, большим научным и образовательным потенциалом, развитым здравоохранением и сферой социальных услуг. В состав муниципального образования «Нижнекамский муниципальный район» входят 2 городских поселения – это город Нижнекамск, посёлок городского типа Камские Поляны и 15 сельских поселений, состоящих из 61 населённых пунктов.</a:t>
            </a:r>
          </a:p>
        </p:txBody>
      </p:sp>
      <p:pic>
        <p:nvPicPr>
          <p:cNvPr id="9" name="Рисунок 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43962" y="636714"/>
            <a:ext cx="4195920" cy="5445307"/>
          </a:xfrm>
          <a:prstGeom prst="rect">
            <a:avLst/>
          </a:prstGeom>
        </p:spPr>
      </p:pic>
    </p:spTree>
    <p:extLst>
      <p:ext uri="{BB962C8B-B14F-4D97-AF65-F5344CB8AC3E}">
        <p14:creationId xmlns:p14="http://schemas.microsoft.com/office/powerpoint/2010/main" val="26470948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2EB4CB56-F0A7-4695-A9F7-C6F0FB9D3C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549" y="-85725"/>
            <a:ext cx="12504018" cy="7038975"/>
          </a:xfrm>
          <a:prstGeom prst="rect">
            <a:avLst/>
          </a:prstGeom>
        </p:spPr>
      </p:pic>
      <p:sp>
        <p:nvSpPr>
          <p:cNvPr id="4" name="Прямоугольник 3"/>
          <p:cNvSpPr/>
          <p:nvPr/>
        </p:nvSpPr>
        <p:spPr>
          <a:xfrm>
            <a:off x="4571999" y="642940"/>
            <a:ext cx="6778305" cy="2292935"/>
          </a:xfrm>
          <a:prstGeom prst="rect">
            <a:avLst/>
          </a:prstGeom>
        </p:spPr>
        <p:txBody>
          <a:bodyPr wrap="square">
            <a:spAutoFit/>
          </a:bodyPr>
          <a:lstStyle/>
          <a:p>
            <a:pPr algn="just" defTabSz="742950">
              <a:defRPr/>
            </a:pPr>
            <a:r>
              <a:rPr lang="ru-RU" sz="1300" b="1" dirty="0" err="1">
                <a:solidFill>
                  <a:srgbClr val="DB6413"/>
                </a:solidFill>
                <a:latin typeface="Arial" pitchFamily="34" charset="0"/>
                <a:cs typeface="Arial" pitchFamily="34" charset="0"/>
              </a:rPr>
              <a:t>Лемаев</a:t>
            </a:r>
            <a:r>
              <a:rPr lang="ru-RU" sz="1300" b="1" dirty="0">
                <a:solidFill>
                  <a:srgbClr val="DB6413"/>
                </a:solidFill>
                <a:latin typeface="Arial" pitchFamily="34" charset="0"/>
                <a:cs typeface="Arial" pitchFamily="34" charset="0"/>
              </a:rPr>
              <a:t> Николай Васильевич </a:t>
            </a:r>
            <a:r>
              <a:rPr lang="ru-RU" sz="1300" dirty="0">
                <a:latin typeface="Arial" pitchFamily="34" charset="0"/>
                <a:cs typeface="Arial" pitchFamily="34" charset="0"/>
              </a:rPr>
              <a:t>– легендарный директор нефтехимического комбината. Под его руководством проходило строительство и становление гиганта нефтехимии. Благодаря его профессионализму и организационному таланту объединение «Нижнекамскнефтехим» стало одним из ведущих предприятий отрасли. С 1985 года – первый заместитель, с 1989 года – министр химической и нефтеперерабатывающей промышленности СССР. За все эти достижения Николай Васильевич был удостоен звания Герой Социалистического Труда.</a:t>
            </a:r>
          </a:p>
          <a:p>
            <a:pPr algn="just" defTabSz="742950">
              <a:defRPr/>
            </a:pPr>
            <a:endParaRPr lang="ru-RU" sz="1300" dirty="0">
              <a:latin typeface="Arial" pitchFamily="34" charset="0"/>
              <a:cs typeface="Arial" pitchFamily="34" charset="0"/>
            </a:endParaRPr>
          </a:p>
          <a:p>
            <a:pPr algn="just" defTabSz="742950">
              <a:defRPr/>
            </a:pPr>
            <a:r>
              <a:rPr lang="ru-RU" sz="1300" dirty="0">
                <a:latin typeface="Arial" pitchFamily="34" charset="0"/>
                <a:cs typeface="Arial" pitchFamily="34" charset="0"/>
              </a:rPr>
              <a:t>Награждён двумя орденами Ленина, орденами Октябрьской Революции, Трудового Красного Знамени, «За заслуги перед Отечеством» IV степени (посмертно). В Нижнекамске установлен памятник Н. В. </a:t>
            </a:r>
            <a:r>
              <a:rPr lang="ru-RU" sz="1300" dirty="0" err="1">
                <a:latin typeface="Arial" pitchFamily="34" charset="0"/>
                <a:cs typeface="Arial" pitchFamily="34" charset="0"/>
              </a:rPr>
              <a:t>Лемаеву</a:t>
            </a:r>
            <a:r>
              <a:rPr lang="ru-RU" sz="1300" dirty="0">
                <a:latin typeface="Arial" pitchFamily="34" charset="0"/>
                <a:cs typeface="Arial" pitchFamily="34" charset="0"/>
              </a:rPr>
              <a:t>, его именем назван сквер.</a:t>
            </a:r>
          </a:p>
        </p:txBody>
      </p:sp>
      <p:pic>
        <p:nvPicPr>
          <p:cNvPr id="3" name="Рисунок 2"/>
          <p:cNvPicPr>
            <a:picLocks noChangeAspect="1"/>
          </p:cNvPicPr>
          <p:nvPr/>
        </p:nvPicPr>
        <p:blipFill rotWithShape="1">
          <a:blip r:embed="rId3">
            <a:extLst>
              <a:ext uri="{28A0092B-C50C-407E-A947-70E740481C1C}">
                <a14:useLocalDpi xmlns:a14="http://schemas.microsoft.com/office/drawing/2010/main" val="0"/>
              </a:ext>
            </a:extLst>
          </a:blip>
          <a:srcRect r="350" b="14719"/>
          <a:stretch/>
        </p:blipFill>
        <p:spPr>
          <a:xfrm>
            <a:off x="1143000" y="611848"/>
            <a:ext cx="2692833" cy="2817152"/>
          </a:xfrm>
          <a:prstGeom prst="rect">
            <a:avLst/>
          </a:prstGeom>
        </p:spPr>
      </p:pic>
      <p:sp>
        <p:nvSpPr>
          <p:cNvPr id="5" name="Прямоугольник 4">
            <a:extLst>
              <a:ext uri="{FF2B5EF4-FFF2-40B4-BE49-F238E27FC236}">
                <a16:creationId xmlns:a16="http://schemas.microsoft.com/office/drawing/2014/main" id="{A9B837AD-5272-4E08-AEA1-4E9A97CD8E5F}"/>
              </a:ext>
            </a:extLst>
          </p:cNvPr>
          <p:cNvSpPr/>
          <p:nvPr/>
        </p:nvSpPr>
        <p:spPr>
          <a:xfrm>
            <a:off x="4572000" y="3747107"/>
            <a:ext cx="6778306" cy="1892826"/>
          </a:xfrm>
          <a:prstGeom prst="rect">
            <a:avLst/>
          </a:prstGeom>
        </p:spPr>
        <p:txBody>
          <a:bodyPr wrap="square">
            <a:spAutoFit/>
          </a:bodyPr>
          <a:lstStyle/>
          <a:p>
            <a:pPr algn="just" defTabSz="742950">
              <a:defRPr/>
            </a:pPr>
            <a:r>
              <a:rPr lang="ru-RU" sz="1300" b="1" dirty="0">
                <a:solidFill>
                  <a:srgbClr val="DB6413"/>
                </a:solidFill>
                <a:latin typeface="Arial" pitchFamily="34" charset="0"/>
                <a:cs typeface="Arial" pitchFamily="34" charset="0"/>
              </a:rPr>
              <a:t>Королев Евгений Никифорович </a:t>
            </a:r>
            <a:r>
              <a:rPr lang="ru-RU" sz="1300" b="1" dirty="0">
                <a:latin typeface="Arial" pitchFamily="34" charset="0"/>
                <a:cs typeface="Arial" pitchFamily="34" charset="0"/>
              </a:rPr>
              <a:t>- </a:t>
            </a:r>
            <a:r>
              <a:rPr lang="ru-RU" sz="1300" dirty="0">
                <a:latin typeface="Arial" pitchFamily="34" charset="0"/>
                <a:cs typeface="Arial" pitchFamily="34" charset="0"/>
              </a:rPr>
              <a:t>начальник стройки города Нижнекамска. В 1971 году за особые заслуги в выполнении восьмого пятилетнего плана по развитию энергетического строительства Евгений Никифорович Королев удостоен звания Героя Социалистического труда. Также был награжден орденами Красной Звезды и Трудового Красного Знамени, медалями. Заслуженный строитель Татарской АССР.	</a:t>
            </a:r>
          </a:p>
          <a:p>
            <a:pPr algn="just" defTabSz="742950">
              <a:defRPr/>
            </a:pPr>
            <a:r>
              <a:rPr lang="ru-RU" sz="1300" dirty="0">
                <a:latin typeface="Arial" pitchFamily="34" charset="0"/>
                <a:cs typeface="Arial" pitchFamily="34" charset="0"/>
              </a:rPr>
              <a:t>Почетный гражданин городов Нижнекамск, </a:t>
            </a:r>
            <a:r>
              <a:rPr lang="ru-RU" sz="1300" dirty="0" err="1">
                <a:latin typeface="Arial" pitchFamily="34" charset="0"/>
                <a:cs typeface="Arial" pitchFamily="34" charset="0"/>
              </a:rPr>
              <a:t>Мамадыш</a:t>
            </a:r>
            <a:r>
              <a:rPr lang="ru-RU" sz="1300" dirty="0">
                <a:latin typeface="Arial" pitchFamily="34" charset="0"/>
                <a:cs typeface="Arial" pitchFamily="34" charset="0"/>
              </a:rPr>
              <a:t>. В Нижнекамске установлен памятник, открыт музей Королёва (2002). Его имя носит Нижнекамский политехнический колледж.</a:t>
            </a:r>
          </a:p>
        </p:txBody>
      </p:sp>
      <p:pic>
        <p:nvPicPr>
          <p:cNvPr id="7" name="Рисунок 6">
            <a:extLst>
              <a:ext uri="{FF2B5EF4-FFF2-40B4-BE49-F238E27FC236}">
                <a16:creationId xmlns:a16="http://schemas.microsoft.com/office/drawing/2014/main" id="{07BB4CBF-303D-4A2B-81F2-C38D6472CC4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773" r="1"/>
          <a:stretch/>
        </p:blipFill>
        <p:spPr>
          <a:xfrm>
            <a:off x="1143000" y="3747107"/>
            <a:ext cx="2692833" cy="2625695"/>
          </a:xfrm>
          <a:prstGeom prst="rect">
            <a:avLst/>
          </a:prstGeom>
        </p:spPr>
      </p:pic>
    </p:spTree>
    <p:extLst>
      <p:ext uri="{BB962C8B-B14F-4D97-AF65-F5344CB8AC3E}">
        <p14:creationId xmlns:p14="http://schemas.microsoft.com/office/powerpoint/2010/main" val="22024733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624F3B4A-BFCB-42F9-B638-8C0DD0F56F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549" y="-85725"/>
            <a:ext cx="12537858" cy="7058025"/>
          </a:xfrm>
          <a:prstGeom prst="rect">
            <a:avLst/>
          </a:prstGeom>
        </p:spPr>
      </p:pic>
      <p:sp>
        <p:nvSpPr>
          <p:cNvPr id="4" name="Прямоугольник 3"/>
          <p:cNvSpPr/>
          <p:nvPr/>
        </p:nvSpPr>
        <p:spPr>
          <a:xfrm>
            <a:off x="3708634" y="642940"/>
            <a:ext cx="7441034" cy="1292662"/>
          </a:xfrm>
          <a:prstGeom prst="rect">
            <a:avLst/>
          </a:prstGeom>
        </p:spPr>
        <p:txBody>
          <a:bodyPr wrap="square">
            <a:spAutoFit/>
          </a:bodyPr>
          <a:lstStyle/>
          <a:p>
            <a:pPr algn="just" defTabSz="742950">
              <a:defRPr/>
            </a:pPr>
            <a:r>
              <a:rPr lang="ru-RU" sz="1300" b="1" dirty="0" err="1">
                <a:solidFill>
                  <a:srgbClr val="DB6413"/>
                </a:solidFill>
                <a:latin typeface="Arial" pitchFamily="34" charset="0"/>
                <a:cs typeface="Arial" pitchFamily="34" charset="0"/>
              </a:rPr>
              <a:t>Зеленов</a:t>
            </a:r>
            <a:r>
              <a:rPr lang="ru-RU" sz="1300" b="1" dirty="0">
                <a:solidFill>
                  <a:srgbClr val="DB6413"/>
                </a:solidFill>
                <a:latin typeface="Arial" pitchFamily="34" charset="0"/>
                <a:cs typeface="Arial" pitchFamily="34" charset="0"/>
              </a:rPr>
              <a:t> Николай Александрович </a:t>
            </a:r>
            <a:r>
              <a:rPr lang="ru-RU" sz="1300" dirty="0">
                <a:latin typeface="Arial" pitchFamily="34" charset="0"/>
                <a:cs typeface="Arial" pitchFamily="34" charset="0"/>
              </a:rPr>
              <a:t>–</a:t>
            </a:r>
            <a:r>
              <a:rPr lang="ru-RU" sz="1300" b="1" dirty="0">
                <a:latin typeface="Arial" pitchFamily="34" charset="0"/>
                <a:cs typeface="Arial" pitchFamily="34" charset="0"/>
              </a:rPr>
              <a:t> </a:t>
            </a:r>
            <a:r>
              <a:rPr lang="ru-RU" sz="1300" dirty="0">
                <a:latin typeface="Arial" pitchFamily="34" charset="0"/>
                <a:cs typeface="Arial" pitchFamily="34" charset="0"/>
              </a:rPr>
              <a:t>руководитель производства нефтеперерабатывающей и нефтехимической промышленности. Директор Нижнекамского шинного завода – генеральный директор Нижнекамского производственного объединения «</a:t>
            </a:r>
            <a:r>
              <a:rPr lang="ru-RU" sz="1300" dirty="0" err="1">
                <a:latin typeface="Arial" pitchFamily="34" charset="0"/>
                <a:cs typeface="Arial" pitchFamily="34" charset="0"/>
              </a:rPr>
              <a:t>Нижнекамскшина</a:t>
            </a:r>
            <a:r>
              <a:rPr lang="ru-RU" sz="1300" dirty="0">
                <a:latin typeface="Arial" pitchFamily="34" charset="0"/>
                <a:cs typeface="Arial" pitchFamily="34" charset="0"/>
              </a:rPr>
              <a:t>». Награжден орденом Октябрьской Революции, орденом Трудового Красного Знамени, орденом «За заслуги перед Республикой Татарстан», медалями. Почётный гражданин города Нижнекамска и Нижнекамского района Республики Татарстан (11.09.1984).</a:t>
            </a:r>
          </a:p>
        </p:txBody>
      </p:sp>
      <p:pic>
        <p:nvPicPr>
          <p:cNvPr id="5" name="Рисунок 4"/>
          <p:cNvPicPr>
            <a:picLocks noChangeAspect="1"/>
          </p:cNvPicPr>
          <p:nvPr/>
        </p:nvPicPr>
        <p:blipFill rotWithShape="1">
          <a:blip r:embed="rId3">
            <a:extLst>
              <a:ext uri="{28A0092B-C50C-407E-A947-70E740481C1C}">
                <a14:useLocalDpi xmlns:a14="http://schemas.microsoft.com/office/drawing/2010/main" val="0"/>
              </a:ext>
            </a:extLst>
          </a:blip>
          <a:srcRect t="4224" b="13787"/>
          <a:stretch/>
        </p:blipFill>
        <p:spPr>
          <a:xfrm>
            <a:off x="1042332" y="642940"/>
            <a:ext cx="2318706" cy="2642110"/>
          </a:xfrm>
          <a:prstGeom prst="rect">
            <a:avLst/>
          </a:prstGeom>
        </p:spPr>
      </p:pic>
      <p:sp>
        <p:nvSpPr>
          <p:cNvPr id="6" name="Прямоугольник 5">
            <a:extLst>
              <a:ext uri="{FF2B5EF4-FFF2-40B4-BE49-F238E27FC236}">
                <a16:creationId xmlns:a16="http://schemas.microsoft.com/office/drawing/2014/main" id="{25278CFB-AFA6-49CD-8C53-E4E32E31B153}"/>
              </a:ext>
            </a:extLst>
          </p:cNvPr>
          <p:cNvSpPr/>
          <p:nvPr/>
        </p:nvSpPr>
        <p:spPr>
          <a:xfrm>
            <a:off x="3708634" y="3429000"/>
            <a:ext cx="7441034" cy="2092881"/>
          </a:xfrm>
          <a:prstGeom prst="rect">
            <a:avLst/>
          </a:prstGeom>
        </p:spPr>
        <p:txBody>
          <a:bodyPr wrap="square">
            <a:spAutoFit/>
          </a:bodyPr>
          <a:lstStyle/>
          <a:p>
            <a:pPr algn="just" defTabSz="742950">
              <a:defRPr/>
            </a:pPr>
            <a:r>
              <a:rPr lang="ru-RU" sz="1300" b="1" dirty="0">
                <a:solidFill>
                  <a:srgbClr val="DB6413"/>
                </a:solidFill>
                <a:latin typeface="Arial" pitchFamily="34" charset="0"/>
                <a:cs typeface="Arial" pitchFamily="34" charset="0"/>
              </a:rPr>
              <a:t>Садыков </a:t>
            </a:r>
            <a:r>
              <a:rPr lang="ru-RU" sz="1300" b="1" dirty="0" err="1">
                <a:solidFill>
                  <a:srgbClr val="DB6413"/>
                </a:solidFill>
                <a:latin typeface="Arial" pitchFamily="34" charset="0"/>
                <a:cs typeface="Arial" pitchFamily="34" charset="0"/>
              </a:rPr>
              <a:t>Ильдус</a:t>
            </a:r>
            <a:r>
              <a:rPr lang="ru-RU" sz="1300" b="1" dirty="0">
                <a:solidFill>
                  <a:srgbClr val="DB6413"/>
                </a:solidFill>
                <a:latin typeface="Arial" pitchFamily="34" charset="0"/>
                <a:cs typeface="Arial" pitchFamily="34" charset="0"/>
              </a:rPr>
              <a:t> </a:t>
            </a:r>
            <a:r>
              <a:rPr lang="ru-RU" sz="1300" b="1" dirty="0" err="1">
                <a:solidFill>
                  <a:srgbClr val="DB6413"/>
                </a:solidFill>
                <a:latin typeface="Arial" pitchFamily="34" charset="0"/>
                <a:cs typeface="Arial" pitchFamily="34" charset="0"/>
              </a:rPr>
              <a:t>Харисович</a:t>
            </a:r>
            <a:r>
              <a:rPr lang="ru-RU" sz="1300" b="1" dirty="0">
                <a:solidFill>
                  <a:srgbClr val="DB6413"/>
                </a:solidFill>
                <a:latin typeface="Arial" pitchFamily="34" charset="0"/>
                <a:cs typeface="Arial" pitchFamily="34" charset="0"/>
              </a:rPr>
              <a:t> </a:t>
            </a:r>
            <a:r>
              <a:rPr lang="ru-RU" sz="1300" dirty="0">
                <a:latin typeface="Arial" pitchFamily="34" charset="0"/>
                <a:cs typeface="Arial" pitchFamily="34" charset="0"/>
              </a:rPr>
              <a:t>- в январе 1970 года был избран первым секретарем Нижнекамского горкома КПСС.  </a:t>
            </a:r>
            <a:r>
              <a:rPr lang="ru-RU" sz="1300" dirty="0" err="1">
                <a:latin typeface="Arial" pitchFamily="34" charset="0"/>
                <a:cs typeface="Arial" pitchFamily="34" charset="0"/>
              </a:rPr>
              <a:t>Ильдус</a:t>
            </a:r>
            <a:r>
              <a:rPr lang="ru-RU" sz="1300" dirty="0">
                <a:latin typeface="Arial" pitchFamily="34" charset="0"/>
                <a:cs typeface="Arial" pitchFamily="34" charset="0"/>
              </a:rPr>
              <a:t> Садыков работал в Нижнекамске до декабря 1982 года.  В 1983 году он написал книгу воспоминаний «Забота наша такая», в которой работу в Нижнекамске назвал самым ярким и самым счастливым периодом своей жизни. </a:t>
            </a:r>
          </a:p>
          <a:p>
            <a:pPr algn="just" defTabSz="742950">
              <a:defRPr/>
            </a:pPr>
            <a:endParaRPr lang="ru-RU" sz="1300" dirty="0">
              <a:latin typeface="Arial" pitchFamily="34" charset="0"/>
              <a:cs typeface="Arial" pitchFamily="34" charset="0"/>
            </a:endParaRPr>
          </a:p>
          <a:p>
            <a:pPr algn="just" defTabSz="742950">
              <a:defRPr/>
            </a:pPr>
            <a:r>
              <a:rPr lang="ru-RU" sz="1300" dirty="0">
                <a:latin typeface="Arial" pitchFamily="34" charset="0"/>
                <a:cs typeface="Arial" pitchFamily="34" charset="0"/>
              </a:rPr>
              <a:t>За большой вклад в развитие Нижнекамска и всего промышленного узла на юго-востоке республики он был удостоен звания «Почетный житель Нижнекамска» и «Почетный нефтехимик». С декабря 2002 года его имя носит Дворец творчества детей и молодежи в Нижнекамске. </a:t>
            </a:r>
            <a:r>
              <a:rPr lang="ru-RU" sz="1300" dirty="0" err="1">
                <a:latin typeface="Arial" pitchFamily="34" charset="0"/>
                <a:cs typeface="Arial" pitchFamily="34" charset="0"/>
              </a:rPr>
              <a:t>Ильдус</a:t>
            </a:r>
            <a:r>
              <a:rPr lang="ru-RU" sz="1300" dirty="0">
                <a:latin typeface="Arial" pitchFamily="34" charset="0"/>
                <a:cs typeface="Arial" pitchFamily="34" charset="0"/>
              </a:rPr>
              <a:t> </a:t>
            </a:r>
            <a:r>
              <a:rPr lang="ru-RU" sz="1300" dirty="0" err="1">
                <a:latin typeface="Arial" pitchFamily="34" charset="0"/>
                <a:cs typeface="Arial" pitchFamily="34" charset="0"/>
              </a:rPr>
              <a:t>Харисович</a:t>
            </a:r>
            <a:r>
              <a:rPr lang="ru-RU" sz="1300" dirty="0">
                <a:latin typeface="Arial" pitchFamily="34" charset="0"/>
                <a:cs typeface="Arial" pitchFamily="34" charset="0"/>
              </a:rPr>
              <a:t> Садыков был награжден орденом Октябрьской Революции, двумя орденами Трудового Красного Знамени и медалями.</a:t>
            </a:r>
          </a:p>
        </p:txBody>
      </p:sp>
      <p:pic>
        <p:nvPicPr>
          <p:cNvPr id="7" name="Рисунок 6">
            <a:extLst>
              <a:ext uri="{FF2B5EF4-FFF2-40B4-BE49-F238E27FC236}">
                <a16:creationId xmlns:a16="http://schemas.microsoft.com/office/drawing/2014/main" id="{2B13A79E-B11E-452B-B2B4-5B7BB2A211B3}"/>
              </a:ext>
            </a:extLst>
          </p:cNvPr>
          <p:cNvPicPr>
            <a:picLocks noChangeAspect="1"/>
          </p:cNvPicPr>
          <p:nvPr/>
        </p:nvPicPr>
        <p:blipFill rotWithShape="1">
          <a:blip r:embed="rId4">
            <a:extLst>
              <a:ext uri="{28A0092B-C50C-407E-A947-70E740481C1C}">
                <a14:useLocalDpi xmlns:a14="http://schemas.microsoft.com/office/drawing/2010/main" val="0"/>
              </a:ext>
            </a:extLst>
          </a:blip>
          <a:srcRect r="9791" b="14413"/>
          <a:stretch/>
        </p:blipFill>
        <p:spPr>
          <a:xfrm>
            <a:off x="1042332" y="3429000"/>
            <a:ext cx="2318706" cy="3042878"/>
          </a:xfrm>
          <a:prstGeom prst="rect">
            <a:avLst/>
          </a:prstGeom>
        </p:spPr>
      </p:pic>
    </p:spTree>
    <p:extLst>
      <p:ext uri="{BB962C8B-B14F-4D97-AF65-F5344CB8AC3E}">
        <p14:creationId xmlns:p14="http://schemas.microsoft.com/office/powerpoint/2010/main" val="9106788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A075AC17-52B0-460F-819D-9A7A5EC2E8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549" y="-85725"/>
            <a:ext cx="12504018" cy="7038975"/>
          </a:xfrm>
          <a:prstGeom prst="rect">
            <a:avLst/>
          </a:prstGeom>
        </p:spPr>
      </p:pic>
      <p:sp>
        <p:nvSpPr>
          <p:cNvPr id="4" name="Прямоугольник 3"/>
          <p:cNvSpPr/>
          <p:nvPr/>
        </p:nvSpPr>
        <p:spPr>
          <a:xfrm>
            <a:off x="917089" y="677731"/>
            <a:ext cx="7893424" cy="2693045"/>
          </a:xfrm>
          <a:prstGeom prst="rect">
            <a:avLst/>
          </a:prstGeom>
        </p:spPr>
        <p:txBody>
          <a:bodyPr wrap="square">
            <a:spAutoFit/>
          </a:bodyPr>
          <a:lstStyle/>
          <a:p>
            <a:pPr indent="176213" algn="just" defTabSz="742950">
              <a:defRPr/>
            </a:pPr>
            <a:r>
              <a:rPr lang="ru-RU" sz="1300" b="1" dirty="0">
                <a:solidFill>
                  <a:srgbClr val="DB6413"/>
                </a:solidFill>
                <a:latin typeface="Arial" pitchFamily="34" charset="0"/>
                <a:cs typeface="Arial" pitchFamily="34" charset="0"/>
              </a:rPr>
              <a:t>Зинаида Ивановна </a:t>
            </a:r>
            <a:r>
              <a:rPr lang="ru-RU" sz="1300" b="1" dirty="0" err="1">
                <a:solidFill>
                  <a:srgbClr val="DB6413"/>
                </a:solidFill>
                <a:latin typeface="Arial" pitchFamily="34" charset="0"/>
                <a:cs typeface="Arial" pitchFamily="34" charset="0"/>
              </a:rPr>
              <a:t>Плетнёва</a:t>
            </a:r>
            <a:r>
              <a:rPr lang="ru-RU" sz="1300" b="1" dirty="0">
                <a:solidFill>
                  <a:srgbClr val="DB6413"/>
                </a:solidFill>
                <a:latin typeface="Arial" pitchFamily="34" charset="0"/>
                <a:cs typeface="Arial" pitchFamily="34" charset="0"/>
              </a:rPr>
              <a:t> </a:t>
            </a:r>
            <a:r>
              <a:rPr lang="ru-RU" sz="1300" dirty="0">
                <a:latin typeface="Arial" pitchFamily="34" charset="0"/>
                <a:cs typeface="Arial" pitchFamily="34" charset="0"/>
              </a:rPr>
              <a:t>–</a:t>
            </a:r>
            <a:r>
              <a:rPr lang="ru-RU" sz="1300" b="1" dirty="0">
                <a:latin typeface="Arial" pitchFamily="34" charset="0"/>
                <a:cs typeface="Arial" pitchFamily="34" charset="0"/>
              </a:rPr>
              <a:t> </a:t>
            </a:r>
            <a:r>
              <a:rPr lang="ru-RU" sz="1300" dirty="0">
                <a:latin typeface="Arial" pitchFamily="34" charset="0"/>
                <a:cs typeface="Arial" pitchFamily="34" charset="0"/>
              </a:rPr>
              <a:t>видный музыкально – общественный деятель г. Нижнекамска, дирижёр и художественный руководитель оркестра народных инструментов города, талантливый педагог. С первых же дней работы в только что открывшемся музыкальном училище г. Нижнекамска Зинаида Ивановна, обладая мощным темпераментом, волей и целеустремленностью, заявила о себе как  талантливый педагог – музыкант. </a:t>
            </a:r>
          </a:p>
          <a:p>
            <a:pPr indent="176213" algn="just" defTabSz="742950">
              <a:defRPr/>
            </a:pPr>
            <a:r>
              <a:rPr lang="ru-RU" sz="1300" dirty="0">
                <a:latin typeface="Arial" pitchFamily="34" charset="0"/>
                <a:cs typeface="Arial" pitchFamily="34" charset="0"/>
              </a:rPr>
              <a:t>В 1992 году создала профессиональный коллектив - оркестр народных инструментов, художественным руководителем и дирижером которого является и сегодня. Ежегодно оркестр представляет более 40 концертных программ, участвует в общегородских мероприятиях. Коллектив под руководством Зинаиды Ивановны является лауреатом многих международных, всероссийский, республиканских конкурсов.</a:t>
            </a:r>
          </a:p>
          <a:p>
            <a:pPr indent="176213" algn="just" defTabSz="742950">
              <a:defRPr/>
            </a:pPr>
            <a:r>
              <a:rPr lang="ru-RU" sz="1300" dirty="0">
                <a:latin typeface="Arial" pitchFamily="34" charset="0"/>
                <a:cs typeface="Arial" pitchFamily="34" charset="0"/>
              </a:rPr>
              <a:t>Плетнева З.И.  - автор многих учебных программ и методик игры на народных инструментах. Ведет активную просветительскую работу в области музыкально-эстетического воспитания среди школьников, молодежи и старшего поколения.</a:t>
            </a:r>
          </a:p>
        </p:txBody>
      </p:sp>
      <p:pic>
        <p:nvPicPr>
          <p:cNvPr id="5" name="Рисунок 4"/>
          <p:cNvPicPr>
            <a:picLocks noChangeAspect="1"/>
          </p:cNvPicPr>
          <p:nvPr/>
        </p:nvPicPr>
        <p:blipFill rotWithShape="1">
          <a:blip r:embed="rId3">
            <a:extLst>
              <a:ext uri="{28A0092B-C50C-407E-A947-70E740481C1C}">
                <a14:useLocalDpi xmlns:a14="http://schemas.microsoft.com/office/drawing/2010/main" val="0"/>
              </a:ext>
            </a:extLst>
          </a:blip>
          <a:srcRect t="6189" b="21516"/>
          <a:stretch/>
        </p:blipFill>
        <p:spPr>
          <a:xfrm>
            <a:off x="9090211" y="677731"/>
            <a:ext cx="2184700" cy="2291380"/>
          </a:xfrm>
          <a:prstGeom prst="rect">
            <a:avLst/>
          </a:prstGeom>
        </p:spPr>
      </p:pic>
      <p:sp>
        <p:nvSpPr>
          <p:cNvPr id="6" name="Прямоугольник 5">
            <a:extLst>
              <a:ext uri="{FF2B5EF4-FFF2-40B4-BE49-F238E27FC236}">
                <a16:creationId xmlns:a16="http://schemas.microsoft.com/office/drawing/2014/main" id="{E4269FFC-3331-4852-A1DE-5475E9FA1AFA}"/>
              </a:ext>
            </a:extLst>
          </p:cNvPr>
          <p:cNvSpPr/>
          <p:nvPr/>
        </p:nvSpPr>
        <p:spPr>
          <a:xfrm>
            <a:off x="4514742" y="3687279"/>
            <a:ext cx="6760169" cy="2492990"/>
          </a:xfrm>
          <a:prstGeom prst="rect">
            <a:avLst/>
          </a:prstGeom>
        </p:spPr>
        <p:txBody>
          <a:bodyPr wrap="square">
            <a:spAutoFit/>
          </a:bodyPr>
          <a:lstStyle/>
          <a:p>
            <a:pPr indent="176213" algn="just" defTabSz="742950">
              <a:defRPr/>
            </a:pPr>
            <a:r>
              <a:rPr lang="ru-RU" sz="1300" b="1" dirty="0" err="1">
                <a:solidFill>
                  <a:srgbClr val="DB6413"/>
                </a:solidFill>
                <a:latin typeface="Arial" pitchFamily="34" charset="0"/>
                <a:cs typeface="Arial" pitchFamily="34" charset="0"/>
              </a:rPr>
              <a:t>Ахметшин</a:t>
            </a:r>
            <a:r>
              <a:rPr lang="ru-RU" sz="1300" b="1" dirty="0">
                <a:solidFill>
                  <a:srgbClr val="DB6413"/>
                </a:solidFill>
                <a:latin typeface="Arial" pitchFamily="34" charset="0"/>
                <a:cs typeface="Arial" pitchFamily="34" charset="0"/>
              </a:rPr>
              <a:t> Наиль </a:t>
            </a:r>
            <a:r>
              <a:rPr lang="ru-RU" sz="1300" b="1" dirty="0" err="1">
                <a:solidFill>
                  <a:srgbClr val="DB6413"/>
                </a:solidFill>
                <a:latin typeface="Arial" pitchFamily="34" charset="0"/>
                <a:cs typeface="Arial" pitchFamily="34" charset="0"/>
              </a:rPr>
              <a:t>Талипович</a:t>
            </a:r>
            <a:r>
              <a:rPr lang="ru-RU" sz="1300" b="1" dirty="0">
                <a:solidFill>
                  <a:srgbClr val="DB6413"/>
                </a:solidFill>
                <a:latin typeface="Arial" pitchFamily="34" charset="0"/>
                <a:cs typeface="Arial" pitchFamily="34" charset="0"/>
              </a:rPr>
              <a:t> </a:t>
            </a:r>
            <a:r>
              <a:rPr lang="ru-RU" sz="1300" dirty="0">
                <a:latin typeface="Arial" pitchFamily="34" charset="0"/>
                <a:cs typeface="Arial" pitchFamily="34" charset="0"/>
              </a:rPr>
              <a:t>– основатель ансамбля песни и танца «</a:t>
            </a:r>
            <a:r>
              <a:rPr lang="ru-RU" sz="1300" dirty="0" err="1">
                <a:latin typeface="Arial" pitchFamily="34" charset="0"/>
                <a:cs typeface="Arial" pitchFamily="34" charset="0"/>
              </a:rPr>
              <a:t>Яшьлек</a:t>
            </a:r>
            <a:r>
              <a:rPr lang="ru-RU" sz="1300" dirty="0">
                <a:latin typeface="Arial" pitchFamily="34" charset="0"/>
                <a:cs typeface="Arial" pitchFamily="34" charset="0"/>
              </a:rPr>
              <a:t>». Этот творческий самодеятельный коллектив пользовался большим успехом у населения. Ведь строящемуся городу и его жителям необходима была духовная пища, которую они черпали от встречи с коллективом «</a:t>
            </a:r>
            <a:r>
              <a:rPr lang="ru-RU" sz="1300" dirty="0" err="1">
                <a:latin typeface="Arial" pitchFamily="34" charset="0"/>
                <a:cs typeface="Arial" pitchFamily="34" charset="0"/>
              </a:rPr>
              <a:t>Яшьлек</a:t>
            </a:r>
            <a:r>
              <a:rPr lang="ru-RU" sz="1300" dirty="0">
                <a:latin typeface="Arial" pitchFamily="34" charset="0"/>
                <a:cs typeface="Arial" pitchFamily="34" charset="0"/>
              </a:rPr>
              <a:t>» и ему подобных. За очень короткое время коллектив заслуженно получает звание -  «Народный творческий самодеятельный коллектив».</a:t>
            </a:r>
          </a:p>
          <a:p>
            <a:pPr indent="176213" algn="just" defTabSz="742950">
              <a:defRPr/>
            </a:pPr>
            <a:r>
              <a:rPr lang="ru-RU" sz="1300" dirty="0">
                <a:latin typeface="Arial" pitchFamily="34" charset="0"/>
                <a:cs typeface="Arial" pitchFamily="34" charset="0"/>
              </a:rPr>
              <a:t>В 80-е годы основным местом для культурного отдыха горожан и гостей являлся парк культуры и отдыха. И при этом парке культуры в 1984 году создается ансамбль песни и танца «</a:t>
            </a:r>
            <a:r>
              <a:rPr lang="ru-RU" sz="1300" dirty="0" err="1">
                <a:latin typeface="Arial" pitchFamily="34" charset="0"/>
                <a:cs typeface="Arial" pitchFamily="34" charset="0"/>
              </a:rPr>
              <a:t>Нардуган</a:t>
            </a:r>
            <a:r>
              <a:rPr lang="ru-RU" sz="1300" dirty="0">
                <a:latin typeface="Arial" pitchFamily="34" charset="0"/>
                <a:cs typeface="Arial" pitchFamily="34" charset="0"/>
              </a:rPr>
              <a:t>» под руководством Наиля </a:t>
            </a:r>
            <a:r>
              <a:rPr lang="ru-RU" sz="1300" dirty="0" err="1">
                <a:latin typeface="Arial" pitchFamily="34" charset="0"/>
                <a:cs typeface="Arial" pitchFamily="34" charset="0"/>
              </a:rPr>
              <a:t>Ахметшина</a:t>
            </a:r>
            <a:r>
              <a:rPr lang="ru-RU" sz="1300" dirty="0">
                <a:latin typeface="Arial" pitchFamily="34" charset="0"/>
                <a:cs typeface="Arial" pitchFamily="34" charset="0"/>
              </a:rPr>
              <a:t>. </a:t>
            </a:r>
          </a:p>
          <a:p>
            <a:pPr indent="176213" algn="just" defTabSz="742950">
              <a:defRPr/>
            </a:pPr>
            <a:r>
              <a:rPr lang="ru-RU" sz="1300" dirty="0">
                <a:latin typeface="Arial" pitchFamily="34" charset="0"/>
                <a:cs typeface="Arial" pitchFamily="34" charset="0"/>
              </a:rPr>
              <a:t>В 1994 году ансамбль получает статус профессионального фольклорного коллектива при Управлении культуры города Нижнекамск. Ансамбль объединяет в своем составе: хореографическую группу, инструментальный ансамбль и хор. </a:t>
            </a:r>
          </a:p>
        </p:txBody>
      </p:sp>
      <p:pic>
        <p:nvPicPr>
          <p:cNvPr id="7" name="Рисунок 6">
            <a:extLst>
              <a:ext uri="{FF2B5EF4-FFF2-40B4-BE49-F238E27FC236}">
                <a16:creationId xmlns:a16="http://schemas.microsoft.com/office/drawing/2014/main" id="{4042578D-4628-4F1D-9460-859068078560}"/>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8357" t="3740" r="2057" b="2104"/>
          <a:stretch/>
        </p:blipFill>
        <p:spPr>
          <a:xfrm>
            <a:off x="917089" y="3687279"/>
            <a:ext cx="3299909" cy="2774310"/>
          </a:xfrm>
          <a:prstGeom prst="rect">
            <a:avLst/>
          </a:prstGeom>
        </p:spPr>
      </p:pic>
    </p:spTree>
    <p:extLst>
      <p:ext uri="{BB962C8B-B14F-4D97-AF65-F5344CB8AC3E}">
        <p14:creationId xmlns:p14="http://schemas.microsoft.com/office/powerpoint/2010/main" val="33791329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a:extLst>
              <a:ext uri="{FF2B5EF4-FFF2-40B4-BE49-F238E27FC236}">
                <a16:creationId xmlns:a16="http://schemas.microsoft.com/office/drawing/2014/main" id="{6FAC02E8-E791-4FE8-9E0D-EC6C6C5F78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990" y="-152400"/>
            <a:ext cx="12622459" cy="7105650"/>
          </a:xfrm>
          <a:prstGeom prst="rect">
            <a:avLst/>
          </a:prstGeom>
        </p:spPr>
      </p:pic>
      <p:sp>
        <p:nvSpPr>
          <p:cNvPr id="4" name="Прямоугольник 3"/>
          <p:cNvSpPr/>
          <p:nvPr/>
        </p:nvSpPr>
        <p:spPr>
          <a:xfrm>
            <a:off x="4701092" y="876440"/>
            <a:ext cx="6798833" cy="2492990"/>
          </a:xfrm>
          <a:prstGeom prst="rect">
            <a:avLst/>
          </a:prstGeom>
        </p:spPr>
        <p:txBody>
          <a:bodyPr wrap="square">
            <a:spAutoFit/>
          </a:bodyPr>
          <a:lstStyle/>
          <a:p>
            <a:pPr indent="176213" algn="just"/>
            <a:r>
              <a:rPr lang="ru-RU" sz="1300" b="1" dirty="0" err="1">
                <a:solidFill>
                  <a:srgbClr val="DB6413"/>
                </a:solidFill>
                <a:latin typeface="Arial" pitchFamily="34" charset="0"/>
                <a:cs typeface="Arial" pitchFamily="34" charset="0"/>
              </a:rPr>
              <a:t>Ахсан</a:t>
            </a:r>
            <a:r>
              <a:rPr lang="ru-RU" sz="1300" b="1" dirty="0">
                <a:solidFill>
                  <a:srgbClr val="DB6413"/>
                </a:solidFill>
                <a:latin typeface="Arial" pitchFamily="34" charset="0"/>
                <a:cs typeface="Arial" pitchFamily="34" charset="0"/>
              </a:rPr>
              <a:t> </a:t>
            </a:r>
            <a:r>
              <a:rPr lang="ru-RU" sz="1300" b="1" dirty="0" err="1">
                <a:solidFill>
                  <a:srgbClr val="DB6413"/>
                </a:solidFill>
                <a:latin typeface="Arial" pitchFamily="34" charset="0"/>
                <a:cs typeface="Arial" pitchFamily="34" charset="0"/>
              </a:rPr>
              <a:t>Саримович</a:t>
            </a:r>
            <a:r>
              <a:rPr lang="ru-RU" sz="1300" b="1" dirty="0">
                <a:solidFill>
                  <a:srgbClr val="DB6413"/>
                </a:solidFill>
                <a:latin typeface="Arial" pitchFamily="34" charset="0"/>
                <a:cs typeface="Arial" pitchFamily="34" charset="0"/>
              </a:rPr>
              <a:t> </a:t>
            </a:r>
            <a:r>
              <a:rPr lang="ru-RU" sz="1300" b="1" dirty="0" err="1">
                <a:solidFill>
                  <a:srgbClr val="DB6413"/>
                </a:solidFill>
                <a:latin typeface="Arial" pitchFamily="34" charset="0"/>
                <a:cs typeface="Arial" pitchFamily="34" charset="0"/>
              </a:rPr>
              <a:t>Фатхутдинов</a:t>
            </a:r>
            <a:r>
              <a:rPr lang="ru-RU" sz="1300" b="1" dirty="0">
                <a:solidFill>
                  <a:srgbClr val="DB6413"/>
                </a:solidFill>
                <a:latin typeface="Arial" pitchFamily="34" charset="0"/>
                <a:cs typeface="Arial" pitchFamily="34" charset="0"/>
              </a:rPr>
              <a:t> </a:t>
            </a:r>
            <a:r>
              <a:rPr lang="ru-RU" sz="1300" dirty="0">
                <a:latin typeface="Arial" pitchFamily="34" charset="0"/>
                <a:cs typeface="Arial" pitchFamily="34" charset="0"/>
              </a:rPr>
              <a:t>–  сподвижник и современник строительства молодого города на Каме. Живописец, скульптор, мастер резьбы по дереву, народный художник РТ, лауреат Государственной премии имени </a:t>
            </a:r>
            <a:r>
              <a:rPr lang="ru-RU" sz="1300" dirty="0" err="1">
                <a:latin typeface="Arial" pitchFamily="34" charset="0"/>
                <a:cs typeface="Arial" pitchFamily="34" charset="0"/>
              </a:rPr>
              <a:t>Габдуллы</a:t>
            </a:r>
            <a:r>
              <a:rPr lang="ru-RU" sz="1300" dirty="0">
                <a:latin typeface="Arial" pitchFamily="34" charset="0"/>
                <a:cs typeface="Arial" pitchFamily="34" charset="0"/>
              </a:rPr>
              <a:t> Тукая. </a:t>
            </a:r>
          </a:p>
          <a:p>
            <a:pPr indent="176213" algn="just"/>
            <a:r>
              <a:rPr lang="ru-RU" sz="1300" dirty="0" err="1">
                <a:latin typeface="Arial" pitchFamily="34" charset="0"/>
                <a:cs typeface="Arial" pitchFamily="34" charset="0"/>
              </a:rPr>
              <a:t>Ахсан</a:t>
            </a:r>
            <a:r>
              <a:rPr lang="ru-RU" sz="1300" dirty="0">
                <a:latin typeface="Arial" pitchFamily="34" charset="0"/>
                <a:cs typeface="Arial" pitchFamily="34" charset="0"/>
              </a:rPr>
              <a:t> </a:t>
            </a:r>
            <a:r>
              <a:rPr lang="ru-RU" sz="1300" dirty="0" err="1">
                <a:latin typeface="Arial" pitchFamily="34" charset="0"/>
                <a:cs typeface="Arial" pitchFamily="34" charset="0"/>
              </a:rPr>
              <a:t>Саримович</a:t>
            </a:r>
            <a:r>
              <a:rPr lang="ru-RU" sz="1300" dirty="0">
                <a:latin typeface="Arial" pitchFamily="34" charset="0"/>
                <a:cs typeface="Arial" pitchFamily="34" charset="0"/>
              </a:rPr>
              <a:t> родился 7 июня 1939 года в поселке </a:t>
            </a:r>
            <a:r>
              <a:rPr lang="ru-RU" sz="1300" dirty="0" err="1">
                <a:latin typeface="Arial" pitchFamily="34" charset="0"/>
                <a:cs typeface="Arial" pitchFamily="34" charset="0"/>
              </a:rPr>
              <a:t>Вагаповка</a:t>
            </a:r>
            <a:r>
              <a:rPr lang="ru-RU" sz="1300" dirty="0">
                <a:latin typeface="Arial" pitchFamily="34" charset="0"/>
                <a:cs typeface="Arial" pitchFamily="34" charset="0"/>
              </a:rPr>
              <a:t> </a:t>
            </a:r>
            <a:r>
              <a:rPr lang="ru-RU" sz="1300" dirty="0" err="1">
                <a:latin typeface="Arial" pitchFamily="34" charset="0"/>
                <a:cs typeface="Arial" pitchFamily="34" charset="0"/>
              </a:rPr>
              <a:t>Черемшанского</a:t>
            </a:r>
            <a:r>
              <a:rPr lang="ru-RU" sz="1300" dirty="0">
                <a:latin typeface="Arial" pitchFamily="34" charset="0"/>
                <a:cs typeface="Arial" pitchFamily="34" charset="0"/>
              </a:rPr>
              <a:t> района. Детство провел в деревне </a:t>
            </a:r>
            <a:r>
              <a:rPr lang="ru-RU" sz="1300" dirty="0" err="1">
                <a:latin typeface="Arial" pitchFamily="34" charset="0"/>
                <a:cs typeface="Arial" pitchFamily="34" charset="0"/>
              </a:rPr>
              <a:t>Подлесный</a:t>
            </a:r>
            <a:r>
              <a:rPr lang="ru-RU" sz="1300" dirty="0">
                <a:latin typeface="Arial" pitchFamily="34" charset="0"/>
                <a:cs typeface="Arial" pitchFamily="34" charset="0"/>
              </a:rPr>
              <a:t> </a:t>
            </a:r>
            <a:r>
              <a:rPr lang="ru-RU" sz="1300" dirty="0" err="1">
                <a:latin typeface="Arial" pitchFamily="34" charset="0"/>
                <a:cs typeface="Arial" pitchFamily="34" charset="0"/>
              </a:rPr>
              <a:t>Утямыш</a:t>
            </a:r>
            <a:r>
              <a:rPr lang="ru-RU" sz="1300" dirty="0">
                <a:latin typeface="Arial" pitchFamily="34" charset="0"/>
                <a:cs typeface="Arial" pitchFamily="34" charset="0"/>
              </a:rPr>
              <a:t> того же района. Окончил </a:t>
            </a:r>
            <a:r>
              <a:rPr lang="ru-RU" sz="1300" dirty="0" err="1">
                <a:latin typeface="Arial" pitchFamily="34" charset="0"/>
                <a:cs typeface="Arial" pitchFamily="34" charset="0"/>
              </a:rPr>
              <a:t>Камышинское</a:t>
            </a:r>
            <a:r>
              <a:rPr lang="ru-RU" sz="1300" dirty="0">
                <a:latin typeface="Arial" pitchFamily="34" charset="0"/>
                <a:cs typeface="Arial" pitchFamily="34" charset="0"/>
              </a:rPr>
              <a:t> и </a:t>
            </a:r>
            <a:r>
              <a:rPr lang="ru-RU" sz="1300" dirty="0" err="1">
                <a:latin typeface="Arial" pitchFamily="34" charset="0"/>
                <a:cs typeface="Arial" pitchFamily="34" charset="0"/>
              </a:rPr>
              <a:t>Бугурусланское</a:t>
            </a:r>
            <a:r>
              <a:rPr lang="ru-RU" sz="1300" dirty="0">
                <a:latin typeface="Arial" pitchFamily="34" charset="0"/>
                <a:cs typeface="Arial" pitchFamily="34" charset="0"/>
              </a:rPr>
              <a:t> педагогическое училище, затем художественно-графический факультет Нижне-</a:t>
            </a:r>
            <a:r>
              <a:rPr lang="ru-RU" sz="1300" dirty="0" err="1">
                <a:latin typeface="Arial" pitchFamily="34" charset="0"/>
                <a:cs typeface="Arial" pitchFamily="34" charset="0"/>
              </a:rPr>
              <a:t>Тагильского</a:t>
            </a:r>
            <a:r>
              <a:rPr lang="ru-RU" sz="1300" dirty="0">
                <a:latin typeface="Arial" pitchFamily="34" charset="0"/>
                <a:cs typeface="Arial" pitchFamily="34" charset="0"/>
              </a:rPr>
              <a:t> педагогического института. В 1969 году приехал в родной Татарстан, в город Нижнекамск. </a:t>
            </a:r>
          </a:p>
          <a:p>
            <a:pPr indent="176213" algn="just" defTabSz="742950">
              <a:defRPr/>
            </a:pPr>
            <a:r>
              <a:rPr lang="ru-RU" sz="1300" dirty="0">
                <a:latin typeface="Arial" pitchFamily="34" charset="0"/>
                <a:cs typeface="Arial" pitchFamily="34" charset="0"/>
              </a:rPr>
              <a:t>Работы </a:t>
            </a:r>
            <a:r>
              <a:rPr lang="ru-RU" sz="1300" dirty="0" err="1">
                <a:latin typeface="Arial" pitchFamily="34" charset="0"/>
                <a:cs typeface="Arial" pitchFamily="34" charset="0"/>
              </a:rPr>
              <a:t>Ахсана</a:t>
            </a:r>
            <a:r>
              <a:rPr lang="ru-RU" sz="1300" dirty="0">
                <a:latin typeface="Arial" pitchFamily="34" charset="0"/>
                <a:cs typeface="Arial" pitchFamily="34" charset="0"/>
              </a:rPr>
              <a:t> </a:t>
            </a:r>
            <a:r>
              <a:rPr lang="ru-RU" sz="1300" dirty="0" err="1">
                <a:latin typeface="Arial" pitchFamily="34" charset="0"/>
                <a:cs typeface="Arial" pitchFamily="34" charset="0"/>
              </a:rPr>
              <a:t>Фатхутдинова</a:t>
            </a:r>
            <a:r>
              <a:rPr lang="ru-RU" sz="1300" dirty="0">
                <a:latin typeface="Arial" pitchFamily="34" charset="0"/>
                <a:cs typeface="Arial" pitchFamily="34" charset="0"/>
              </a:rPr>
              <a:t> представлены в музеях и выставочных залах городов Татарстана, России и за рубежом. </a:t>
            </a:r>
            <a:r>
              <a:rPr lang="ru-RU" sz="1300" dirty="0" err="1">
                <a:latin typeface="Arial" pitchFamily="34" charset="0"/>
                <a:cs typeface="Arial" pitchFamily="34" charset="0"/>
              </a:rPr>
              <a:t>Фатхутдинов</a:t>
            </a:r>
            <a:r>
              <a:rPr lang="ru-RU" sz="1300" dirty="0">
                <a:latin typeface="Arial" pitchFamily="34" charset="0"/>
                <a:cs typeface="Arial" pitchFamily="34" charset="0"/>
              </a:rPr>
              <a:t> считается первым художником, который обратился к древнему, еще доисламскому периоду культуры татарского народа. </a:t>
            </a:r>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395" y="876440"/>
            <a:ext cx="3439756" cy="2579817"/>
          </a:xfrm>
          <a:prstGeom prst="rect">
            <a:avLst/>
          </a:prstGeom>
        </p:spPr>
      </p:pic>
      <p:sp>
        <p:nvSpPr>
          <p:cNvPr id="5" name="Прямоугольник 4">
            <a:extLst>
              <a:ext uri="{FF2B5EF4-FFF2-40B4-BE49-F238E27FC236}">
                <a16:creationId xmlns:a16="http://schemas.microsoft.com/office/drawing/2014/main" id="{B8CDDBFA-4FA2-4B98-BD3A-87587088A528}"/>
              </a:ext>
            </a:extLst>
          </p:cNvPr>
          <p:cNvSpPr/>
          <p:nvPr/>
        </p:nvSpPr>
        <p:spPr>
          <a:xfrm>
            <a:off x="4701091" y="3888679"/>
            <a:ext cx="6798833" cy="2092881"/>
          </a:xfrm>
          <a:prstGeom prst="rect">
            <a:avLst/>
          </a:prstGeom>
        </p:spPr>
        <p:txBody>
          <a:bodyPr wrap="square">
            <a:spAutoFit/>
          </a:bodyPr>
          <a:lstStyle/>
          <a:p>
            <a:pPr indent="176213" algn="just" defTabSz="742950">
              <a:defRPr/>
            </a:pPr>
            <a:r>
              <a:rPr lang="ru-RU" sz="1300" b="1" dirty="0">
                <a:solidFill>
                  <a:srgbClr val="DB6413"/>
                </a:solidFill>
                <a:latin typeface="Arial" pitchFamily="34" charset="0"/>
                <a:cs typeface="Arial" pitchFamily="34" charset="0"/>
              </a:rPr>
              <a:t>Конюхова Алевтина Ивановна </a:t>
            </a:r>
            <a:r>
              <a:rPr lang="ru-RU" sz="1300" dirty="0">
                <a:latin typeface="Arial" pitchFamily="34" charset="0"/>
                <a:cs typeface="Arial" pitchFamily="34" charset="0"/>
              </a:rPr>
              <a:t>- заслуженный работник культуры РТ. С 1992 по 2001 годы была директором Детской музыкальной школы №4, преподавателем хоровых дисциплин. </a:t>
            </a:r>
          </a:p>
          <a:p>
            <a:pPr indent="176213" algn="just" defTabSz="742950">
              <a:defRPr/>
            </a:pPr>
            <a:r>
              <a:rPr lang="ru-RU" sz="1300" dirty="0">
                <a:latin typeface="Arial" pitchFamily="34" charset="0"/>
                <a:cs typeface="Arial" pitchFamily="34" charset="0"/>
              </a:rPr>
              <a:t>Песни на музыку и слова А. </a:t>
            </a:r>
            <a:r>
              <a:rPr lang="ru-RU" sz="1300" dirty="0" err="1">
                <a:latin typeface="Arial" pitchFamily="34" charset="0"/>
                <a:cs typeface="Arial" pitchFamily="34" charset="0"/>
              </a:rPr>
              <a:t>Конюховой</a:t>
            </a:r>
            <a:r>
              <a:rPr lang="ru-RU" sz="1300" dirty="0">
                <a:latin typeface="Arial" pitchFamily="34" charset="0"/>
                <a:cs typeface="Arial" pitchFamily="34" charset="0"/>
              </a:rPr>
              <a:t> звучат на многих городских мероприятиях, конкурсах и фестивалях, в исполнении учащихся школ и детских садов, солистов и различных вокальных ансамблей. К 60-летию Победы в Великой Отечественной войне написала цикл стихов и песен, посвящённых этой славной дате. В год 100-летия со дня рождения Сергея Есенина Конюхова А.В. приняла участие в городском конкурсе стихов и песен и получила Гран-при. Является руководителем заслуженного народного ансамбля «</a:t>
            </a:r>
            <a:r>
              <a:rPr lang="ru-RU" sz="1300" dirty="0" err="1">
                <a:latin typeface="Arial" pitchFamily="34" charset="0"/>
                <a:cs typeface="Arial" pitchFamily="34" charset="0"/>
              </a:rPr>
              <a:t>Россияночка</a:t>
            </a:r>
            <a:r>
              <a:rPr lang="ru-RU" sz="1300" dirty="0">
                <a:latin typeface="Arial" pitchFamily="34" charset="0"/>
                <a:cs typeface="Arial" pitchFamily="34" charset="0"/>
              </a:rPr>
              <a:t>».</a:t>
            </a:r>
          </a:p>
        </p:txBody>
      </p:sp>
      <p:pic>
        <p:nvPicPr>
          <p:cNvPr id="6" name="Рисунок 5">
            <a:extLst>
              <a:ext uri="{FF2B5EF4-FFF2-40B4-BE49-F238E27FC236}">
                <a16:creationId xmlns:a16="http://schemas.microsoft.com/office/drawing/2014/main" id="{F4E1C479-1FA3-47DD-B574-BCF52E7D21F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919" t="9152" r="7153" b="47411"/>
          <a:stretch/>
        </p:blipFill>
        <p:spPr>
          <a:xfrm>
            <a:off x="992395" y="3888679"/>
            <a:ext cx="3439756" cy="2402298"/>
          </a:xfrm>
          <a:prstGeom prst="rect">
            <a:avLst/>
          </a:prstGeom>
        </p:spPr>
      </p:pic>
    </p:spTree>
    <p:extLst>
      <p:ext uri="{BB962C8B-B14F-4D97-AF65-F5344CB8AC3E}">
        <p14:creationId xmlns:p14="http://schemas.microsoft.com/office/powerpoint/2010/main" val="38756812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379FB864-B8D6-4449-A0B8-DC17C583C0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550" y="-85725"/>
            <a:ext cx="12453849" cy="7010733"/>
          </a:xfrm>
          <a:prstGeom prst="rect">
            <a:avLst/>
          </a:prstGeom>
        </p:spPr>
      </p:pic>
      <p:sp>
        <p:nvSpPr>
          <p:cNvPr id="4" name="Прямоугольник 3"/>
          <p:cNvSpPr/>
          <p:nvPr/>
        </p:nvSpPr>
        <p:spPr>
          <a:xfrm>
            <a:off x="913654" y="879625"/>
            <a:ext cx="8090497" cy="2693045"/>
          </a:xfrm>
          <a:prstGeom prst="rect">
            <a:avLst/>
          </a:prstGeom>
        </p:spPr>
        <p:txBody>
          <a:bodyPr wrap="square">
            <a:spAutoFit/>
          </a:bodyPr>
          <a:lstStyle/>
          <a:p>
            <a:pPr indent="176213" algn="just" defTabSz="742950">
              <a:defRPr/>
            </a:pPr>
            <a:r>
              <a:rPr lang="ru-RU" sz="1300" b="1" dirty="0" err="1">
                <a:solidFill>
                  <a:srgbClr val="DB6413"/>
                </a:solidFill>
                <a:latin typeface="Arial" pitchFamily="34" charset="0"/>
                <a:cs typeface="Arial" pitchFamily="34" charset="0"/>
              </a:rPr>
              <a:t>Ахметшина</a:t>
            </a:r>
            <a:r>
              <a:rPr lang="ru-RU" sz="1300" b="1" dirty="0">
                <a:solidFill>
                  <a:srgbClr val="DB6413"/>
                </a:solidFill>
                <a:latin typeface="Arial" pitchFamily="34" charset="0"/>
                <a:cs typeface="Arial" pitchFamily="34" charset="0"/>
              </a:rPr>
              <a:t> </a:t>
            </a:r>
            <a:r>
              <a:rPr lang="ru-RU" sz="1300" b="1" dirty="0" err="1">
                <a:solidFill>
                  <a:srgbClr val="DB6413"/>
                </a:solidFill>
                <a:latin typeface="Arial" pitchFamily="34" charset="0"/>
                <a:cs typeface="Arial" pitchFamily="34" charset="0"/>
              </a:rPr>
              <a:t>Фаузия</a:t>
            </a:r>
            <a:r>
              <a:rPr lang="ru-RU" sz="1300" b="1" dirty="0">
                <a:solidFill>
                  <a:srgbClr val="DB6413"/>
                </a:solidFill>
                <a:latin typeface="Arial" pitchFamily="34" charset="0"/>
                <a:cs typeface="Arial" pitchFamily="34" charset="0"/>
              </a:rPr>
              <a:t> </a:t>
            </a:r>
            <a:r>
              <a:rPr lang="ru-RU" sz="1300" b="1" dirty="0" err="1">
                <a:solidFill>
                  <a:srgbClr val="DB6413"/>
                </a:solidFill>
                <a:latin typeface="Arial" pitchFamily="34" charset="0"/>
                <a:cs typeface="Arial" pitchFamily="34" charset="0"/>
              </a:rPr>
              <a:t>Гусамовна</a:t>
            </a:r>
            <a:r>
              <a:rPr lang="ru-RU" sz="1300" b="1" dirty="0">
                <a:solidFill>
                  <a:srgbClr val="DB6413"/>
                </a:solidFill>
                <a:latin typeface="Arial" pitchFamily="34" charset="0"/>
                <a:cs typeface="Arial" pitchFamily="34" charset="0"/>
              </a:rPr>
              <a:t> </a:t>
            </a:r>
            <a:r>
              <a:rPr lang="ru-RU" sz="1300" dirty="0">
                <a:latin typeface="Arial" pitchFamily="34" charset="0"/>
                <a:cs typeface="Arial" pitchFamily="34" charset="0"/>
              </a:rPr>
              <a:t>- с 1982 года </a:t>
            </a:r>
            <a:r>
              <a:rPr lang="ru-RU" sz="1300" dirty="0" err="1">
                <a:latin typeface="Arial" pitchFamily="34" charset="0"/>
                <a:cs typeface="Arial" pitchFamily="34" charset="0"/>
              </a:rPr>
              <a:t>Фаузия</a:t>
            </a:r>
            <a:r>
              <a:rPr lang="ru-RU" sz="1300" dirty="0">
                <a:latin typeface="Arial" pitchFamily="34" charset="0"/>
                <a:cs typeface="Arial" pitchFamily="34" charset="0"/>
              </a:rPr>
              <a:t> </a:t>
            </a:r>
            <a:r>
              <a:rPr lang="ru-RU" sz="1300" dirty="0" err="1">
                <a:latin typeface="Arial" pitchFamily="34" charset="0"/>
                <a:cs typeface="Arial" pitchFamily="34" charset="0"/>
              </a:rPr>
              <a:t>Гусамовна</a:t>
            </a:r>
            <a:r>
              <a:rPr lang="ru-RU" sz="1300" dirty="0">
                <a:latin typeface="Arial" pitchFamily="34" charset="0"/>
                <a:cs typeface="Arial" pitchFamily="34" charset="0"/>
              </a:rPr>
              <a:t> работала директором </a:t>
            </a:r>
            <a:r>
              <a:rPr lang="ru-RU" sz="1300" dirty="0" err="1">
                <a:latin typeface="Arial" pitchFamily="34" charset="0"/>
                <a:cs typeface="Arial" pitchFamily="34" charset="0"/>
              </a:rPr>
              <a:t>Каенлинского</a:t>
            </a:r>
            <a:r>
              <a:rPr lang="ru-RU" sz="1300" dirty="0">
                <a:latin typeface="Arial" pitchFamily="34" charset="0"/>
                <a:cs typeface="Arial" pitchFamily="34" charset="0"/>
              </a:rPr>
              <a:t> сельского дома культуры, в 2021 году была переведена на должность режиссёра-постановщика. Она является режиссёром народного театра «</a:t>
            </a:r>
            <a:r>
              <a:rPr lang="ru-RU" sz="1300" dirty="0" err="1">
                <a:latin typeface="Arial" pitchFamily="34" charset="0"/>
                <a:cs typeface="Arial" pitchFamily="34" charset="0"/>
              </a:rPr>
              <a:t>Тамаша</a:t>
            </a:r>
            <a:r>
              <a:rPr lang="ru-RU" sz="1300" dirty="0">
                <a:latin typeface="Arial" pitchFamily="34" charset="0"/>
                <a:cs typeface="Arial" pitchFamily="34" charset="0"/>
              </a:rPr>
              <a:t>», организовывает взрослые и детские драматические кружки, является постановщиком спектаклей. </a:t>
            </a:r>
          </a:p>
          <a:p>
            <a:pPr indent="176213" algn="just" defTabSz="742950">
              <a:defRPr/>
            </a:pPr>
            <a:r>
              <a:rPr lang="ru-RU" sz="1300" dirty="0">
                <a:latin typeface="Arial" pitchFamily="34" charset="0"/>
                <a:cs typeface="Arial" pitchFamily="34" charset="0"/>
              </a:rPr>
              <a:t>За время работы были поставлены такие спектакли, как: </a:t>
            </a:r>
            <a:r>
              <a:rPr lang="ru-RU" sz="1300" dirty="0" err="1">
                <a:latin typeface="Arial" pitchFamily="34" charset="0"/>
                <a:cs typeface="Arial" pitchFamily="34" charset="0"/>
              </a:rPr>
              <a:t>Г.Зайнашева</a:t>
            </a:r>
            <a:r>
              <a:rPr lang="ru-RU" sz="1300" dirty="0">
                <a:latin typeface="Arial" pitchFamily="34" charset="0"/>
                <a:cs typeface="Arial" pitchFamily="34" charset="0"/>
              </a:rPr>
              <a:t> «</a:t>
            </a:r>
            <a:r>
              <a:rPr lang="ru-RU" sz="1300" dirty="0" err="1">
                <a:latin typeface="Arial" pitchFamily="34" charset="0"/>
                <a:cs typeface="Arial" pitchFamily="34" charset="0"/>
              </a:rPr>
              <a:t>Гайфи</a:t>
            </a:r>
            <a:r>
              <a:rPr lang="ru-RU" sz="1300" dirty="0">
                <a:latin typeface="Arial" pitchFamily="34" charset="0"/>
                <a:cs typeface="Arial" pitchFamily="34" charset="0"/>
              </a:rPr>
              <a:t> </a:t>
            </a:r>
            <a:r>
              <a:rPr lang="ru-RU" sz="1300" dirty="0" err="1">
                <a:latin typeface="Arial" pitchFamily="34" charset="0"/>
                <a:cs typeface="Arial" pitchFamily="34" charset="0"/>
              </a:rPr>
              <a:t>бабай</a:t>
            </a:r>
            <a:r>
              <a:rPr lang="ru-RU" sz="1300" dirty="0">
                <a:latin typeface="Arial" pitchFamily="34" charset="0"/>
                <a:cs typeface="Arial" pitchFamily="34" charset="0"/>
              </a:rPr>
              <a:t>, </a:t>
            </a:r>
            <a:r>
              <a:rPr lang="ru-RU" sz="1300" dirty="0" err="1">
                <a:latin typeface="Arial" pitchFamily="34" charset="0"/>
                <a:cs typeface="Arial" pitchFamily="34" charset="0"/>
              </a:rPr>
              <a:t>өйлән</a:t>
            </a:r>
            <a:r>
              <a:rPr lang="ru-RU" sz="1300" dirty="0">
                <a:latin typeface="Arial" pitchFamily="34" charset="0"/>
                <a:cs typeface="Arial" pitchFamily="34" charset="0"/>
              </a:rPr>
              <a:t> давай», Х. Ибрагимова «</a:t>
            </a:r>
            <a:r>
              <a:rPr lang="ru-RU" sz="1300" dirty="0" err="1">
                <a:latin typeface="Arial" pitchFamily="34" charset="0"/>
                <a:cs typeface="Arial" pitchFamily="34" charset="0"/>
              </a:rPr>
              <a:t>Кызыма</a:t>
            </a:r>
            <a:r>
              <a:rPr lang="ru-RU" sz="1300" dirty="0">
                <a:latin typeface="Arial" pitchFamily="34" charset="0"/>
                <a:cs typeface="Arial" pitchFamily="34" charset="0"/>
              </a:rPr>
              <a:t> </a:t>
            </a:r>
            <a:r>
              <a:rPr lang="ru-RU" sz="1300" dirty="0" err="1">
                <a:latin typeface="Arial" pitchFamily="34" charset="0"/>
                <a:cs typeface="Arial" pitchFamily="34" charset="0"/>
              </a:rPr>
              <a:t>килер</a:t>
            </a:r>
            <a:r>
              <a:rPr lang="ru-RU" sz="1300" dirty="0">
                <a:latin typeface="Arial" pitchFamily="34" charset="0"/>
                <a:cs typeface="Arial" pitchFamily="34" charset="0"/>
              </a:rPr>
              <a:t> </a:t>
            </a:r>
            <a:r>
              <a:rPr lang="ru-RU" sz="1300" dirty="0" err="1">
                <a:latin typeface="Arial" pitchFamily="34" charset="0"/>
                <a:cs typeface="Arial" pitchFamily="34" charset="0"/>
              </a:rPr>
              <a:t>йөз</a:t>
            </a:r>
            <a:r>
              <a:rPr lang="ru-RU" sz="1300" dirty="0">
                <a:latin typeface="Arial" pitchFamily="34" charset="0"/>
                <a:cs typeface="Arial" pitchFamily="34" charset="0"/>
              </a:rPr>
              <a:t> </a:t>
            </a:r>
            <a:r>
              <a:rPr lang="ru-RU" sz="1300" dirty="0" err="1">
                <a:latin typeface="Arial" pitchFamily="34" charset="0"/>
                <a:cs typeface="Arial" pitchFamily="34" charset="0"/>
              </a:rPr>
              <a:t>кеше</a:t>
            </a:r>
            <a:r>
              <a:rPr lang="ru-RU" sz="1300" dirty="0">
                <a:latin typeface="Arial" pitchFamily="34" charset="0"/>
                <a:cs typeface="Arial" pitchFamily="34" charset="0"/>
              </a:rPr>
              <a:t>», Д. Салихова «</a:t>
            </a:r>
            <a:r>
              <a:rPr lang="ru-RU" sz="1300" dirty="0" err="1">
                <a:latin typeface="Arial" pitchFamily="34" charset="0"/>
                <a:cs typeface="Arial" pitchFamily="34" charset="0"/>
              </a:rPr>
              <a:t>Язмыш</a:t>
            </a:r>
            <a:r>
              <a:rPr lang="ru-RU" sz="1300" dirty="0">
                <a:latin typeface="Arial" pitchFamily="34" charset="0"/>
                <a:cs typeface="Arial" pitchFamily="34" charset="0"/>
              </a:rPr>
              <a:t>» и др. Она является автором и режиссёром многочисленных представлений и народных праздников и обычаев, таких как: «Карга </a:t>
            </a:r>
            <a:r>
              <a:rPr lang="ru-RU" sz="1300" dirty="0" err="1">
                <a:latin typeface="Arial" pitchFamily="34" charset="0"/>
                <a:cs typeface="Arial" pitchFamily="34" charset="0"/>
              </a:rPr>
              <a:t>боткасы</a:t>
            </a:r>
            <a:r>
              <a:rPr lang="ru-RU" sz="1300" dirty="0">
                <a:latin typeface="Arial" pitchFamily="34" charset="0"/>
                <a:cs typeface="Arial" pitchFamily="34" charset="0"/>
              </a:rPr>
              <a:t>», «</a:t>
            </a:r>
            <a:r>
              <a:rPr lang="ru-RU" sz="1300" dirty="0" err="1">
                <a:latin typeface="Arial" pitchFamily="34" charset="0"/>
                <a:cs typeface="Arial" pitchFamily="34" charset="0"/>
              </a:rPr>
              <a:t>Сөмбелә</a:t>
            </a:r>
            <a:r>
              <a:rPr lang="ru-RU" sz="1300" dirty="0">
                <a:latin typeface="Arial" pitchFamily="34" charset="0"/>
                <a:cs typeface="Arial" pitchFamily="34" charset="0"/>
              </a:rPr>
              <a:t>», «</a:t>
            </a:r>
            <a:r>
              <a:rPr lang="ru-RU" sz="1300" dirty="0" err="1">
                <a:latin typeface="Arial" pitchFamily="34" charset="0"/>
                <a:cs typeface="Arial" pitchFamily="34" charset="0"/>
              </a:rPr>
              <a:t>Кунаклашу</a:t>
            </a:r>
            <a:r>
              <a:rPr lang="ru-RU" sz="1300" dirty="0">
                <a:latin typeface="Arial" pitchFamily="34" charset="0"/>
                <a:cs typeface="Arial" pitchFamily="34" charset="0"/>
              </a:rPr>
              <a:t>», «Сабантуй», «</a:t>
            </a:r>
            <a:r>
              <a:rPr lang="ru-RU" sz="1300" dirty="0" err="1">
                <a:latin typeface="Arial" pitchFamily="34" charset="0"/>
                <a:cs typeface="Arial" pitchFamily="34" charset="0"/>
              </a:rPr>
              <a:t>Орчык</a:t>
            </a:r>
            <a:r>
              <a:rPr lang="ru-RU" sz="1300" dirty="0">
                <a:latin typeface="Arial" pitchFamily="34" charset="0"/>
                <a:cs typeface="Arial" pitchFamily="34" charset="0"/>
              </a:rPr>
              <a:t> </a:t>
            </a:r>
            <a:r>
              <a:rPr lang="ru-RU" sz="1300" dirty="0" err="1">
                <a:latin typeface="Arial" pitchFamily="34" charset="0"/>
                <a:cs typeface="Arial" pitchFamily="34" charset="0"/>
              </a:rPr>
              <a:t>өмәсе</a:t>
            </a:r>
            <a:r>
              <a:rPr lang="ru-RU" sz="1300" dirty="0">
                <a:latin typeface="Arial" pitchFamily="34" charset="0"/>
                <a:cs typeface="Arial" pitchFamily="34" charset="0"/>
              </a:rPr>
              <a:t>» и др. Учитывая её многочисленные успехи, плодотворный труд, в 1991 году </a:t>
            </a:r>
            <a:r>
              <a:rPr lang="ru-RU" sz="1300" dirty="0" err="1">
                <a:latin typeface="Arial" pitchFamily="34" charset="0"/>
                <a:cs typeface="Arial" pitchFamily="34" charset="0"/>
              </a:rPr>
              <a:t>Ахметшиной</a:t>
            </a:r>
            <a:r>
              <a:rPr lang="ru-RU" sz="1300" dirty="0">
                <a:latin typeface="Arial" pitchFamily="34" charset="0"/>
                <a:cs typeface="Arial" pitchFamily="34" charset="0"/>
              </a:rPr>
              <a:t> Ф. Г. было присвоено звание «Заслуженный работник культуры РТ». </a:t>
            </a:r>
          </a:p>
          <a:p>
            <a:pPr indent="176213" algn="just" defTabSz="742950">
              <a:defRPr/>
            </a:pPr>
            <a:r>
              <a:rPr lang="ru-RU" sz="1300" dirty="0">
                <a:latin typeface="Arial" pitchFamily="34" charset="0"/>
                <a:cs typeface="Arial" pitchFamily="34" charset="0"/>
              </a:rPr>
              <a:t>Ежегодно </a:t>
            </a:r>
            <a:r>
              <a:rPr lang="ru-RU" sz="1300" dirty="0" err="1">
                <a:latin typeface="Arial" pitchFamily="34" charset="0"/>
                <a:cs typeface="Arial" pitchFamily="34" charset="0"/>
              </a:rPr>
              <a:t>Фаузия</a:t>
            </a:r>
            <a:r>
              <a:rPr lang="ru-RU" sz="1300" dirty="0">
                <a:latin typeface="Arial" pitchFamily="34" charset="0"/>
                <a:cs typeface="Arial" pitchFamily="34" charset="0"/>
              </a:rPr>
              <a:t> </a:t>
            </a:r>
            <a:r>
              <a:rPr lang="ru-RU" sz="1300" dirty="0" err="1">
                <a:latin typeface="Arial" pitchFamily="34" charset="0"/>
                <a:cs typeface="Arial" pitchFamily="34" charset="0"/>
              </a:rPr>
              <a:t>Гусамовна</a:t>
            </a:r>
            <a:r>
              <a:rPr lang="ru-RU" sz="1300" dirty="0">
                <a:latin typeface="Arial" pitchFamily="34" charset="0"/>
                <a:cs typeface="Arial" pitchFamily="34" charset="0"/>
              </a:rPr>
              <a:t> участвует в фестивале художественной самодеятельности Нижнекамского муниципального района Республики Татарстан со своим фольклорным коллективом «</a:t>
            </a:r>
            <a:r>
              <a:rPr lang="ru-RU" sz="1300" dirty="0" err="1">
                <a:latin typeface="Arial" pitchFamily="34" charset="0"/>
                <a:cs typeface="Arial" pitchFamily="34" charset="0"/>
              </a:rPr>
              <a:t>Хәтирә</a:t>
            </a:r>
            <a:r>
              <a:rPr lang="ru-RU" sz="1300" dirty="0">
                <a:latin typeface="Arial" pitchFamily="34" charset="0"/>
                <a:cs typeface="Arial" pitchFamily="34" charset="0"/>
              </a:rPr>
              <a:t>», который занимает призовые места. </a:t>
            </a:r>
          </a:p>
        </p:txBody>
      </p:sp>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l="13505" t="10569" r="8119"/>
          <a:stretch/>
        </p:blipFill>
        <p:spPr>
          <a:xfrm>
            <a:off x="9316122" y="879625"/>
            <a:ext cx="1962224" cy="2704821"/>
          </a:xfrm>
          <a:prstGeom prst="rect">
            <a:avLst/>
          </a:prstGeom>
        </p:spPr>
      </p:pic>
      <p:sp>
        <p:nvSpPr>
          <p:cNvPr id="6" name="Прямоугольник 5">
            <a:extLst>
              <a:ext uri="{FF2B5EF4-FFF2-40B4-BE49-F238E27FC236}">
                <a16:creationId xmlns:a16="http://schemas.microsoft.com/office/drawing/2014/main" id="{2BA83443-6686-4764-B2DE-3FA1276CFF24}"/>
              </a:ext>
            </a:extLst>
          </p:cNvPr>
          <p:cNvSpPr/>
          <p:nvPr/>
        </p:nvSpPr>
        <p:spPr>
          <a:xfrm>
            <a:off x="3886816" y="3829722"/>
            <a:ext cx="7391529" cy="2292935"/>
          </a:xfrm>
          <a:prstGeom prst="rect">
            <a:avLst/>
          </a:prstGeom>
        </p:spPr>
        <p:txBody>
          <a:bodyPr wrap="square">
            <a:spAutoFit/>
          </a:bodyPr>
          <a:lstStyle/>
          <a:p>
            <a:pPr indent="176213" algn="just" defTabSz="742950">
              <a:defRPr/>
            </a:pPr>
            <a:r>
              <a:rPr lang="ru-RU" sz="1300" dirty="0">
                <a:latin typeface="Arial" pitchFamily="34" charset="0"/>
                <a:cs typeface="Arial" pitchFamily="34" charset="0"/>
              </a:rPr>
              <a:t>В камерном оркестре </a:t>
            </a:r>
            <a:r>
              <a:rPr lang="ru-RU" sz="1300" b="1" dirty="0" err="1">
                <a:solidFill>
                  <a:srgbClr val="DB6413"/>
                </a:solidFill>
                <a:latin typeface="Arial" pitchFamily="34" charset="0"/>
                <a:cs typeface="Arial" pitchFamily="34" charset="0"/>
              </a:rPr>
              <a:t>Загриева</a:t>
            </a:r>
            <a:r>
              <a:rPr lang="ru-RU" sz="1300" b="1" dirty="0">
                <a:solidFill>
                  <a:srgbClr val="DB6413"/>
                </a:solidFill>
                <a:latin typeface="Arial" pitchFamily="34" charset="0"/>
                <a:cs typeface="Arial" pitchFamily="34" charset="0"/>
              </a:rPr>
              <a:t> </a:t>
            </a:r>
            <a:r>
              <a:rPr lang="ru-RU" sz="1300" b="1" dirty="0" err="1">
                <a:solidFill>
                  <a:srgbClr val="DB6413"/>
                </a:solidFill>
                <a:latin typeface="Arial" pitchFamily="34" charset="0"/>
                <a:cs typeface="Arial" pitchFamily="34" charset="0"/>
              </a:rPr>
              <a:t>Сария</a:t>
            </a:r>
            <a:r>
              <a:rPr lang="ru-RU" sz="1300" b="1" dirty="0">
                <a:solidFill>
                  <a:srgbClr val="DB6413"/>
                </a:solidFill>
                <a:latin typeface="Arial" pitchFamily="34" charset="0"/>
                <a:cs typeface="Arial" pitchFamily="34" charset="0"/>
              </a:rPr>
              <a:t> </a:t>
            </a:r>
            <a:r>
              <a:rPr lang="ru-RU" sz="1300" b="1" dirty="0" err="1">
                <a:solidFill>
                  <a:srgbClr val="DB6413"/>
                </a:solidFill>
                <a:latin typeface="Arial" pitchFamily="34" charset="0"/>
                <a:cs typeface="Arial" pitchFamily="34" charset="0"/>
              </a:rPr>
              <a:t>Махмутовна</a:t>
            </a:r>
            <a:r>
              <a:rPr lang="ru-RU" sz="1300" b="1" dirty="0">
                <a:solidFill>
                  <a:srgbClr val="DB6413"/>
                </a:solidFill>
                <a:latin typeface="Arial" pitchFamily="34" charset="0"/>
                <a:cs typeface="Arial" pitchFamily="34" charset="0"/>
              </a:rPr>
              <a:t> </a:t>
            </a:r>
            <a:r>
              <a:rPr lang="ru-RU" sz="1300" dirty="0">
                <a:latin typeface="Arial" pitchFamily="34" charset="0"/>
                <a:cs typeface="Arial" pitchFamily="34" charset="0"/>
              </a:rPr>
              <a:t>работает со дня основания, сначала в качестве концертмейстера оркестра и солиста. </a:t>
            </a:r>
          </a:p>
          <a:p>
            <a:pPr indent="176213" algn="just" defTabSz="742950">
              <a:defRPr/>
            </a:pPr>
            <a:r>
              <a:rPr lang="ru-RU" sz="1300" dirty="0">
                <a:latin typeface="Arial" pitchFamily="34" charset="0"/>
                <a:cs typeface="Arial" pitchFamily="34" charset="0"/>
              </a:rPr>
              <a:t>В  1998 году </a:t>
            </a:r>
            <a:r>
              <a:rPr lang="ru-RU" sz="1300" dirty="0" err="1">
                <a:latin typeface="Arial" pitchFamily="34" charset="0"/>
                <a:cs typeface="Arial" pitchFamily="34" charset="0"/>
              </a:rPr>
              <a:t>Сария</a:t>
            </a:r>
            <a:r>
              <a:rPr lang="ru-RU" sz="1300" dirty="0">
                <a:latin typeface="Arial" pitchFamily="34" charset="0"/>
                <a:cs typeface="Arial" pitchFamily="34" charset="0"/>
              </a:rPr>
              <a:t> </a:t>
            </a:r>
            <a:r>
              <a:rPr lang="ru-RU" sz="1300" dirty="0" err="1">
                <a:latin typeface="Arial" pitchFamily="34" charset="0"/>
                <a:cs typeface="Arial" pitchFamily="34" charset="0"/>
              </a:rPr>
              <a:t>Махмутовна</a:t>
            </a:r>
            <a:r>
              <a:rPr lang="ru-RU" sz="1300" dirty="0">
                <a:latin typeface="Arial" pitchFamily="34" charset="0"/>
                <a:cs typeface="Arial" pitchFamily="34" charset="0"/>
              </a:rPr>
              <a:t> становится художественным руководителем и дирижёром этого коллектива. За 30 лет творческой деятельности уровень камерного оркестра неизмеримо вырос, благодаря личным и профессиональным качествам его руководителя. В настоящее время репертуар оркестра насчитывает около 500 произведений различных эпох и стилей; жанров классической, академической, популярной легкой музыки, джаза. </a:t>
            </a:r>
          </a:p>
          <a:p>
            <a:pPr indent="176213" algn="just" defTabSz="742950">
              <a:defRPr/>
            </a:pPr>
            <a:r>
              <a:rPr lang="ru-RU" sz="1300" dirty="0">
                <a:latin typeface="Arial" pitchFamily="34" charset="0"/>
                <a:cs typeface="Arial" pitchFamily="34" charset="0"/>
              </a:rPr>
              <a:t>Такое разнообразие репертуара позволяет в самые сжатые сроки подготовить программу, рассчитанную на любой контингент слушателей, делает коллектив очень мобильным, способным выступить перед любой аудиторией. Ежегодно оркестр выступает перед ветеранами войны и труда, в общеобразовательных школах, в медицинских учреждениях. </a:t>
            </a:r>
          </a:p>
        </p:txBody>
      </p:sp>
      <p:pic>
        <p:nvPicPr>
          <p:cNvPr id="7" name="Рисунок 6">
            <a:extLst>
              <a:ext uri="{FF2B5EF4-FFF2-40B4-BE49-F238E27FC236}">
                <a16:creationId xmlns:a16="http://schemas.microsoft.com/office/drawing/2014/main" id="{ACF06252-B9F2-44AA-BC19-0E3F614126E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433" t="7028" r="24710" b="28604"/>
          <a:stretch/>
        </p:blipFill>
        <p:spPr>
          <a:xfrm>
            <a:off x="913654" y="3829722"/>
            <a:ext cx="2753957" cy="2474260"/>
          </a:xfrm>
          <a:prstGeom prst="rect">
            <a:avLst/>
          </a:prstGeom>
        </p:spPr>
      </p:pic>
    </p:spTree>
    <p:extLst>
      <p:ext uri="{BB962C8B-B14F-4D97-AF65-F5344CB8AC3E}">
        <p14:creationId xmlns:p14="http://schemas.microsoft.com/office/powerpoint/2010/main" val="31130551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DC25BBEA-91F7-4F16-B3CC-A50D415F41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628" y="-76200"/>
            <a:ext cx="12453256" cy="7010400"/>
          </a:xfrm>
          <a:prstGeom prst="rect">
            <a:avLst/>
          </a:prstGeom>
        </p:spPr>
      </p:pic>
      <p:sp>
        <p:nvSpPr>
          <p:cNvPr id="4" name="Прямоугольник 3"/>
          <p:cNvSpPr/>
          <p:nvPr/>
        </p:nvSpPr>
        <p:spPr>
          <a:xfrm>
            <a:off x="4041814" y="699247"/>
            <a:ext cx="7350534" cy="2492990"/>
          </a:xfrm>
          <a:prstGeom prst="rect">
            <a:avLst/>
          </a:prstGeom>
        </p:spPr>
        <p:txBody>
          <a:bodyPr wrap="square">
            <a:spAutoFit/>
          </a:bodyPr>
          <a:lstStyle/>
          <a:p>
            <a:pPr indent="176213" algn="just" defTabSz="742950">
              <a:defRPr/>
            </a:pPr>
            <a:r>
              <a:rPr lang="ru-RU" sz="1300" b="1" dirty="0">
                <a:solidFill>
                  <a:srgbClr val="DB6413"/>
                </a:solidFill>
                <a:latin typeface="Arial" pitchFamily="34" charset="0"/>
                <a:cs typeface="Arial" pitchFamily="34" charset="0"/>
              </a:rPr>
              <a:t>Владимир Владимирович Никольский </a:t>
            </a:r>
            <a:r>
              <a:rPr lang="ru-RU" sz="1300" dirty="0">
                <a:latin typeface="Arial" pitchFamily="34" charset="0"/>
                <a:cs typeface="Arial" pitchFamily="34" charset="0"/>
              </a:rPr>
              <a:t>– жил в Нижнекамске и работал художником-проектировщиком на Нижнекамском художественно-производственном участке. В 1977 году окончил Казанское художественное училище. Владимир Владимирович стал популярен в восьмидесятых. Он вошёл в творческую жизнь города энергично, со своими грандиозными идеями. Мастер кисти был добрым философом, любил жизнь. Владимир Никольский – интеллектуальный художник, тонко чувствующий, отличающийся чувством вкуса и богатой фантазией. </a:t>
            </a:r>
          </a:p>
          <a:p>
            <a:pPr indent="176213" algn="just" defTabSz="742950">
              <a:defRPr/>
            </a:pPr>
            <a:r>
              <a:rPr lang="ru-RU" sz="1300" dirty="0">
                <a:latin typeface="Arial" pitchFamily="34" charset="0"/>
                <a:cs typeface="Arial" pitchFamily="34" charset="0"/>
              </a:rPr>
              <a:t>Член Союза художников России, заслуженный деятель искусств Республики Татарстан, автор более пяти тысяч живописных работ. Сегодня они хранятся в государственных и частных коллекциях. Татарстанцы будут помнить его не только благодаря картинам, а еще и потому, что Владимир Владимирович был одним из авторов проекта удивительного ландшафтного парка Святой Ключ. </a:t>
            </a:r>
          </a:p>
        </p:txBody>
      </p:sp>
      <p:pic>
        <p:nvPicPr>
          <p:cNvPr id="2" name="Рисунок 1"/>
          <p:cNvPicPr>
            <a:picLocks noChangeAspect="1"/>
          </p:cNvPicPr>
          <p:nvPr/>
        </p:nvPicPr>
        <p:blipFill rotWithShape="1">
          <a:blip r:embed="rId3">
            <a:extLst>
              <a:ext uri="{28A0092B-C50C-407E-A947-70E740481C1C}">
                <a14:useLocalDpi xmlns:a14="http://schemas.microsoft.com/office/drawing/2010/main" val="0"/>
              </a:ext>
            </a:extLst>
          </a:blip>
          <a:srcRect r="14117"/>
          <a:stretch/>
        </p:blipFill>
        <p:spPr>
          <a:xfrm>
            <a:off x="1241485" y="699247"/>
            <a:ext cx="2373084" cy="2929352"/>
          </a:xfrm>
          <a:prstGeom prst="rect">
            <a:avLst/>
          </a:prstGeom>
        </p:spPr>
      </p:pic>
      <p:sp>
        <p:nvSpPr>
          <p:cNvPr id="5" name="Прямоугольник 4">
            <a:extLst>
              <a:ext uri="{FF2B5EF4-FFF2-40B4-BE49-F238E27FC236}">
                <a16:creationId xmlns:a16="http://schemas.microsoft.com/office/drawing/2014/main" id="{6A05888F-AEEB-480C-8D24-05AAB552D9E7}"/>
              </a:ext>
            </a:extLst>
          </p:cNvPr>
          <p:cNvSpPr/>
          <p:nvPr/>
        </p:nvSpPr>
        <p:spPr>
          <a:xfrm>
            <a:off x="4041814" y="3795231"/>
            <a:ext cx="7350534" cy="2642262"/>
          </a:xfrm>
          <a:prstGeom prst="rect">
            <a:avLst/>
          </a:prstGeom>
        </p:spPr>
        <p:txBody>
          <a:bodyPr wrap="square">
            <a:spAutoFit/>
          </a:bodyPr>
          <a:lstStyle/>
          <a:p>
            <a:pPr indent="176213" algn="just"/>
            <a:r>
              <a:rPr lang="ru-RU" sz="1381" b="1" dirty="0" err="1">
                <a:solidFill>
                  <a:srgbClr val="DB6413"/>
                </a:solidFill>
                <a:latin typeface="Arial" pitchFamily="34" charset="0"/>
                <a:cs typeface="Arial" pitchFamily="34" charset="0"/>
              </a:rPr>
              <a:t>Ильдус</a:t>
            </a:r>
            <a:r>
              <a:rPr lang="ru-RU" sz="1381" b="1" dirty="0">
                <a:solidFill>
                  <a:srgbClr val="DB6413"/>
                </a:solidFill>
                <a:latin typeface="Arial" pitchFamily="34" charset="0"/>
                <a:cs typeface="Arial" pitchFamily="34" charset="0"/>
              </a:rPr>
              <a:t> </a:t>
            </a:r>
            <a:r>
              <a:rPr lang="ru-RU" sz="1381" b="1" dirty="0" err="1">
                <a:solidFill>
                  <a:srgbClr val="DB6413"/>
                </a:solidFill>
                <a:latin typeface="Arial" pitchFamily="34" charset="0"/>
                <a:cs typeface="Arial" pitchFamily="34" charset="0"/>
              </a:rPr>
              <a:t>Хазиевич</a:t>
            </a:r>
            <a:r>
              <a:rPr lang="ru-RU" sz="1381" b="1" dirty="0">
                <a:solidFill>
                  <a:srgbClr val="DB6413"/>
                </a:solidFill>
                <a:latin typeface="Arial" pitchFamily="34" charset="0"/>
                <a:cs typeface="Arial" pitchFamily="34" charset="0"/>
              </a:rPr>
              <a:t> Муртазин </a:t>
            </a:r>
            <a:r>
              <a:rPr lang="ru-RU" sz="1381" dirty="0">
                <a:latin typeface="Arial" pitchFamily="34" charset="0"/>
                <a:cs typeface="Arial" pitchFamily="34" charset="0"/>
              </a:rPr>
              <a:t>– заслуженный деятель искусств РТ, член творческого Союза художников России, Союза художников РТ. Участник международных, всесоюзных, российских, республиканских и городских выставок.</a:t>
            </a:r>
          </a:p>
          <a:p>
            <a:pPr indent="176213" algn="just"/>
            <a:r>
              <a:rPr lang="ru-RU" sz="1381" dirty="0">
                <a:latin typeface="Arial" pitchFamily="34" charset="0"/>
                <a:cs typeface="Arial" pitchFamily="34" charset="0"/>
              </a:rPr>
              <a:t>В 1996 году </a:t>
            </a:r>
            <a:r>
              <a:rPr lang="ru-RU" sz="1381" dirty="0" err="1">
                <a:latin typeface="Arial" pitchFamily="34" charset="0"/>
                <a:cs typeface="Arial" pitchFamily="34" charset="0"/>
              </a:rPr>
              <a:t>Ильдус</a:t>
            </a:r>
            <a:r>
              <a:rPr lang="ru-RU" sz="1381" dirty="0">
                <a:latin typeface="Arial" pitchFamily="34" charset="0"/>
                <a:cs typeface="Arial" pitchFamily="34" charset="0"/>
              </a:rPr>
              <a:t> </a:t>
            </a:r>
            <a:r>
              <a:rPr lang="ru-RU" sz="1381" dirty="0" err="1">
                <a:latin typeface="Arial" pitchFamily="34" charset="0"/>
                <a:cs typeface="Arial" pitchFamily="34" charset="0"/>
              </a:rPr>
              <a:t>Хазиевич</a:t>
            </a:r>
            <a:r>
              <a:rPr lang="ru-RU" sz="1381" dirty="0">
                <a:latin typeface="Arial" pitchFamily="34" charset="0"/>
                <a:cs typeface="Arial" pitchFamily="34" charset="0"/>
              </a:rPr>
              <a:t> заканчивает факультет монументального и декоративно-прикладного искусства Московского государственного художественного университета им. С.Г. Строганова. Его картины находятся в Государственном музее изобразительных искусств г. Казани, в Национальном музее РТ, в Картинной галерее </a:t>
            </a:r>
            <a:r>
              <a:rPr lang="ru-RU" sz="1381" dirty="0" err="1">
                <a:latin typeface="Arial" pitchFamily="34" charset="0"/>
                <a:cs typeface="Arial" pitchFamily="34" charset="0"/>
              </a:rPr>
              <a:t>г.Набережные</a:t>
            </a:r>
            <a:r>
              <a:rPr lang="ru-RU" sz="1381" dirty="0">
                <a:latin typeface="Arial" pitchFamily="34" charset="0"/>
                <a:cs typeface="Arial" pitchFamily="34" charset="0"/>
              </a:rPr>
              <a:t> Челны, в Комплексном музее </a:t>
            </a:r>
            <a:r>
              <a:rPr lang="ru-RU" sz="1381" dirty="0" err="1">
                <a:latin typeface="Arial" pitchFamily="34" charset="0"/>
                <a:cs typeface="Arial" pitchFamily="34" charset="0"/>
              </a:rPr>
              <a:t>г.Нижнекамска</a:t>
            </a:r>
            <a:r>
              <a:rPr lang="ru-RU" sz="1381" dirty="0">
                <a:latin typeface="Arial" pitchFamily="34" charset="0"/>
                <a:cs typeface="Arial" pitchFamily="34" charset="0"/>
              </a:rPr>
              <a:t>, в частных и корпоративных коллекциях в России и в других странах мира. </a:t>
            </a:r>
          </a:p>
          <a:p>
            <a:pPr indent="176213" algn="just" defTabSz="742950">
              <a:defRPr/>
            </a:pPr>
            <a:r>
              <a:rPr lang="ru-RU" sz="1381" dirty="0">
                <a:latin typeface="Arial" pitchFamily="34" charset="0"/>
                <a:cs typeface="Arial" pitchFamily="34" charset="0"/>
              </a:rPr>
              <a:t>Ильдус </a:t>
            </a:r>
            <a:r>
              <a:rPr lang="ru-RU" sz="1381" dirty="0" err="1">
                <a:latin typeface="Arial" pitchFamily="34" charset="0"/>
                <a:cs typeface="Arial" pitchFamily="34" charset="0"/>
              </a:rPr>
              <a:t>Хазиевич</a:t>
            </a:r>
            <a:r>
              <a:rPr lang="ru-RU" sz="1381" dirty="0">
                <a:latin typeface="Arial" pitchFamily="34" charset="0"/>
                <a:cs typeface="Arial" pitchFamily="34" charset="0"/>
              </a:rPr>
              <a:t> я</a:t>
            </a:r>
            <a:r>
              <a:rPr lang="ru-RU" sz="1381" dirty="0" err="1">
                <a:latin typeface="Arial" pitchFamily="34" charset="0"/>
                <a:cs typeface="Arial" pitchFamily="34" charset="0"/>
              </a:rPr>
              <a:t>вляется</a:t>
            </a:r>
            <a:r>
              <a:rPr lang="ru-RU" sz="1381" dirty="0">
                <a:latin typeface="Arial" pitchFamily="34" charset="0"/>
                <a:cs typeface="Arial" pitchFamily="34" charset="0"/>
              </a:rPr>
              <a:t> одним из самых активных инициаторов городских художественных выставок. Под его руководством активно взаимодействует городское общество художников.</a:t>
            </a:r>
          </a:p>
        </p:txBody>
      </p:sp>
      <p:pic>
        <p:nvPicPr>
          <p:cNvPr id="6" name="Рисунок 5">
            <a:extLst>
              <a:ext uri="{FF2B5EF4-FFF2-40B4-BE49-F238E27FC236}">
                <a16:creationId xmlns:a16="http://schemas.microsoft.com/office/drawing/2014/main" id="{5B8D01F9-7123-42B0-9915-7EBE6BBDF18E}"/>
              </a:ext>
            </a:extLst>
          </p:cNvPr>
          <p:cNvPicPr>
            <a:picLocks noChangeAspect="1"/>
          </p:cNvPicPr>
          <p:nvPr/>
        </p:nvPicPr>
        <p:blipFill rotWithShape="1">
          <a:blip r:embed="rId4">
            <a:extLst>
              <a:ext uri="{28A0092B-C50C-407E-A947-70E740481C1C}">
                <a14:useLocalDpi xmlns:a14="http://schemas.microsoft.com/office/drawing/2010/main" val="0"/>
              </a:ext>
            </a:extLst>
          </a:blip>
          <a:srcRect l="52261" t="9880" r="5445"/>
          <a:stretch/>
        </p:blipFill>
        <p:spPr>
          <a:xfrm>
            <a:off x="1241485" y="3795231"/>
            <a:ext cx="2373084" cy="2683415"/>
          </a:xfrm>
          <a:prstGeom prst="rect">
            <a:avLst/>
          </a:prstGeom>
        </p:spPr>
      </p:pic>
    </p:spTree>
    <p:extLst>
      <p:ext uri="{BB962C8B-B14F-4D97-AF65-F5344CB8AC3E}">
        <p14:creationId xmlns:p14="http://schemas.microsoft.com/office/powerpoint/2010/main" val="13642920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Рисунок 22">
            <a:extLst>
              <a:ext uri="{FF2B5EF4-FFF2-40B4-BE49-F238E27FC236}">
                <a16:creationId xmlns:a16="http://schemas.microsoft.com/office/drawing/2014/main" id="{D5A96DD3-DAE4-42C5-937B-89E700F5D0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070" y="-142875"/>
            <a:ext cx="12723980" cy="7162800"/>
          </a:xfrm>
          <a:prstGeom prst="rect">
            <a:avLst/>
          </a:prstGeom>
        </p:spPr>
      </p:pic>
      <p:sp>
        <p:nvSpPr>
          <p:cNvPr id="4" name="Прямоугольник 3"/>
          <p:cNvSpPr/>
          <p:nvPr/>
        </p:nvSpPr>
        <p:spPr>
          <a:xfrm>
            <a:off x="3000938" y="642941"/>
            <a:ext cx="8434441" cy="1495794"/>
          </a:xfrm>
          <a:prstGeom prst="rect">
            <a:avLst/>
          </a:prstGeom>
        </p:spPr>
        <p:txBody>
          <a:bodyPr wrap="square">
            <a:spAutoFit/>
          </a:bodyPr>
          <a:lstStyle/>
          <a:p>
            <a:pPr algn="just" defTabSz="742950">
              <a:defRPr/>
            </a:pPr>
            <a:r>
              <a:rPr lang="ru-RU" sz="1140" b="1" dirty="0">
                <a:solidFill>
                  <a:srgbClr val="DB6413"/>
                </a:solidFill>
                <a:latin typeface="Arial" pitchFamily="34" charset="0"/>
                <a:cs typeface="Arial" pitchFamily="34" charset="0"/>
              </a:rPr>
              <a:t>Матвеева Ирина Валентиновна  </a:t>
            </a:r>
            <a:r>
              <a:rPr lang="ru-RU" sz="1140" b="1" dirty="0">
                <a:latin typeface="Arial" pitchFamily="34" charset="0"/>
                <a:cs typeface="Arial" pitchFamily="34" charset="0"/>
              </a:rPr>
              <a:t>- </a:t>
            </a:r>
            <a:r>
              <a:rPr lang="ru-RU" sz="1140" dirty="0">
                <a:latin typeface="Arial" pitchFamily="34" charset="0"/>
                <a:cs typeface="Arial" pitchFamily="34" charset="0"/>
              </a:rPr>
              <a:t>руководитель фольклорных коллективов «Забава», «</a:t>
            </a:r>
            <a:r>
              <a:rPr lang="ru-RU" sz="1140" dirty="0" err="1">
                <a:latin typeface="Arial" pitchFamily="34" charset="0"/>
                <a:cs typeface="Arial" pitchFamily="34" charset="0"/>
              </a:rPr>
              <a:t>Забавушка</a:t>
            </a:r>
            <a:r>
              <a:rPr lang="ru-RU" sz="1140" dirty="0">
                <a:latin typeface="Arial" pitchFamily="34" charset="0"/>
                <a:cs typeface="Arial" pitchFamily="34" charset="0"/>
              </a:rPr>
              <a:t>», «</a:t>
            </a:r>
            <a:r>
              <a:rPr lang="ru-RU" sz="1140" dirty="0" err="1">
                <a:latin typeface="Arial" pitchFamily="34" charset="0"/>
                <a:cs typeface="Arial" pitchFamily="34" charset="0"/>
              </a:rPr>
              <a:t>Забавята</a:t>
            </a:r>
            <a:r>
              <a:rPr lang="ru-RU" sz="1140" dirty="0">
                <a:latin typeface="Arial" pitchFamily="34" charset="0"/>
                <a:cs typeface="Arial" pitchFamily="34" charset="0"/>
              </a:rPr>
              <a:t>».</a:t>
            </a:r>
          </a:p>
          <a:p>
            <a:pPr algn="just"/>
            <a:r>
              <a:rPr lang="ru-RU" sz="1140" dirty="0">
                <a:latin typeface="Arial" pitchFamily="34" charset="0"/>
                <a:cs typeface="Arial" pitchFamily="34" charset="0"/>
              </a:rPr>
              <a:t>В 1990 году закончила дирижёрско-хоровое (народное) отделение Пермского государственного института культуры. В 1994 году приняла самое активное участие в создании русского ансамбля песни и танца «Забава». Сейчас этот коллектив считается одним из лучших фольклорных коллективов в Республике. </a:t>
            </a:r>
          </a:p>
          <a:p>
            <a:pPr algn="just" defTabSz="742950">
              <a:defRPr/>
            </a:pPr>
            <a:endParaRPr lang="ru-RU" sz="1140" dirty="0">
              <a:latin typeface="Arial" pitchFamily="34" charset="0"/>
              <a:cs typeface="Arial" pitchFamily="34" charset="0"/>
            </a:endParaRPr>
          </a:p>
          <a:p>
            <a:pPr algn="just" defTabSz="742950">
              <a:defRPr/>
            </a:pPr>
            <a:r>
              <a:rPr lang="ru-RU" sz="1140" dirty="0">
                <a:latin typeface="Arial" pitchFamily="34" charset="0"/>
                <a:cs typeface="Arial" pitchFamily="34" charset="0"/>
              </a:rPr>
              <a:t>В 2001 году у ансамбля «Забава» появилась младшая группа – детский фольклорный ансамбль «</a:t>
            </a:r>
            <a:r>
              <a:rPr lang="ru-RU" sz="1140" dirty="0" err="1">
                <a:latin typeface="Arial" pitchFamily="34" charset="0"/>
                <a:cs typeface="Arial" pitchFamily="34" charset="0"/>
              </a:rPr>
              <a:t>Забавушка</a:t>
            </a:r>
            <a:r>
              <a:rPr lang="ru-RU" sz="1140" dirty="0">
                <a:latin typeface="Arial" pitchFamily="34" charset="0"/>
                <a:cs typeface="Arial" pitchFamily="34" charset="0"/>
              </a:rPr>
              <a:t>». Оба коллектива, как  взрослый фольклорный ансамбль «Забава», так  и детский ансамбль «</a:t>
            </a:r>
            <a:r>
              <a:rPr lang="ru-RU" sz="1140" dirty="0" err="1">
                <a:latin typeface="Arial" pitchFamily="34" charset="0"/>
                <a:cs typeface="Arial" pitchFamily="34" charset="0"/>
              </a:rPr>
              <a:t>Забавушка</a:t>
            </a:r>
            <a:r>
              <a:rPr lang="ru-RU" sz="1140" dirty="0">
                <a:latin typeface="Arial" pitchFamily="34" charset="0"/>
                <a:cs typeface="Arial" pitchFamily="34" charset="0"/>
              </a:rPr>
              <a:t>» -   имеют звание «Народный» (2009, 2013 гг.)</a:t>
            </a:r>
          </a:p>
        </p:txBody>
      </p:sp>
      <p:pic>
        <p:nvPicPr>
          <p:cNvPr id="5" name="Рисунок 4"/>
          <p:cNvPicPr>
            <a:picLocks noChangeAspect="1"/>
          </p:cNvPicPr>
          <p:nvPr/>
        </p:nvPicPr>
        <p:blipFill rotWithShape="1">
          <a:blip r:embed="rId3" cstate="hqprint">
            <a:extLst>
              <a:ext uri="{28A0092B-C50C-407E-A947-70E740481C1C}">
                <a14:useLocalDpi xmlns:a14="http://schemas.microsoft.com/office/drawing/2010/main" val="0"/>
              </a:ext>
            </a:extLst>
          </a:blip>
          <a:srcRect b="11548"/>
          <a:stretch/>
        </p:blipFill>
        <p:spPr>
          <a:xfrm>
            <a:off x="1143002" y="642941"/>
            <a:ext cx="1632471" cy="2165938"/>
          </a:xfrm>
          <a:prstGeom prst="rect">
            <a:avLst/>
          </a:prstGeom>
        </p:spPr>
      </p:pic>
      <p:pic>
        <p:nvPicPr>
          <p:cNvPr id="6" name="Рисунок 5">
            <a:extLst>
              <a:ext uri="{FF2B5EF4-FFF2-40B4-BE49-F238E27FC236}">
                <a16:creationId xmlns:a16="http://schemas.microsoft.com/office/drawing/2014/main" id="{AD6F33A4-EF39-4F05-9D11-F6D774E421A2}"/>
              </a:ext>
            </a:extLst>
          </p:cNvPr>
          <p:cNvPicPr>
            <a:picLocks noChangeAspect="1"/>
          </p:cNvPicPr>
          <p:nvPr/>
        </p:nvPicPr>
        <p:blipFill rotWithShape="1">
          <a:blip r:embed="rId4">
            <a:extLst>
              <a:ext uri="{28A0092B-C50C-407E-A947-70E740481C1C}">
                <a14:useLocalDpi xmlns:a14="http://schemas.microsoft.com/office/drawing/2010/main" val="0"/>
              </a:ext>
            </a:extLst>
          </a:blip>
          <a:srcRect l="27093" t="1" r="17025" b="43967"/>
          <a:stretch/>
        </p:blipFill>
        <p:spPr>
          <a:xfrm>
            <a:off x="9429682" y="1963303"/>
            <a:ext cx="2005697" cy="2300876"/>
          </a:xfrm>
          <a:prstGeom prst="rect">
            <a:avLst/>
          </a:prstGeom>
        </p:spPr>
      </p:pic>
      <p:pic>
        <p:nvPicPr>
          <p:cNvPr id="7" name="Рисунок 6">
            <a:extLst>
              <a:ext uri="{FF2B5EF4-FFF2-40B4-BE49-F238E27FC236}">
                <a16:creationId xmlns:a16="http://schemas.microsoft.com/office/drawing/2014/main" id="{C7B32203-D1D9-4307-92F7-848CA807B22B}"/>
              </a:ext>
            </a:extLst>
          </p:cNvPr>
          <p:cNvPicPr>
            <a:picLocks noChangeAspect="1"/>
          </p:cNvPicPr>
          <p:nvPr/>
        </p:nvPicPr>
        <p:blipFill rotWithShape="1">
          <a:blip r:embed="rId5">
            <a:extLst>
              <a:ext uri="{28A0092B-C50C-407E-A947-70E740481C1C}">
                <a14:useLocalDpi xmlns:a14="http://schemas.microsoft.com/office/drawing/2010/main" val="0"/>
              </a:ext>
            </a:extLst>
          </a:blip>
          <a:srcRect t="25523" r="14706"/>
          <a:stretch/>
        </p:blipFill>
        <p:spPr>
          <a:xfrm>
            <a:off x="1143002" y="4461904"/>
            <a:ext cx="1576567" cy="1753155"/>
          </a:xfrm>
          <a:prstGeom prst="rect">
            <a:avLst/>
          </a:prstGeom>
        </p:spPr>
      </p:pic>
      <p:sp>
        <p:nvSpPr>
          <p:cNvPr id="8" name="Прямоугольник 7">
            <a:extLst>
              <a:ext uri="{FF2B5EF4-FFF2-40B4-BE49-F238E27FC236}">
                <a16:creationId xmlns:a16="http://schemas.microsoft.com/office/drawing/2014/main" id="{0A3705B6-B9A5-4742-AB0F-7AD38951FF91}"/>
              </a:ext>
            </a:extLst>
          </p:cNvPr>
          <p:cNvSpPr/>
          <p:nvPr/>
        </p:nvSpPr>
        <p:spPr>
          <a:xfrm>
            <a:off x="3000938" y="4461904"/>
            <a:ext cx="8434441" cy="1843453"/>
          </a:xfrm>
          <a:prstGeom prst="rect">
            <a:avLst/>
          </a:prstGeom>
        </p:spPr>
        <p:txBody>
          <a:bodyPr wrap="square">
            <a:spAutoFit/>
          </a:bodyPr>
          <a:lstStyle/>
          <a:p>
            <a:pPr indent="176213" algn="just" defTabSz="742950">
              <a:defRPr/>
            </a:pPr>
            <a:r>
              <a:rPr lang="ru-RU" sz="1138" b="1" dirty="0">
                <a:solidFill>
                  <a:srgbClr val="DB6413"/>
                </a:solidFill>
                <a:latin typeface="Arial" pitchFamily="34" charset="0"/>
                <a:cs typeface="Arial" pitchFamily="34" charset="0"/>
              </a:rPr>
              <a:t>Исаев Олег Николаевич </a:t>
            </a:r>
            <a:r>
              <a:rPr lang="ru-RU" sz="1138" dirty="0">
                <a:latin typeface="Arial" pitchFamily="34" charset="0"/>
                <a:cs typeface="Arial" pitchFamily="34" charset="0"/>
              </a:rPr>
              <a:t>–  ведущий художник, родился в г. Нижнекамске в 1968 году, закончил художественную школу. В дальнейшем продолжил учебу в Астраханском художественном училище имени </a:t>
            </a:r>
            <a:r>
              <a:rPr lang="ru-RU" sz="1138" dirty="0" err="1">
                <a:latin typeface="Arial" pitchFamily="34" charset="0"/>
                <a:cs typeface="Arial" pitchFamily="34" charset="0"/>
              </a:rPr>
              <a:t>П.А.Власова</a:t>
            </a:r>
            <a:r>
              <a:rPr lang="ru-RU" sz="1138" dirty="0">
                <a:latin typeface="Arial" pitchFamily="34" charset="0"/>
                <a:cs typeface="Arial" pitchFamily="34" charset="0"/>
              </a:rPr>
              <a:t>. Отслужив в рядах Вооруженных сил СССР, вернулся в родной город. С 1991 по 1999г.г. работал в Нижнекамском художественном фонде. В 2007 году закончил художественно-графический факультет </a:t>
            </a:r>
            <a:r>
              <a:rPr lang="ru-RU" sz="1138" dirty="0" err="1">
                <a:latin typeface="Arial" pitchFamily="34" charset="0"/>
                <a:cs typeface="Arial" pitchFamily="34" charset="0"/>
              </a:rPr>
              <a:t>Набережночелнинского</a:t>
            </a:r>
            <a:r>
              <a:rPr lang="ru-RU" sz="1138" dirty="0">
                <a:latin typeface="Arial" pitchFamily="34" charset="0"/>
                <a:cs typeface="Arial" pitchFamily="34" charset="0"/>
              </a:rPr>
              <a:t> государственного педагогического института. С 2012 по 2015г.г. работал старшим преподавателем на кафедре дизайна в Московском Гуманитарно-экономическом институте.  В 2002-2004гг. участвовал в реставрации храма в честь архангела Михаила и святых апостолов Петра и Павла во славу Святой Троицы в селе </a:t>
            </a:r>
            <a:r>
              <a:rPr lang="ru-RU" sz="1138" dirty="0" err="1">
                <a:latin typeface="Arial" pitchFamily="34" charset="0"/>
                <a:cs typeface="Arial" pitchFamily="34" charset="0"/>
              </a:rPr>
              <a:t>Кармалы</a:t>
            </a:r>
            <a:r>
              <a:rPr lang="ru-RU" sz="1138" dirty="0">
                <a:latin typeface="Arial" pitchFamily="34" charset="0"/>
                <a:cs typeface="Arial" pitchFamily="34" charset="0"/>
              </a:rPr>
              <a:t> Нижнекамского района. В 2004г. принимает участие в оформлении мозаикой Нижнекамской городской соборной мечети </a:t>
            </a:r>
            <a:r>
              <a:rPr lang="ru-RU" sz="1138" dirty="0" err="1">
                <a:latin typeface="Arial" pitchFamily="34" charset="0"/>
                <a:cs typeface="Arial" pitchFamily="34" charset="0"/>
              </a:rPr>
              <a:t>Джамиг</a:t>
            </a:r>
            <a:r>
              <a:rPr lang="ru-RU" sz="1138" dirty="0">
                <a:latin typeface="Arial" pitchFamily="34" charset="0"/>
                <a:cs typeface="Arial" pitchFamily="34" charset="0"/>
              </a:rPr>
              <a:t>.</a:t>
            </a:r>
          </a:p>
          <a:p>
            <a:pPr indent="176213" algn="just" defTabSz="742950">
              <a:defRPr/>
            </a:pPr>
            <a:r>
              <a:rPr lang="ru-RU" sz="1138" dirty="0">
                <a:latin typeface="Arial" pitchFamily="34" charset="0"/>
                <a:cs typeface="Arial" pitchFamily="34" charset="0"/>
              </a:rPr>
              <a:t>В 2013г. Олег Николаевич вступил в Профессиональный Союз Художников СНГ. В 2015г. он становится членом Союза художников Республики Татарстан.</a:t>
            </a:r>
          </a:p>
        </p:txBody>
      </p:sp>
      <p:sp>
        <p:nvSpPr>
          <p:cNvPr id="9" name="Прямоугольник 8">
            <a:extLst>
              <a:ext uri="{FF2B5EF4-FFF2-40B4-BE49-F238E27FC236}">
                <a16:creationId xmlns:a16="http://schemas.microsoft.com/office/drawing/2014/main" id="{70EC1A3F-A3B8-4D93-A731-D9BB793C450D}"/>
              </a:ext>
            </a:extLst>
          </p:cNvPr>
          <p:cNvSpPr/>
          <p:nvPr/>
        </p:nvSpPr>
        <p:spPr>
          <a:xfrm>
            <a:off x="1143002" y="2975562"/>
            <a:ext cx="8093041" cy="1320361"/>
          </a:xfrm>
          <a:prstGeom prst="rect">
            <a:avLst/>
          </a:prstGeom>
        </p:spPr>
        <p:txBody>
          <a:bodyPr wrap="square">
            <a:spAutoFit/>
          </a:bodyPr>
          <a:lstStyle/>
          <a:p>
            <a:pPr indent="176213" algn="just"/>
            <a:r>
              <a:rPr lang="ru-RU" sz="1140" b="1" dirty="0">
                <a:solidFill>
                  <a:srgbClr val="DB6413"/>
                </a:solidFill>
                <a:latin typeface="Arial" pitchFamily="34" charset="0"/>
                <a:cs typeface="Arial" pitchFamily="34" charset="0"/>
              </a:rPr>
              <a:t>Оксана Леонидовна </a:t>
            </a:r>
            <a:r>
              <a:rPr lang="ru-RU" sz="1140" b="1" dirty="0" err="1">
                <a:solidFill>
                  <a:srgbClr val="DB6413"/>
                </a:solidFill>
                <a:latin typeface="Arial" pitchFamily="34" charset="0"/>
                <a:cs typeface="Arial" pitchFamily="34" charset="0"/>
              </a:rPr>
              <a:t>Ялтанская</a:t>
            </a:r>
            <a:r>
              <a:rPr lang="ru-RU" sz="1140" b="1" dirty="0">
                <a:solidFill>
                  <a:srgbClr val="DB6413"/>
                </a:solidFill>
                <a:latin typeface="Arial" pitchFamily="34" charset="0"/>
                <a:cs typeface="Arial" pitchFamily="34" charset="0"/>
              </a:rPr>
              <a:t> </a:t>
            </a:r>
            <a:r>
              <a:rPr lang="ru-RU" sz="1140" dirty="0">
                <a:latin typeface="Arial" pitchFamily="34" charset="0"/>
                <a:cs typeface="Arial" pitchFamily="34" charset="0"/>
              </a:rPr>
              <a:t>начала свой творческий путь в городской хоровой капелле с 1994 года. Со дня основания в должности артиста хора является ведущей в партии сопрано, исполняет самые ответственные главные сольные партии. С 2017 года совмещает должность артиста  с должностью художественного руководителя городской хоровой капеллы. С 2005 года работает солисткой оркестра народных инструментов. </a:t>
            </a:r>
          </a:p>
          <a:p>
            <a:pPr indent="176213" algn="just"/>
            <a:r>
              <a:rPr lang="ru-RU" sz="1140" dirty="0" err="1">
                <a:latin typeface="Arial" pitchFamily="34" charset="0"/>
                <a:cs typeface="Arial" pitchFamily="34" charset="0"/>
              </a:rPr>
              <a:t>Ялтанская</a:t>
            </a:r>
            <a:r>
              <a:rPr lang="ru-RU" sz="1140" dirty="0">
                <a:latin typeface="Arial" pitchFamily="34" charset="0"/>
                <a:cs typeface="Arial" pitchFamily="34" charset="0"/>
              </a:rPr>
              <a:t> О.Л. - высоко профессиональный музыкант, что было отмечено победами на конкурсах вокалистов Республиканского, Всероссийского и Международного уровня, проходивших в таких городах, как Казань, Набережные Челны, Зеленодольск, Магнитогорск, Москва и др.</a:t>
            </a:r>
          </a:p>
        </p:txBody>
      </p:sp>
    </p:spTree>
    <p:extLst>
      <p:ext uri="{BB962C8B-B14F-4D97-AF65-F5344CB8AC3E}">
        <p14:creationId xmlns:p14="http://schemas.microsoft.com/office/powerpoint/2010/main" val="17388224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Рисунок 22">
            <a:extLst>
              <a:ext uri="{FF2B5EF4-FFF2-40B4-BE49-F238E27FC236}">
                <a16:creationId xmlns:a16="http://schemas.microsoft.com/office/drawing/2014/main" id="{D5A96DD3-DAE4-42C5-937B-89E700F5D0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309" y="-114300"/>
            <a:ext cx="12723980" cy="7162800"/>
          </a:xfrm>
          <a:prstGeom prst="rect">
            <a:avLst/>
          </a:prstGeom>
        </p:spPr>
      </p:pic>
      <p:sp>
        <p:nvSpPr>
          <p:cNvPr id="4" name="Прямоугольник 3"/>
          <p:cNvSpPr/>
          <p:nvPr/>
        </p:nvSpPr>
        <p:spPr>
          <a:xfrm>
            <a:off x="725486" y="1108788"/>
            <a:ext cx="8434441" cy="1144929"/>
          </a:xfrm>
          <a:prstGeom prst="rect">
            <a:avLst/>
          </a:prstGeom>
        </p:spPr>
        <p:txBody>
          <a:bodyPr wrap="square">
            <a:spAutoFit/>
          </a:bodyPr>
          <a:lstStyle/>
          <a:p>
            <a:pPr algn="just" defTabSz="742950">
              <a:defRPr/>
            </a:pPr>
            <a:r>
              <a:rPr lang="ru-RU" sz="1140" b="1" dirty="0" smtClean="0">
                <a:solidFill>
                  <a:srgbClr val="DB6413"/>
                </a:solidFill>
                <a:latin typeface="Arial" pitchFamily="34" charset="0"/>
                <a:cs typeface="Arial" pitchFamily="34" charset="0"/>
              </a:rPr>
              <a:t>ВАЛЕЕВ </a:t>
            </a:r>
            <a:r>
              <a:rPr lang="ru-RU" sz="1140" b="1" dirty="0" err="1" smtClean="0">
                <a:solidFill>
                  <a:srgbClr val="DB6413"/>
                </a:solidFill>
                <a:latin typeface="Arial" pitchFamily="34" charset="0"/>
                <a:cs typeface="Arial" pitchFamily="34" charset="0"/>
              </a:rPr>
              <a:t>Разиль</a:t>
            </a:r>
            <a:r>
              <a:rPr lang="ru-RU" sz="1140" b="1" dirty="0" smtClean="0">
                <a:solidFill>
                  <a:srgbClr val="DB6413"/>
                </a:solidFill>
                <a:latin typeface="Arial" pitchFamily="34" charset="0"/>
                <a:cs typeface="Arial" pitchFamily="34" charset="0"/>
              </a:rPr>
              <a:t> </a:t>
            </a:r>
            <a:r>
              <a:rPr lang="ru-RU" sz="1140" b="1" dirty="0" err="1" smtClean="0">
                <a:solidFill>
                  <a:srgbClr val="DB6413"/>
                </a:solidFill>
                <a:latin typeface="Arial" pitchFamily="34" charset="0"/>
                <a:cs typeface="Arial" pitchFamily="34" charset="0"/>
              </a:rPr>
              <a:t>Исмагилович</a:t>
            </a:r>
            <a:r>
              <a:rPr lang="ru-RU" sz="1140" b="1" dirty="0" smtClean="0">
                <a:solidFill>
                  <a:srgbClr val="DB6413"/>
                </a:solidFill>
                <a:latin typeface="Arial" pitchFamily="34" charset="0"/>
                <a:cs typeface="Arial" pitchFamily="34" charset="0"/>
              </a:rPr>
              <a:t>  </a:t>
            </a:r>
            <a:r>
              <a:rPr lang="ru-RU" sz="1140" b="1" dirty="0">
                <a:latin typeface="Arial" pitchFamily="34" charset="0"/>
                <a:cs typeface="Arial" pitchFamily="34" charset="0"/>
              </a:rPr>
              <a:t>- </a:t>
            </a:r>
            <a:r>
              <a:rPr lang="ru-RU" sz="1140" dirty="0">
                <a:latin typeface="Arial" pitchFamily="34" charset="0"/>
                <a:cs typeface="Arial" pitchFamily="34" charset="0"/>
              </a:rPr>
              <a:t>российский общественный и государственный деятель, татарский писатель, поэт, депутат Государственного Совета Республики </a:t>
            </a:r>
            <a:r>
              <a:rPr lang="ru-RU" sz="1140" dirty="0" smtClean="0">
                <a:latin typeface="Arial" pitchFamily="34" charset="0"/>
                <a:cs typeface="Arial" pitchFamily="34" charset="0"/>
              </a:rPr>
              <a:t>Татарстан </a:t>
            </a:r>
            <a:r>
              <a:rPr lang="ru-RU" sz="1140" dirty="0">
                <a:latin typeface="Arial" pitchFamily="34" charset="0"/>
                <a:cs typeface="Arial" pitchFamily="34" charset="0"/>
              </a:rPr>
              <a:t>пятого созыва. Заслуженный работник культуры Российской </a:t>
            </a:r>
            <a:r>
              <a:rPr lang="ru-RU" sz="1140" dirty="0" smtClean="0">
                <a:latin typeface="Arial" pitchFamily="34" charset="0"/>
                <a:cs typeface="Arial" pitchFamily="34" charset="0"/>
              </a:rPr>
              <a:t>Федерации. </a:t>
            </a:r>
            <a:r>
              <a:rPr lang="ru-RU" sz="1140" dirty="0">
                <a:latin typeface="Arial" pitchFamily="34" charset="0"/>
                <a:cs typeface="Arial" pitchFamily="34" charset="0"/>
              </a:rPr>
              <a:t>Народный поэт Республики Татарстан. </a:t>
            </a:r>
            <a:r>
              <a:rPr lang="ru-RU" sz="1140" dirty="0" smtClean="0">
                <a:latin typeface="Arial" pitchFamily="34" charset="0"/>
                <a:cs typeface="Arial" pitchFamily="34" charset="0"/>
              </a:rPr>
              <a:t>Уроженец </a:t>
            </a:r>
            <a:r>
              <a:rPr lang="ru-RU" sz="1140" dirty="0" err="1" smtClean="0">
                <a:latin typeface="Arial" pitchFamily="34" charset="0"/>
                <a:cs typeface="Arial" pitchFamily="34" charset="0"/>
              </a:rPr>
              <a:t>с.Ташлык</a:t>
            </a:r>
            <a:r>
              <a:rPr lang="ru-RU" sz="1140" dirty="0" smtClean="0">
                <a:latin typeface="Arial" pitchFamily="34" charset="0"/>
                <a:cs typeface="Arial" pitchFamily="34" charset="0"/>
              </a:rPr>
              <a:t> Нижнекамского муниципального района РТ. </a:t>
            </a:r>
            <a:r>
              <a:rPr lang="ru-RU" sz="1140" b="1" dirty="0" smtClean="0">
                <a:latin typeface="Arial" pitchFamily="34" charset="0"/>
                <a:cs typeface="Arial" pitchFamily="34" charset="0"/>
              </a:rPr>
              <a:t>Государственная </a:t>
            </a:r>
            <a:r>
              <a:rPr lang="ru-RU" sz="1140" b="1" dirty="0">
                <a:latin typeface="Arial" pitchFamily="34" charset="0"/>
                <a:cs typeface="Arial" pitchFamily="34" charset="0"/>
              </a:rPr>
              <a:t>премия Республики Татарстан имени </a:t>
            </a:r>
            <a:r>
              <a:rPr lang="ru-RU" sz="1140" b="1" dirty="0" err="1">
                <a:latin typeface="Arial" pitchFamily="34" charset="0"/>
                <a:cs typeface="Arial" pitchFamily="34" charset="0"/>
              </a:rPr>
              <a:t>Габдуллы</a:t>
            </a:r>
            <a:r>
              <a:rPr lang="ru-RU" sz="1140" b="1" dirty="0">
                <a:latin typeface="Arial" pitchFamily="34" charset="0"/>
                <a:cs typeface="Arial" pitchFamily="34" charset="0"/>
              </a:rPr>
              <a:t> Тукая (2007 год)</a:t>
            </a:r>
            <a:r>
              <a:rPr lang="ru-RU" sz="1140" dirty="0">
                <a:latin typeface="Arial" pitchFamily="34" charset="0"/>
                <a:cs typeface="Arial" pitchFamily="34" charset="0"/>
              </a:rPr>
              <a:t> — за сборник прозаических произведений «Иске </a:t>
            </a:r>
            <a:r>
              <a:rPr lang="ru-RU" sz="1140" dirty="0" err="1" smtClean="0">
                <a:latin typeface="Arial" pitchFamily="34" charset="0"/>
                <a:cs typeface="Arial" pitchFamily="34" charset="0"/>
              </a:rPr>
              <a:t>сәгать</a:t>
            </a:r>
            <a:r>
              <a:rPr lang="ru-RU" sz="1140" dirty="0" smtClean="0">
                <a:latin typeface="Arial" pitchFamily="34" charset="0"/>
                <a:cs typeface="Arial" pitchFamily="34" charset="0"/>
              </a:rPr>
              <a:t> </a:t>
            </a:r>
            <a:r>
              <a:rPr lang="ru-RU" sz="1140" dirty="0" err="1" smtClean="0">
                <a:latin typeface="Arial" pitchFamily="34" charset="0"/>
                <a:cs typeface="Arial" pitchFamily="34" charset="0"/>
              </a:rPr>
              <a:t>дөрес</a:t>
            </a:r>
            <a:r>
              <a:rPr lang="ru-RU" sz="1140" dirty="0" smtClean="0">
                <a:latin typeface="Arial" pitchFamily="34" charset="0"/>
                <a:cs typeface="Arial" pitchFamily="34" charset="0"/>
              </a:rPr>
              <a:t> </a:t>
            </a:r>
            <a:r>
              <a:rPr lang="ru-RU" sz="1140" dirty="0" err="1" smtClean="0">
                <a:latin typeface="Arial" pitchFamily="34" charset="0"/>
                <a:cs typeface="Arial" pitchFamily="34" charset="0"/>
              </a:rPr>
              <a:t>йөри</a:t>
            </a:r>
            <a:r>
              <a:rPr lang="ru-RU" sz="1140" dirty="0">
                <a:latin typeface="Arial" pitchFamily="34" charset="0"/>
                <a:cs typeface="Arial" pitchFamily="34" charset="0"/>
              </a:rPr>
              <a:t>» («Старые часы ходят верно»), Татарское книжное издательство, 2004 г., и книгу песен «</a:t>
            </a:r>
            <a:r>
              <a:rPr lang="ru-RU" sz="1140" dirty="0" err="1">
                <a:latin typeface="Arial" pitchFamily="34" charset="0"/>
                <a:cs typeface="Arial" pitchFamily="34" charset="0"/>
              </a:rPr>
              <a:t>Ядкарь</a:t>
            </a:r>
            <a:r>
              <a:rPr lang="ru-RU" sz="1140" dirty="0">
                <a:latin typeface="Arial" pitchFamily="34" charset="0"/>
                <a:cs typeface="Arial" pitchFamily="34" charset="0"/>
              </a:rPr>
              <a:t>» («Наследие»), издательство «</a:t>
            </a:r>
            <a:r>
              <a:rPr lang="ru-RU" sz="1140" dirty="0" err="1">
                <a:latin typeface="Arial" pitchFamily="34" charset="0"/>
                <a:cs typeface="Arial" pitchFamily="34" charset="0"/>
              </a:rPr>
              <a:t>Рухият</a:t>
            </a:r>
            <a:r>
              <a:rPr lang="ru-RU" sz="1140" dirty="0">
                <a:latin typeface="Arial" pitchFamily="34" charset="0"/>
                <a:cs typeface="Arial" pitchFamily="34" charset="0"/>
              </a:rPr>
              <a:t>», 2005 г.</a:t>
            </a:r>
          </a:p>
        </p:txBody>
      </p:sp>
      <p:sp>
        <p:nvSpPr>
          <p:cNvPr id="10" name="Прямоугольник 9"/>
          <p:cNvSpPr/>
          <p:nvPr/>
        </p:nvSpPr>
        <p:spPr>
          <a:xfrm>
            <a:off x="725484" y="614151"/>
            <a:ext cx="10138672" cy="317459"/>
          </a:xfrm>
          <a:prstGeom prst="rect">
            <a:avLst/>
          </a:prstGeom>
        </p:spPr>
        <p:txBody>
          <a:bodyPr wrap="square">
            <a:spAutoFit/>
          </a:bodyPr>
          <a:lstStyle/>
          <a:p>
            <a:r>
              <a:rPr lang="ru-RU" sz="1463" b="1" dirty="0" smtClean="0">
                <a:solidFill>
                  <a:srgbClr val="DB6413"/>
                </a:solidFill>
                <a:latin typeface="Arial" pitchFamily="34" charset="0"/>
                <a:cs typeface="Arial" pitchFamily="34" charset="0"/>
              </a:rPr>
              <a:t>ЛАУРЕАТЫ ГОСУДАРСТВЕННОЙ ПРЕМИИ РЕСПУБЛИКИ ТАТАРСТАН ИМЕНИ ГАБДУЛЛЫ ТУКАЯ</a:t>
            </a:r>
            <a:endParaRPr lang="ru-RU" sz="1463" b="1" dirty="0">
              <a:solidFill>
                <a:srgbClr val="DB6413"/>
              </a:solidFill>
              <a:latin typeface="Arial" pitchFamily="34" charset="0"/>
              <a:cs typeface="Arial" pitchFamily="34" charset="0"/>
            </a:endParaRPr>
          </a:p>
        </p:txBody>
      </p:sp>
      <p:pic>
        <p:nvPicPr>
          <p:cNvPr id="3074" name="Picture 2" descr="Валеев Разиль Исмагилович :: Татарская энциклопедия TATARI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42764" y="1108788"/>
            <a:ext cx="1683944" cy="1683944"/>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725484" y="2925532"/>
            <a:ext cx="8434441" cy="794064"/>
          </a:xfrm>
          <a:prstGeom prst="rect">
            <a:avLst/>
          </a:prstGeom>
        </p:spPr>
        <p:txBody>
          <a:bodyPr wrap="square">
            <a:spAutoFit/>
          </a:bodyPr>
          <a:lstStyle/>
          <a:p>
            <a:pPr algn="just" defTabSz="742950">
              <a:defRPr/>
            </a:pPr>
            <a:r>
              <a:rPr lang="ru-RU" sz="1140" b="1" dirty="0" smtClean="0">
                <a:solidFill>
                  <a:srgbClr val="DB6413"/>
                </a:solidFill>
                <a:latin typeface="Arial" pitchFamily="34" charset="0"/>
                <a:cs typeface="Arial" pitchFamily="34" charset="0"/>
              </a:rPr>
              <a:t>ХАКИМОВ </a:t>
            </a:r>
            <a:r>
              <a:rPr lang="ru-RU" sz="1140" b="1" dirty="0" err="1">
                <a:solidFill>
                  <a:srgbClr val="DB6413"/>
                </a:solidFill>
                <a:latin typeface="Arial" pitchFamily="34" charset="0"/>
                <a:cs typeface="Arial" pitchFamily="34" charset="0"/>
              </a:rPr>
              <a:t>Зульфат</a:t>
            </a:r>
            <a:r>
              <a:rPr lang="ru-RU" sz="1140" b="1" dirty="0">
                <a:solidFill>
                  <a:srgbClr val="DB6413"/>
                </a:solidFill>
                <a:latin typeface="Arial" pitchFamily="34" charset="0"/>
                <a:cs typeface="Arial" pitchFamily="34" charset="0"/>
              </a:rPr>
              <a:t> </a:t>
            </a:r>
            <a:r>
              <a:rPr lang="ru-RU" sz="1140" b="1" dirty="0" err="1">
                <a:solidFill>
                  <a:srgbClr val="DB6413"/>
                </a:solidFill>
                <a:latin typeface="Arial" pitchFamily="34" charset="0"/>
                <a:cs typeface="Arial" pitchFamily="34" charset="0"/>
              </a:rPr>
              <a:t>Зуфарович</a:t>
            </a:r>
            <a:r>
              <a:rPr lang="ru-RU" sz="1140" b="1" dirty="0">
                <a:solidFill>
                  <a:srgbClr val="DB6413"/>
                </a:solidFill>
                <a:latin typeface="Arial" pitchFamily="34" charset="0"/>
                <a:cs typeface="Arial" pitchFamily="34" charset="0"/>
              </a:rPr>
              <a:t>   </a:t>
            </a:r>
            <a:r>
              <a:rPr lang="ru-RU" sz="1140" b="1" dirty="0" smtClean="0">
                <a:latin typeface="Arial" pitchFamily="34" charset="0"/>
                <a:cs typeface="Arial" pitchFamily="34" charset="0"/>
              </a:rPr>
              <a:t>- </a:t>
            </a:r>
            <a:r>
              <a:rPr lang="ru-RU" sz="1140" dirty="0" smtClean="0">
                <a:latin typeface="Arial" pitchFamily="34" charset="0"/>
                <a:cs typeface="Arial" pitchFamily="34" charset="0"/>
              </a:rPr>
              <a:t>писатель</a:t>
            </a:r>
            <a:r>
              <a:rPr lang="ru-RU" sz="1140" dirty="0">
                <a:latin typeface="Arial" pitchFamily="34" charset="0"/>
                <a:cs typeface="Arial" pitchFamily="34" charset="0"/>
              </a:rPr>
              <a:t>, </a:t>
            </a:r>
            <a:r>
              <a:rPr lang="ru-RU" sz="1140" dirty="0" smtClean="0">
                <a:latin typeface="Arial" pitchFamily="34" charset="0"/>
                <a:cs typeface="Arial" pitchFamily="34" charset="0"/>
              </a:rPr>
              <a:t>драматург</a:t>
            </a:r>
            <a:r>
              <a:rPr lang="ru-RU" sz="1140" dirty="0">
                <a:latin typeface="Arial" pitchFamily="34" charset="0"/>
                <a:cs typeface="Arial" pitchFamily="34" charset="0"/>
              </a:rPr>
              <a:t>, автор восьми книг и трех песенных лазерных дисков, уроженец </a:t>
            </a:r>
            <a:r>
              <a:rPr lang="ru-RU" sz="1140" dirty="0" smtClean="0">
                <a:latin typeface="Arial" pitchFamily="34" charset="0"/>
                <a:cs typeface="Arial" pitchFamily="34" charset="0"/>
              </a:rPr>
              <a:t>села </a:t>
            </a:r>
            <a:r>
              <a:rPr lang="ru-RU" sz="1140" dirty="0" err="1" smtClean="0">
                <a:latin typeface="Arial" pitchFamily="34" charset="0"/>
                <a:cs typeface="Arial" pitchFamily="34" charset="0"/>
              </a:rPr>
              <a:t>Шингальчи</a:t>
            </a:r>
            <a:r>
              <a:rPr lang="ru-RU" sz="1140" dirty="0" smtClean="0">
                <a:latin typeface="Arial" pitchFamily="34" charset="0"/>
                <a:cs typeface="Arial" pitchFamily="34" charset="0"/>
              </a:rPr>
              <a:t> </a:t>
            </a:r>
            <a:r>
              <a:rPr lang="ru-RU" sz="1140" dirty="0">
                <a:latin typeface="Arial" pitchFamily="34" charset="0"/>
                <a:cs typeface="Arial" pitchFamily="34" charset="0"/>
              </a:rPr>
              <a:t>Нижнекамского </a:t>
            </a:r>
            <a:r>
              <a:rPr lang="ru-RU" sz="1140" dirty="0" smtClean="0">
                <a:latin typeface="Arial" pitchFamily="34" charset="0"/>
                <a:cs typeface="Arial" pitchFamily="34" charset="0"/>
              </a:rPr>
              <a:t>района</a:t>
            </a:r>
            <a:r>
              <a:rPr lang="ru-RU" sz="1140" dirty="0">
                <a:latin typeface="Arial" pitchFamily="34" charset="0"/>
                <a:cs typeface="Arial" pitchFamily="34" charset="0"/>
              </a:rPr>
              <a:t>. </a:t>
            </a:r>
            <a:r>
              <a:rPr lang="ru-RU" sz="1140" dirty="0" smtClean="0">
                <a:latin typeface="Arial" pitchFamily="34" charset="0"/>
                <a:cs typeface="Arial" pitchFamily="34" charset="0"/>
              </a:rPr>
              <a:t>За </a:t>
            </a:r>
            <a:r>
              <a:rPr lang="ru-RU" sz="1140" dirty="0">
                <a:latin typeface="Arial" pitchFamily="34" charset="0"/>
                <a:cs typeface="Arial" pitchFamily="34" charset="0"/>
              </a:rPr>
              <a:t>создание спектакля по своему роману «Немая кукушка» в составе творческой группы Татарского государственного академического театра имени </a:t>
            </a:r>
            <a:r>
              <a:rPr lang="ru-RU" sz="1140" dirty="0" err="1" smtClean="0">
                <a:latin typeface="Arial" pitchFamily="34" charset="0"/>
                <a:cs typeface="Arial" pitchFamily="34" charset="0"/>
              </a:rPr>
              <a:t>Г.Камала</a:t>
            </a:r>
            <a:r>
              <a:rPr lang="ru-RU" sz="1140" dirty="0" smtClean="0">
                <a:latin typeface="Arial" pitchFamily="34" charset="0"/>
                <a:cs typeface="Arial" pitchFamily="34" charset="0"/>
              </a:rPr>
              <a:t> в </a:t>
            </a:r>
            <a:r>
              <a:rPr lang="ru-RU" sz="1140" b="1" dirty="0">
                <a:latin typeface="Arial" pitchFamily="34" charset="0"/>
                <a:cs typeface="Arial" pitchFamily="34" charset="0"/>
              </a:rPr>
              <a:t>2009</a:t>
            </a:r>
            <a:r>
              <a:rPr lang="ru-RU" sz="1140" dirty="0">
                <a:latin typeface="Arial" pitchFamily="34" charset="0"/>
                <a:cs typeface="Arial" pitchFamily="34" charset="0"/>
              </a:rPr>
              <a:t> году был удостоен </a:t>
            </a:r>
            <a:r>
              <a:rPr lang="ru-RU" sz="1140" b="1" dirty="0" smtClean="0">
                <a:latin typeface="Arial" pitchFamily="34" charset="0"/>
                <a:cs typeface="Arial" pitchFamily="34" charset="0"/>
              </a:rPr>
              <a:t>Государственной премии </a:t>
            </a:r>
            <a:r>
              <a:rPr lang="ru-RU" sz="1140" b="1" dirty="0">
                <a:latin typeface="Arial" pitchFamily="34" charset="0"/>
                <a:cs typeface="Arial" pitchFamily="34" charset="0"/>
              </a:rPr>
              <a:t>РТ им. </a:t>
            </a:r>
            <a:r>
              <a:rPr lang="ru-RU" sz="1140" b="1" dirty="0" err="1">
                <a:latin typeface="Arial" pitchFamily="34" charset="0"/>
                <a:cs typeface="Arial" pitchFamily="34" charset="0"/>
              </a:rPr>
              <a:t>Г.Тукая</a:t>
            </a:r>
            <a:r>
              <a:rPr lang="ru-RU" sz="1140" b="1" dirty="0">
                <a:latin typeface="Arial" pitchFamily="34" charset="0"/>
                <a:cs typeface="Arial" pitchFamily="34" charset="0"/>
              </a:rPr>
              <a:t>.</a:t>
            </a:r>
          </a:p>
        </p:txBody>
      </p:sp>
      <p:pic>
        <p:nvPicPr>
          <p:cNvPr id="3076" name="Picture 4" descr="Зульфат Хаким | Spotify"/>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9442764" y="2927680"/>
            <a:ext cx="1683944" cy="1683944"/>
          </a:xfrm>
          <a:prstGeom prst="rect">
            <a:avLst/>
          </a:prstGeom>
          <a:noFill/>
          <a:extLst>
            <a:ext uri="{909E8E84-426E-40DD-AFC4-6F175D3DCCD1}">
              <a14:hiddenFill xmlns:a14="http://schemas.microsoft.com/office/drawing/2010/main">
                <a:solidFill>
                  <a:srgbClr val="FFFFFF"/>
                </a:solidFill>
              </a14:hiddenFill>
            </a:ext>
          </a:extLst>
        </p:spPr>
      </p:pic>
      <p:sp>
        <p:nvSpPr>
          <p:cNvPr id="13" name="Прямоугольник 12"/>
          <p:cNvSpPr/>
          <p:nvPr/>
        </p:nvSpPr>
        <p:spPr>
          <a:xfrm>
            <a:off x="725484" y="4746572"/>
            <a:ext cx="8434441" cy="1320361"/>
          </a:xfrm>
          <a:prstGeom prst="rect">
            <a:avLst/>
          </a:prstGeom>
        </p:spPr>
        <p:txBody>
          <a:bodyPr wrap="square">
            <a:spAutoFit/>
          </a:bodyPr>
          <a:lstStyle/>
          <a:p>
            <a:pPr algn="just" defTabSz="742950">
              <a:defRPr/>
            </a:pPr>
            <a:r>
              <a:rPr lang="ru-RU" sz="1140" b="1" dirty="0" smtClean="0">
                <a:solidFill>
                  <a:srgbClr val="DB6413"/>
                </a:solidFill>
                <a:latin typeface="Arial" pitchFamily="34" charset="0"/>
                <a:cs typeface="Arial" pitchFamily="34" charset="0"/>
              </a:rPr>
              <a:t>ФАТХУТДИНОВ </a:t>
            </a:r>
            <a:r>
              <a:rPr lang="ru-RU" sz="1140" b="1" dirty="0" err="1" smtClean="0">
                <a:solidFill>
                  <a:srgbClr val="DB6413"/>
                </a:solidFill>
                <a:latin typeface="Arial" pitchFamily="34" charset="0"/>
                <a:cs typeface="Arial" pitchFamily="34" charset="0"/>
              </a:rPr>
              <a:t>Ахсан</a:t>
            </a:r>
            <a:r>
              <a:rPr lang="ru-RU" sz="1140" b="1" dirty="0" smtClean="0">
                <a:solidFill>
                  <a:srgbClr val="DB6413"/>
                </a:solidFill>
                <a:latin typeface="Arial" pitchFamily="34" charset="0"/>
                <a:cs typeface="Arial" pitchFamily="34" charset="0"/>
              </a:rPr>
              <a:t> </a:t>
            </a:r>
            <a:r>
              <a:rPr lang="ru-RU" sz="1140" b="1" dirty="0" err="1" smtClean="0">
                <a:solidFill>
                  <a:srgbClr val="DB6413"/>
                </a:solidFill>
                <a:latin typeface="Arial" pitchFamily="34" charset="0"/>
                <a:cs typeface="Arial" pitchFamily="34" charset="0"/>
              </a:rPr>
              <a:t>Саримович</a:t>
            </a:r>
            <a:r>
              <a:rPr lang="ru-RU" sz="1140" b="1" dirty="0" smtClean="0">
                <a:solidFill>
                  <a:srgbClr val="DB6413"/>
                </a:solidFill>
                <a:latin typeface="Arial" pitchFamily="34" charset="0"/>
                <a:cs typeface="Arial" pitchFamily="34" charset="0"/>
              </a:rPr>
              <a:t>   </a:t>
            </a:r>
            <a:r>
              <a:rPr lang="ru-RU" sz="1140" b="1" dirty="0" smtClean="0">
                <a:latin typeface="Arial" pitchFamily="34" charset="0"/>
                <a:cs typeface="Arial" pitchFamily="34" charset="0"/>
              </a:rPr>
              <a:t>- </a:t>
            </a:r>
            <a:r>
              <a:rPr lang="ru-RU" sz="1140" dirty="0">
                <a:latin typeface="Arial" pitchFamily="34" charset="0"/>
                <a:cs typeface="Arial" pitchFamily="34" charset="0"/>
              </a:rPr>
              <a:t>живописец, монументалист, скульптор, заслуженный деятель искусств, народный художник РТ. Наибольшую известность среди художественных произведений </a:t>
            </a:r>
            <a:r>
              <a:rPr lang="ru-RU" sz="1140" dirty="0" err="1">
                <a:latin typeface="Arial" pitchFamily="34" charset="0"/>
                <a:cs typeface="Arial" pitchFamily="34" charset="0"/>
              </a:rPr>
              <a:t>А.Фатхутдинова</a:t>
            </a:r>
            <a:r>
              <a:rPr lang="ru-RU" sz="1140" dirty="0">
                <a:latin typeface="Arial" pitchFamily="34" charset="0"/>
                <a:cs typeface="Arial" pitchFamily="34" charset="0"/>
              </a:rPr>
              <a:t> получил цикл живописных работ «Обереги» («</a:t>
            </a:r>
            <a:r>
              <a:rPr lang="ru-RU" sz="1140" dirty="0" err="1" smtClean="0">
                <a:latin typeface="Arial" pitchFamily="34" charset="0"/>
                <a:cs typeface="Arial" pitchFamily="34" charset="0"/>
              </a:rPr>
              <a:t>Ияләр</a:t>
            </a:r>
            <a:r>
              <a:rPr lang="ru-RU" sz="1140" dirty="0">
                <a:latin typeface="Arial" pitchFamily="34" charset="0"/>
                <a:cs typeface="Arial" pitchFamily="34" charset="0"/>
              </a:rPr>
              <a:t>»), состоящий из более 50-ти работ. Это – своеобразный языческий пантеон, выполненный на уровне эстетической системы</a:t>
            </a:r>
            <a:r>
              <a:rPr lang="ru-RU" sz="1140" dirty="0" smtClean="0">
                <a:latin typeface="Arial" pitchFamily="34" charset="0"/>
                <a:cs typeface="Arial" pitchFamily="34" charset="0"/>
              </a:rPr>
              <a:t>. В </a:t>
            </a:r>
            <a:r>
              <a:rPr lang="ru-RU" sz="1140" dirty="0">
                <a:latin typeface="Arial" pitchFamily="34" charset="0"/>
                <a:cs typeface="Arial" pitchFamily="34" charset="0"/>
              </a:rPr>
              <a:t>последние годы им созданы большие полотна в технике сочетания живописи с резьбой по дереву: «</a:t>
            </a:r>
            <a:r>
              <a:rPr lang="ru-RU" sz="1140" dirty="0" err="1">
                <a:latin typeface="Arial" pitchFamily="34" charset="0"/>
                <a:cs typeface="Arial" pitchFamily="34" charset="0"/>
              </a:rPr>
              <a:t>Тэнгри</a:t>
            </a:r>
            <a:r>
              <a:rPr lang="ru-RU" sz="1140" dirty="0">
                <a:latin typeface="Arial" pitchFamily="34" charset="0"/>
                <a:cs typeface="Arial" pitchFamily="34" charset="0"/>
              </a:rPr>
              <a:t>», «Корни военных лет», «Ностальгия», «Дремучий лес» и другие</a:t>
            </a:r>
            <a:r>
              <a:rPr lang="ru-RU" sz="1140" dirty="0" smtClean="0">
                <a:latin typeface="Arial" pitchFamily="34" charset="0"/>
                <a:cs typeface="Arial" pitchFamily="34" charset="0"/>
              </a:rPr>
              <a:t>. Его </a:t>
            </a:r>
            <a:r>
              <a:rPr lang="ru-RU" sz="1140" dirty="0">
                <a:latin typeface="Arial" pitchFamily="34" charset="0"/>
                <a:cs typeface="Arial" pitchFamily="34" charset="0"/>
              </a:rPr>
              <a:t>произведения находятся во всех музеях Татарстана и частных коллекциях больше чем двух десятков стран</a:t>
            </a:r>
            <a:r>
              <a:rPr lang="ru-RU" sz="1140" dirty="0" smtClean="0">
                <a:latin typeface="Arial" pitchFamily="34" charset="0"/>
                <a:cs typeface="Arial" pitchFamily="34" charset="0"/>
              </a:rPr>
              <a:t>. </a:t>
            </a:r>
            <a:r>
              <a:rPr lang="ru-RU" sz="1140" b="1" dirty="0" smtClean="0">
                <a:latin typeface="Arial" pitchFamily="34" charset="0"/>
                <a:cs typeface="Arial" pitchFamily="34" charset="0"/>
              </a:rPr>
              <a:t>Лауреат Государственной премии </a:t>
            </a:r>
            <a:r>
              <a:rPr lang="ru-RU" sz="1140" b="1" dirty="0" err="1" smtClean="0">
                <a:latin typeface="Arial" pitchFamily="34" charset="0"/>
                <a:cs typeface="Arial" pitchFamily="34" charset="0"/>
              </a:rPr>
              <a:t>им.Г.Тукая</a:t>
            </a:r>
            <a:r>
              <a:rPr lang="ru-RU" sz="1140" b="1" dirty="0" smtClean="0">
                <a:latin typeface="Arial" pitchFamily="34" charset="0"/>
                <a:cs typeface="Arial" pitchFamily="34" charset="0"/>
              </a:rPr>
              <a:t> (</a:t>
            </a:r>
            <a:r>
              <a:rPr lang="ru-RU" sz="1140" b="1" dirty="0">
                <a:latin typeface="Arial" pitchFamily="34" charset="0"/>
                <a:cs typeface="Arial" pitchFamily="34" charset="0"/>
              </a:rPr>
              <a:t>1993) </a:t>
            </a:r>
            <a:r>
              <a:rPr lang="ru-RU" sz="1140" dirty="0" smtClean="0">
                <a:latin typeface="Arial" pitchFamily="34" charset="0"/>
                <a:cs typeface="Arial" pitchFamily="34" charset="0"/>
              </a:rPr>
              <a:t>- за </a:t>
            </a:r>
            <a:r>
              <a:rPr lang="ru-RU" sz="1140" dirty="0">
                <a:latin typeface="Arial" pitchFamily="34" charset="0"/>
                <a:cs typeface="Arial" pitchFamily="34" charset="0"/>
              </a:rPr>
              <a:t>серию работ «</a:t>
            </a:r>
            <a:r>
              <a:rPr lang="ru-RU" sz="1140" dirty="0" err="1">
                <a:latin typeface="Arial" pitchFamily="34" charset="0"/>
                <a:cs typeface="Arial" pitchFamily="34" charset="0"/>
              </a:rPr>
              <a:t>Ияләр</a:t>
            </a:r>
            <a:r>
              <a:rPr lang="ru-RU" sz="1140" dirty="0">
                <a:latin typeface="Arial" pitchFamily="34" charset="0"/>
                <a:cs typeface="Arial" pitchFamily="34" charset="0"/>
              </a:rPr>
              <a:t>» («Обереги»)</a:t>
            </a:r>
            <a:endParaRPr lang="ru-RU" sz="1140" b="1" dirty="0">
              <a:latin typeface="Arial" pitchFamily="34" charset="0"/>
              <a:cs typeface="Arial" pitchFamily="34" charset="0"/>
            </a:endParaRPr>
          </a:p>
        </p:txBody>
      </p:sp>
      <p:pic>
        <p:nvPicPr>
          <p:cNvPr id="3078" name="Picture 6" descr="Ахсан Фатхутдинов был убежден, что люди очень расточительны по отношению к  природе…»"/>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l="20250" t="1058" r="20832" b="7670"/>
          <a:stretch/>
        </p:blipFill>
        <p:spPr bwMode="auto">
          <a:xfrm>
            <a:off x="9442764" y="4746572"/>
            <a:ext cx="1683944" cy="1739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89744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Рисунок 22">
            <a:extLst>
              <a:ext uri="{FF2B5EF4-FFF2-40B4-BE49-F238E27FC236}">
                <a16:creationId xmlns:a16="http://schemas.microsoft.com/office/drawing/2014/main" id="{D5A96DD3-DAE4-42C5-937B-89E700F5D0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070" y="-142875"/>
            <a:ext cx="12554778" cy="7067550"/>
          </a:xfrm>
          <a:prstGeom prst="rect">
            <a:avLst/>
          </a:prstGeom>
        </p:spPr>
      </p:pic>
      <p:sp>
        <p:nvSpPr>
          <p:cNvPr id="4" name="Прямоугольник 3"/>
          <p:cNvSpPr/>
          <p:nvPr/>
        </p:nvSpPr>
        <p:spPr>
          <a:xfrm>
            <a:off x="725486" y="1108788"/>
            <a:ext cx="8434441" cy="794064"/>
          </a:xfrm>
          <a:prstGeom prst="rect">
            <a:avLst/>
          </a:prstGeom>
        </p:spPr>
        <p:txBody>
          <a:bodyPr wrap="square">
            <a:spAutoFit/>
          </a:bodyPr>
          <a:lstStyle/>
          <a:p>
            <a:pPr algn="just" defTabSz="742950">
              <a:defRPr/>
            </a:pPr>
            <a:r>
              <a:rPr lang="ru-RU" sz="1140" b="1" dirty="0" smtClean="0">
                <a:solidFill>
                  <a:srgbClr val="DB6413"/>
                </a:solidFill>
                <a:latin typeface="Arial" pitchFamily="34" charset="0"/>
                <a:cs typeface="Arial" pitchFamily="34" charset="0"/>
              </a:rPr>
              <a:t>ШИГАБУТДИНОВ Рашид </a:t>
            </a:r>
            <a:r>
              <a:rPr lang="ru-RU" sz="1140" b="1" dirty="0" err="1" smtClean="0">
                <a:solidFill>
                  <a:srgbClr val="DB6413"/>
                </a:solidFill>
                <a:latin typeface="Arial" pitchFamily="34" charset="0"/>
                <a:cs typeface="Arial" pitchFamily="34" charset="0"/>
              </a:rPr>
              <a:t>Садриевич</a:t>
            </a:r>
            <a:r>
              <a:rPr lang="ru-RU" sz="1140" b="1" dirty="0" smtClean="0">
                <a:solidFill>
                  <a:srgbClr val="DB6413"/>
                </a:solidFill>
                <a:latin typeface="Arial" pitchFamily="34" charset="0"/>
                <a:cs typeface="Arial" pitchFamily="34" charset="0"/>
              </a:rPr>
              <a:t> </a:t>
            </a:r>
            <a:r>
              <a:rPr lang="ru-RU" sz="1140" b="1" dirty="0" smtClean="0">
                <a:latin typeface="Arial" pitchFamily="34" charset="0"/>
                <a:cs typeface="Arial" pitchFamily="34" charset="0"/>
              </a:rPr>
              <a:t>– </a:t>
            </a:r>
            <a:r>
              <a:rPr lang="ru-RU" sz="1140" dirty="0" smtClean="0">
                <a:latin typeface="Arial" pitchFamily="34" charset="0"/>
                <a:cs typeface="Arial" pitchFamily="34" charset="0"/>
              </a:rPr>
              <a:t>художник-проектировщик, график, монументалист. </a:t>
            </a:r>
            <a:r>
              <a:rPr lang="ru-RU" sz="1140" b="1" dirty="0" smtClean="0">
                <a:latin typeface="Arial" pitchFamily="34" charset="0"/>
                <a:cs typeface="Arial" pitchFamily="34" charset="0"/>
              </a:rPr>
              <a:t>Государственная </a:t>
            </a:r>
            <a:r>
              <a:rPr lang="ru-RU" sz="1140" b="1" dirty="0">
                <a:latin typeface="Arial" pitchFamily="34" charset="0"/>
                <a:cs typeface="Arial" pitchFamily="34" charset="0"/>
              </a:rPr>
              <a:t>премия Республики Татарстан имени </a:t>
            </a:r>
            <a:r>
              <a:rPr lang="ru-RU" sz="1140" b="1" dirty="0" err="1">
                <a:latin typeface="Arial" pitchFamily="34" charset="0"/>
                <a:cs typeface="Arial" pitchFamily="34" charset="0"/>
              </a:rPr>
              <a:t>Габдуллы</a:t>
            </a:r>
            <a:r>
              <a:rPr lang="ru-RU" sz="1140" b="1" dirty="0">
                <a:latin typeface="Arial" pitchFamily="34" charset="0"/>
                <a:cs typeface="Arial" pitchFamily="34" charset="0"/>
              </a:rPr>
              <a:t> Тукая (</a:t>
            </a:r>
            <a:r>
              <a:rPr lang="ru-RU" sz="1140" b="1" dirty="0" smtClean="0">
                <a:latin typeface="Arial" pitchFamily="34" charset="0"/>
                <a:cs typeface="Arial" pitchFamily="34" charset="0"/>
              </a:rPr>
              <a:t>2016 </a:t>
            </a:r>
            <a:r>
              <a:rPr lang="ru-RU" sz="1140" b="1" dirty="0">
                <a:latin typeface="Arial" pitchFamily="34" charset="0"/>
                <a:cs typeface="Arial" pitchFamily="34" charset="0"/>
              </a:rPr>
              <a:t>год)</a:t>
            </a:r>
            <a:r>
              <a:rPr lang="ru-RU" sz="1140" dirty="0">
                <a:latin typeface="Arial" pitchFamily="34" charset="0"/>
                <a:cs typeface="Arial" pitchFamily="34" charset="0"/>
              </a:rPr>
              <a:t> — за создание художественно-пространственной экспозиционной инсталляции «Болгарская цивилизация. Дорога длиною в тысячелетия» в составе авторского </a:t>
            </a:r>
            <a:r>
              <a:rPr lang="ru-RU" sz="1140" dirty="0" smtClean="0">
                <a:latin typeface="Arial" pitchFamily="34" charset="0"/>
                <a:cs typeface="Arial" pitchFamily="34" charset="0"/>
              </a:rPr>
              <a:t>коллектива.</a:t>
            </a:r>
            <a:endParaRPr lang="ru-RU" sz="1140" dirty="0">
              <a:latin typeface="Arial" pitchFamily="34" charset="0"/>
              <a:cs typeface="Arial" pitchFamily="34" charset="0"/>
            </a:endParaRPr>
          </a:p>
        </p:txBody>
      </p:sp>
      <p:sp>
        <p:nvSpPr>
          <p:cNvPr id="10" name="Прямоугольник 9"/>
          <p:cNvSpPr/>
          <p:nvPr/>
        </p:nvSpPr>
        <p:spPr>
          <a:xfrm>
            <a:off x="725484" y="614151"/>
            <a:ext cx="10138672" cy="317459"/>
          </a:xfrm>
          <a:prstGeom prst="rect">
            <a:avLst/>
          </a:prstGeom>
        </p:spPr>
        <p:txBody>
          <a:bodyPr wrap="square">
            <a:spAutoFit/>
          </a:bodyPr>
          <a:lstStyle/>
          <a:p>
            <a:r>
              <a:rPr lang="ru-RU" sz="1463" b="1" dirty="0" smtClean="0">
                <a:solidFill>
                  <a:srgbClr val="DB6413"/>
                </a:solidFill>
                <a:latin typeface="Arial" pitchFamily="34" charset="0"/>
                <a:cs typeface="Arial" pitchFamily="34" charset="0"/>
              </a:rPr>
              <a:t>ЛАУРЕАТЫ ГОСУДАРСТВЕННОЙ ПРЕМИИ РЕСПУБЛИКИ ТАТАРСТАН ИМЕНИ ГАБДУЛЛЫ ТУКАЯ</a:t>
            </a:r>
            <a:endParaRPr lang="ru-RU" sz="1463" b="1" dirty="0">
              <a:solidFill>
                <a:srgbClr val="DB6413"/>
              </a:solidFill>
              <a:latin typeface="Arial" pitchFamily="34" charset="0"/>
              <a:cs typeface="Arial" pitchFamily="34" charset="0"/>
            </a:endParaRPr>
          </a:p>
        </p:txBody>
      </p:sp>
      <p:sp>
        <p:nvSpPr>
          <p:cNvPr id="11" name="Прямоугольник 10"/>
          <p:cNvSpPr/>
          <p:nvPr/>
        </p:nvSpPr>
        <p:spPr>
          <a:xfrm>
            <a:off x="725484" y="2576955"/>
            <a:ext cx="8434441" cy="2022092"/>
          </a:xfrm>
          <a:prstGeom prst="rect">
            <a:avLst/>
          </a:prstGeom>
        </p:spPr>
        <p:txBody>
          <a:bodyPr wrap="square">
            <a:spAutoFit/>
          </a:bodyPr>
          <a:lstStyle/>
          <a:p>
            <a:pPr algn="just" defTabSz="742950">
              <a:defRPr/>
            </a:pPr>
            <a:r>
              <a:rPr lang="ru-RU" sz="1140" b="1" dirty="0" smtClean="0">
                <a:solidFill>
                  <a:srgbClr val="DB6413"/>
                </a:solidFill>
                <a:latin typeface="Arial" pitchFamily="34" charset="0"/>
                <a:cs typeface="Arial" pitchFamily="34" charset="0"/>
              </a:rPr>
              <a:t>СИТДИКОВ Айрат </a:t>
            </a:r>
            <a:r>
              <a:rPr lang="ru-RU" sz="1140" b="1" dirty="0" err="1" smtClean="0">
                <a:solidFill>
                  <a:srgbClr val="DB6413"/>
                </a:solidFill>
                <a:latin typeface="Arial" pitchFamily="34" charset="0"/>
                <a:cs typeface="Arial" pitchFamily="34" charset="0"/>
              </a:rPr>
              <a:t>Габитович</a:t>
            </a:r>
            <a:r>
              <a:rPr lang="ru-RU" sz="1140" b="1" dirty="0" smtClean="0">
                <a:solidFill>
                  <a:srgbClr val="DB6413"/>
                </a:solidFill>
                <a:latin typeface="Arial" pitchFamily="34" charset="0"/>
                <a:cs typeface="Arial" pitchFamily="34" charset="0"/>
              </a:rPr>
              <a:t>   </a:t>
            </a:r>
            <a:r>
              <a:rPr lang="ru-RU" sz="1140" b="1" dirty="0" smtClean="0">
                <a:latin typeface="Arial" pitchFamily="34" charset="0"/>
                <a:cs typeface="Arial" pitchFamily="34" charset="0"/>
              </a:rPr>
              <a:t>- </a:t>
            </a:r>
            <a:r>
              <a:rPr lang="ru-RU" sz="1140" dirty="0">
                <a:latin typeface="Arial" pitchFamily="34" charset="0"/>
                <a:cs typeface="Arial" pitchFamily="34" charset="0"/>
              </a:rPr>
              <a:t>российский археолог, доктор исторических наук, специалист по средневековой археологии Поволжья, археологии Казани. После окончания в 1996 г. Казанского государственного педагогического института обучался в аспирантуре Института истории им. Ш. </a:t>
            </a:r>
            <a:r>
              <a:rPr lang="ru-RU" sz="1140" dirty="0" err="1">
                <a:latin typeface="Arial" pitchFamily="34" charset="0"/>
                <a:cs typeface="Arial" pitchFamily="34" charset="0"/>
              </a:rPr>
              <a:t>Марджани</a:t>
            </a:r>
            <a:r>
              <a:rPr lang="ru-RU" sz="1140" dirty="0">
                <a:latin typeface="Arial" pitchFamily="34" charset="0"/>
                <a:cs typeface="Arial" pitchFamily="34" charset="0"/>
              </a:rPr>
              <a:t> Академии наук </a:t>
            </a:r>
            <a:r>
              <a:rPr lang="ru-RU" sz="1140" dirty="0" smtClean="0">
                <a:latin typeface="Arial" pitchFamily="34" charset="0"/>
                <a:cs typeface="Arial" pitchFamily="34" charset="0"/>
              </a:rPr>
              <a:t>РТ. </a:t>
            </a:r>
            <a:r>
              <a:rPr lang="ru-RU" sz="1140" dirty="0">
                <a:latin typeface="Arial" pitchFamily="34" charset="0"/>
                <a:cs typeface="Arial" pitchFamily="34" charset="0"/>
              </a:rPr>
              <a:t>Занимается созданием новых научных направлений в археологической науке: внедрение современных технологий в археологию в области </a:t>
            </a:r>
            <a:r>
              <a:rPr lang="ru-RU" sz="1140" dirty="0" err="1">
                <a:latin typeface="Arial" pitchFamily="34" charset="0"/>
                <a:cs typeface="Arial" pitchFamily="34" charset="0"/>
              </a:rPr>
              <a:t>археометрических</a:t>
            </a:r>
            <a:r>
              <a:rPr lang="ru-RU" sz="1140" dirty="0">
                <a:latin typeface="Arial" pitchFamily="34" charset="0"/>
                <a:cs typeface="Arial" pitchFamily="34" charset="0"/>
              </a:rPr>
              <a:t> исследований, реставрации предметов из археологического дерева, кожи, текстиля, разработка геоинформационной системы «Археология Татарстана», управляемой базы данных археологии республики, Единого государственного реестра объектов историко-культурного наследия РТ, крупных программ и проектов по изучению и сохранению историко-культурного наследия народов Татарстана, России и Евразии в целом</a:t>
            </a:r>
            <a:r>
              <a:rPr lang="ru-RU" sz="1140" dirty="0" smtClean="0">
                <a:latin typeface="Arial" pitchFamily="34" charset="0"/>
                <a:cs typeface="Arial" pitchFamily="34" charset="0"/>
              </a:rPr>
              <a:t>. </a:t>
            </a:r>
            <a:r>
              <a:rPr lang="ru-RU" sz="1140" b="1" dirty="0">
                <a:latin typeface="Arial" pitchFamily="34" charset="0"/>
                <a:cs typeface="Arial" pitchFamily="34" charset="0"/>
              </a:rPr>
              <a:t>Государственная премия Республики Татарстан имени </a:t>
            </a:r>
            <a:r>
              <a:rPr lang="ru-RU" sz="1140" b="1" dirty="0" err="1">
                <a:latin typeface="Arial" pitchFamily="34" charset="0"/>
                <a:cs typeface="Arial" pitchFamily="34" charset="0"/>
              </a:rPr>
              <a:t>Габдуллы</a:t>
            </a:r>
            <a:r>
              <a:rPr lang="ru-RU" sz="1140" b="1" dirty="0">
                <a:latin typeface="Arial" pitchFamily="34" charset="0"/>
                <a:cs typeface="Arial" pitchFamily="34" charset="0"/>
              </a:rPr>
              <a:t> Тукая (2016 год)</a:t>
            </a:r>
            <a:r>
              <a:rPr lang="ru-RU" sz="1140" dirty="0">
                <a:latin typeface="Arial" pitchFamily="34" charset="0"/>
                <a:cs typeface="Arial" pitchFamily="34" charset="0"/>
              </a:rPr>
              <a:t> — за создание художественно-пространственной экспозиционной инсталляции «Болгарская цивилизация. Дорога длиною в тысячелетия» в составе авторского коллектива.</a:t>
            </a:r>
            <a:endParaRPr lang="ru-RU" sz="1140" b="1" dirty="0">
              <a:latin typeface="Arial" pitchFamily="34" charset="0"/>
              <a:cs typeface="Arial" pitchFamily="34" charset="0"/>
            </a:endParaRPr>
          </a:p>
        </p:txBody>
      </p:sp>
      <p:sp>
        <p:nvSpPr>
          <p:cNvPr id="13" name="Прямоугольник 12"/>
          <p:cNvSpPr/>
          <p:nvPr/>
        </p:nvSpPr>
        <p:spPr>
          <a:xfrm>
            <a:off x="725484" y="4746572"/>
            <a:ext cx="8434441" cy="794064"/>
          </a:xfrm>
          <a:prstGeom prst="rect">
            <a:avLst/>
          </a:prstGeom>
        </p:spPr>
        <p:txBody>
          <a:bodyPr wrap="square">
            <a:spAutoFit/>
          </a:bodyPr>
          <a:lstStyle/>
          <a:p>
            <a:pPr algn="just" defTabSz="742950">
              <a:defRPr/>
            </a:pPr>
            <a:r>
              <a:rPr lang="ru-RU" sz="1140" b="1" dirty="0" smtClean="0">
                <a:solidFill>
                  <a:srgbClr val="DB6413"/>
                </a:solidFill>
                <a:latin typeface="Arial" pitchFamily="34" charset="0"/>
                <a:cs typeface="Arial" pitchFamily="34" charset="0"/>
              </a:rPr>
              <a:t>ХАНОВ </a:t>
            </a:r>
            <a:r>
              <a:rPr lang="ru-RU" sz="1140" b="1" dirty="0" err="1" smtClean="0">
                <a:solidFill>
                  <a:srgbClr val="DB6413"/>
                </a:solidFill>
                <a:latin typeface="Arial" pitchFamily="34" charset="0"/>
                <a:cs typeface="Arial" pitchFamily="34" charset="0"/>
              </a:rPr>
              <a:t>Фирдавис</a:t>
            </a:r>
            <a:r>
              <a:rPr lang="ru-RU" sz="1140" b="1" dirty="0" smtClean="0">
                <a:solidFill>
                  <a:srgbClr val="DB6413"/>
                </a:solidFill>
                <a:latin typeface="Arial" pitchFamily="34" charset="0"/>
                <a:cs typeface="Arial" pitchFamily="34" charset="0"/>
              </a:rPr>
              <a:t> </a:t>
            </a:r>
            <a:r>
              <a:rPr lang="ru-RU" sz="1140" b="1" dirty="0" err="1">
                <a:solidFill>
                  <a:srgbClr val="DB6413"/>
                </a:solidFill>
                <a:latin typeface="Arial" pitchFamily="34" charset="0"/>
                <a:cs typeface="Arial" pitchFamily="34" charset="0"/>
              </a:rPr>
              <a:t>Гайнетзянович</a:t>
            </a:r>
            <a:r>
              <a:rPr lang="ru-RU" sz="1140" b="1" dirty="0">
                <a:solidFill>
                  <a:srgbClr val="DB6413"/>
                </a:solidFill>
                <a:latin typeface="Arial" pitchFamily="34" charset="0"/>
                <a:cs typeface="Arial" pitchFamily="34" charset="0"/>
              </a:rPr>
              <a:t> </a:t>
            </a:r>
            <a:r>
              <a:rPr lang="ru-RU" sz="1140" b="1" dirty="0" smtClean="0">
                <a:latin typeface="Arial" pitchFamily="34" charset="0"/>
                <a:cs typeface="Arial" pitchFamily="34" charset="0"/>
              </a:rPr>
              <a:t>- </a:t>
            </a:r>
            <a:r>
              <a:rPr lang="ru-RU" sz="1140" dirty="0">
                <a:latin typeface="Arial" pitchFamily="34" charset="0"/>
                <a:cs typeface="Arial" pitchFamily="34" charset="0"/>
              </a:rPr>
              <a:t>советский и российский архитектор. Главный архитектор Нижнекамска (1990—2013). Заслуженный архитектор Российской </a:t>
            </a:r>
            <a:r>
              <a:rPr lang="ru-RU" sz="1140" dirty="0" smtClean="0">
                <a:latin typeface="Arial" pitchFamily="34" charset="0"/>
                <a:cs typeface="Arial" pitchFamily="34" charset="0"/>
              </a:rPr>
              <a:t>Федерации, </a:t>
            </a:r>
            <a:r>
              <a:rPr lang="ru-RU" sz="1140" dirty="0">
                <a:latin typeface="Arial" pitchFamily="34" charset="0"/>
                <a:cs typeface="Arial" pitchFamily="34" charset="0"/>
              </a:rPr>
              <a:t>заслуженный архитектор Республики </a:t>
            </a:r>
            <a:r>
              <a:rPr lang="ru-RU" sz="1140" dirty="0" smtClean="0">
                <a:latin typeface="Arial" pitchFamily="34" charset="0"/>
                <a:cs typeface="Arial" pitchFamily="34" charset="0"/>
              </a:rPr>
              <a:t>Татарстан. </a:t>
            </a:r>
            <a:r>
              <a:rPr lang="ru-RU" sz="1140" b="1" dirty="0" smtClean="0">
                <a:latin typeface="Arial" pitchFamily="34" charset="0"/>
                <a:cs typeface="Arial" pitchFamily="34" charset="0"/>
              </a:rPr>
              <a:t>Лауреат Государственной премии </a:t>
            </a:r>
            <a:r>
              <a:rPr lang="ru-RU" sz="1140" b="1" dirty="0" err="1" smtClean="0">
                <a:latin typeface="Arial" pitchFamily="34" charset="0"/>
                <a:cs typeface="Arial" pitchFamily="34" charset="0"/>
              </a:rPr>
              <a:t>им.Г.Тукая</a:t>
            </a:r>
            <a:r>
              <a:rPr lang="ru-RU" sz="1140" b="1" dirty="0" smtClean="0">
                <a:latin typeface="Arial" pitchFamily="34" charset="0"/>
                <a:cs typeface="Arial" pitchFamily="34" charset="0"/>
              </a:rPr>
              <a:t> (2023) </a:t>
            </a:r>
            <a:r>
              <a:rPr lang="ru-RU" sz="1140" dirty="0">
                <a:latin typeface="Arial" pitchFamily="34" charset="0"/>
                <a:cs typeface="Arial" pitchFamily="34" charset="0"/>
              </a:rPr>
              <a:t>- за значительный вклад в развитие отечественной и татарской национальной культуры в области архитектуры и </a:t>
            </a:r>
            <a:r>
              <a:rPr lang="ru-RU" sz="1140" dirty="0" smtClean="0">
                <a:latin typeface="Arial" pitchFamily="34" charset="0"/>
                <a:cs typeface="Arial" pitchFamily="34" charset="0"/>
              </a:rPr>
              <a:t>градостроительства.</a:t>
            </a:r>
            <a:endParaRPr lang="ru-RU" sz="1140" b="1" dirty="0">
              <a:latin typeface="Arial" pitchFamily="34" charset="0"/>
              <a:cs typeface="Arial" pitchFamily="34" charset="0"/>
            </a:endParaRPr>
          </a:p>
        </p:txBody>
      </p:sp>
      <p:pic>
        <p:nvPicPr>
          <p:cNvPr id="4098" name="Picture 2" descr="Ханов, Фирдавис Гайнетзянович — Википедия"/>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b="21528"/>
          <a:stretch/>
        </p:blipFill>
        <p:spPr bwMode="auto">
          <a:xfrm>
            <a:off x="9442764" y="4746572"/>
            <a:ext cx="1683944" cy="1726656"/>
          </a:xfrm>
          <a:prstGeom prst="rect">
            <a:avLst/>
          </a:prstGeom>
          <a:noFill/>
          <a:extLst>
            <a:ext uri="{909E8E84-426E-40DD-AFC4-6F175D3DCCD1}">
              <a14:hiddenFill xmlns:a14="http://schemas.microsoft.com/office/drawing/2010/main">
                <a:solidFill>
                  <a:srgbClr val="FFFFFF"/>
                </a:solidFill>
              </a14:hiddenFill>
            </a:ext>
          </a:extLst>
        </p:spPr>
      </p:pic>
      <p:pic>
        <p:nvPicPr>
          <p:cNvPr id="2" name="Рисунок 1"/>
          <p:cNvPicPr>
            <a:picLocks noChangeAspect="1"/>
          </p:cNvPicPr>
          <p:nvPr/>
        </p:nvPicPr>
        <p:blipFill rotWithShape="1">
          <a:blip r:embed="rId4" cstate="hqprint">
            <a:extLst>
              <a:ext uri="{28A0092B-C50C-407E-A947-70E740481C1C}">
                <a14:useLocalDpi xmlns:a14="http://schemas.microsoft.com/office/drawing/2010/main" val="0"/>
              </a:ext>
            </a:extLst>
          </a:blip>
          <a:srcRect l="23223" t="16106" r="56223" b="68263"/>
          <a:stretch/>
        </p:blipFill>
        <p:spPr>
          <a:xfrm>
            <a:off x="9442762" y="1108788"/>
            <a:ext cx="1683946" cy="1661573"/>
          </a:xfrm>
          <a:prstGeom prst="rect">
            <a:avLst/>
          </a:prstGeom>
        </p:spPr>
      </p:pic>
      <p:pic>
        <p:nvPicPr>
          <p:cNvPr id="4100" name="Picture 4" descr="Айрат Ситдиков"/>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42762" y="2915100"/>
            <a:ext cx="1683946" cy="1683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70258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8B49F91D-B602-496E-BB3B-EDE124C278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69203" y="-95251"/>
            <a:ext cx="12639379" cy="7115175"/>
          </a:xfrm>
          <a:prstGeom prst="rect">
            <a:avLst/>
          </a:prstGeom>
        </p:spPr>
      </p:pic>
      <p:sp>
        <p:nvSpPr>
          <p:cNvPr id="4" name="Прямоугольник 3">
            <a:extLst>
              <a:ext uri="{FF2B5EF4-FFF2-40B4-BE49-F238E27FC236}">
                <a16:creationId xmlns:a16="http://schemas.microsoft.com/office/drawing/2014/main" id="{932B4BAA-3FF3-7A86-1909-8E0DC594E31B}"/>
              </a:ext>
            </a:extLst>
          </p:cNvPr>
          <p:cNvSpPr/>
          <p:nvPr/>
        </p:nvSpPr>
        <p:spPr>
          <a:xfrm>
            <a:off x="5832029" y="3356813"/>
            <a:ext cx="5707436" cy="2092881"/>
          </a:xfrm>
          <a:prstGeom prst="rect">
            <a:avLst/>
          </a:prstGeom>
        </p:spPr>
        <p:txBody>
          <a:bodyPr wrap="square">
            <a:spAutoFit/>
          </a:bodyPr>
          <a:lstStyle/>
          <a:p>
            <a:r>
              <a:rPr lang="ru-RU" sz="3250" b="1" dirty="0" smtClean="0">
                <a:solidFill>
                  <a:srgbClr val="DB6413"/>
                </a:solidFill>
                <a:latin typeface="Arial" pitchFamily="34" charset="0"/>
                <a:cs typeface="Arial" pitchFamily="34" charset="0"/>
              </a:rPr>
              <a:t>Семейные творческие объединения</a:t>
            </a:r>
          </a:p>
          <a:p>
            <a:r>
              <a:rPr lang="ru-RU" sz="3250" b="1" dirty="0" smtClean="0">
                <a:solidFill>
                  <a:srgbClr val="DB6413"/>
                </a:solidFill>
                <a:latin typeface="Arial" pitchFamily="34" charset="0"/>
                <a:cs typeface="Arial" pitchFamily="34" charset="0"/>
              </a:rPr>
              <a:t>в учреждениях культуры Нижнекамского района</a:t>
            </a:r>
            <a:endParaRPr lang="ru-RU" sz="3250" b="1" dirty="0">
              <a:solidFill>
                <a:srgbClr val="DB6413"/>
              </a:solidFill>
              <a:latin typeface="Arial" pitchFamily="34" charset="0"/>
              <a:cs typeface="Arial" pitchFamily="34" charset="0"/>
            </a:endParaRPr>
          </a:p>
        </p:txBody>
      </p:sp>
    </p:spTree>
    <p:extLst>
      <p:ext uri="{BB962C8B-B14F-4D97-AF65-F5344CB8AC3E}">
        <p14:creationId xmlns:p14="http://schemas.microsoft.com/office/powerpoint/2010/main" val="7110563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BD95EF52-0163-408E-A038-68BF785EDE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229" y="-123825"/>
            <a:ext cx="12622458" cy="7105650"/>
          </a:xfrm>
          <a:prstGeom prst="rect">
            <a:avLst/>
          </a:prstGeom>
        </p:spPr>
      </p:pic>
      <p:sp>
        <p:nvSpPr>
          <p:cNvPr id="4" name="Прямоугольник 3">
            <a:extLst>
              <a:ext uri="{FF2B5EF4-FFF2-40B4-BE49-F238E27FC236}">
                <a16:creationId xmlns:a16="http://schemas.microsoft.com/office/drawing/2014/main" id="{97A6F7F3-8E4E-494C-B67D-3A671CFEC3AE}"/>
              </a:ext>
            </a:extLst>
          </p:cNvPr>
          <p:cNvSpPr/>
          <p:nvPr/>
        </p:nvSpPr>
        <p:spPr>
          <a:xfrm>
            <a:off x="950913" y="731838"/>
            <a:ext cx="6307137" cy="342900"/>
          </a:xfrm>
          <a:prstGeom prst="rect">
            <a:avLst/>
          </a:prstGeom>
        </p:spPr>
        <p:txBody>
          <a:bodyPr>
            <a:spAutoFit/>
          </a:bodyPr>
          <a:lstStyle/>
          <a:p>
            <a:pPr eaLnBrk="1" fontAlgn="auto" hangingPunct="1">
              <a:spcBef>
                <a:spcPts val="0"/>
              </a:spcBef>
              <a:spcAft>
                <a:spcPts val="0"/>
              </a:spcAft>
              <a:defRPr/>
            </a:pPr>
            <a:r>
              <a:rPr lang="ru-RU" sz="1630" b="1" dirty="0">
                <a:solidFill>
                  <a:srgbClr val="DB6413"/>
                </a:solidFill>
                <a:latin typeface="Arial" pitchFamily="34" charset="0"/>
                <a:cs typeface="Arial" pitchFamily="34" charset="0"/>
              </a:rPr>
              <a:t>Открытие Года семьи</a:t>
            </a:r>
          </a:p>
        </p:txBody>
      </p:sp>
      <p:sp>
        <p:nvSpPr>
          <p:cNvPr id="5" name="Прямоугольник 11">
            <a:extLst>
              <a:ext uri="{FF2B5EF4-FFF2-40B4-BE49-F238E27FC236}">
                <a16:creationId xmlns:a16="http://schemas.microsoft.com/office/drawing/2014/main" id="{15959DD7-32CF-408C-A96F-43A4CA3F0306}"/>
              </a:ext>
            </a:extLst>
          </p:cNvPr>
          <p:cNvSpPr>
            <a:spLocks noChangeArrowheads="1"/>
          </p:cNvSpPr>
          <p:nvPr/>
        </p:nvSpPr>
        <p:spPr bwMode="auto">
          <a:xfrm>
            <a:off x="950913" y="1335088"/>
            <a:ext cx="5730875"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ru-RU" altLang="ru-RU" sz="1300">
                <a:latin typeface="Arial" panose="020B0604020202020204" pitchFamily="34" charset="0"/>
                <a:cs typeface="Arial" panose="020B0604020202020204" pitchFamily="34" charset="0"/>
              </a:rPr>
              <a:t>29 февраля 2024 года</a:t>
            </a:r>
          </a:p>
          <a:p>
            <a:pPr algn="just" eaLnBrk="1" hangingPunct="1"/>
            <a:endParaRPr lang="ru-RU" altLang="ru-RU" sz="1300">
              <a:latin typeface="Arial" panose="020B0604020202020204" pitchFamily="34" charset="0"/>
              <a:cs typeface="Arial" panose="020B0604020202020204" pitchFamily="34" charset="0"/>
            </a:endParaRPr>
          </a:p>
          <a:p>
            <a:pPr algn="just" eaLnBrk="1" hangingPunct="1"/>
            <a:r>
              <a:rPr lang="ru-RU" altLang="ru-RU" sz="1300">
                <a:latin typeface="Arial" panose="020B0604020202020204" pitchFamily="34" charset="0"/>
                <a:cs typeface="Arial" panose="020B0604020202020204" pitchFamily="34" charset="0"/>
              </a:rPr>
              <a:t>В ресторане Варис прошел торжественный прием в честь лучших семей Нижнекамского муниципального района РТ с участием Главы Рамиля Муллина. 11 семей, 11 историй и много душевных слов о любви, счастье и радости. В каждой семье свои секреты благополучия и традиции, которыми наши гости щедро делились друг с другом. От Управления культуры представили сразу две семьи - Гильмановых и Абдуллиных. Старшие члены семьи Абдуллиных отметили в январе 60-летие совместной жизни.</a:t>
            </a:r>
          </a:p>
          <a:p>
            <a:pPr algn="just" eaLnBrk="1" hangingPunct="1"/>
            <a:endParaRPr lang="ru-RU" altLang="ru-RU" sz="1300">
              <a:latin typeface="Arial" panose="020B0604020202020204" pitchFamily="34" charset="0"/>
              <a:cs typeface="Arial" panose="020B0604020202020204" pitchFamily="34" charset="0"/>
            </a:endParaRPr>
          </a:p>
          <a:p>
            <a:pPr algn="just" eaLnBrk="1" hangingPunct="1"/>
            <a:r>
              <a:rPr lang="ru-RU" altLang="ru-RU" sz="1300">
                <a:latin typeface="Arial" panose="020B0604020202020204" pitchFamily="34" charset="0"/>
                <a:cs typeface="Arial" panose="020B0604020202020204" pitchFamily="34" charset="0"/>
              </a:rPr>
              <a:t>"Семья - это ячейка общества. Семья - это сила государства. Дети - это будущее нашей страны, нашей республики, нашего города. В теплой обстановке мы открываем Год семьи. Хотелось бы, чтобы на вашем примере мы воспитывали наше будущее поколение, чтоб вы больше говорили, рассказывали про ваши семейные истории, ценности." - сказал в своем приветственном слове Рамиль Муллин.</a:t>
            </a:r>
          </a:p>
          <a:p>
            <a:pPr algn="just" eaLnBrk="1" hangingPunct="1"/>
            <a:endParaRPr lang="ru-RU" altLang="ru-RU" sz="1300">
              <a:latin typeface="Arial" panose="020B0604020202020204" pitchFamily="34" charset="0"/>
              <a:cs typeface="Arial" panose="020B0604020202020204" pitchFamily="34" charset="0"/>
            </a:endParaRPr>
          </a:p>
          <a:p>
            <a:pPr algn="just" eaLnBrk="1" hangingPunct="1"/>
            <a:r>
              <a:rPr lang="ru-RU" altLang="ru-RU" sz="1300">
                <a:latin typeface="Arial" panose="020B0604020202020204" pitchFamily="34" charset="0"/>
                <a:cs typeface="Arial" panose="020B0604020202020204" pitchFamily="34" charset="0"/>
              </a:rPr>
              <a:t>Свои яркие номера представили вокальный ансамбль «КАПЕЛЛА», Ильхам кызлары, трио «Джентли флай», вокально-хореографическая компания «GRANAT», Марат и Лейсан Абдуллины.</a:t>
            </a:r>
            <a:endParaRPr lang="ru-RU" altLang="ru-RU" sz="1300" b="1">
              <a:latin typeface="Arial" panose="020B0604020202020204" pitchFamily="34" charset="0"/>
              <a:cs typeface="Arial" panose="020B0604020202020204" pitchFamily="34" charset="0"/>
            </a:endParaRPr>
          </a:p>
        </p:txBody>
      </p:sp>
      <p:pic>
        <p:nvPicPr>
          <p:cNvPr id="6" name="Picture 6" descr="https://sun9-68.userapi.com/impg/h44RqMszv0l1CmYbDJ3GMoQkMogw1qA4JR2qCw/KpEuLfmTWjE.jpg?size=2560x1782&amp;quality=95&amp;sign=c2d0d10fc282b62df10c61700653ade8&amp;type=album">
            <a:extLst>
              <a:ext uri="{FF2B5EF4-FFF2-40B4-BE49-F238E27FC236}">
                <a16:creationId xmlns:a16="http://schemas.microsoft.com/office/drawing/2014/main" id="{2E0A8447-E489-4701-A87E-66F7DAFEFE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1363" y="731838"/>
            <a:ext cx="4162425" cy="289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https://sun9-49.userapi.com/impg/aeXlwnrCImqHr4rKqY2fIjf_GVL1dzyhHXcw6w/tYD0ClwovKc.jpg?size=2560x1574&amp;quality=95&amp;sign=7dba945330e9dff6197300c26709fc79&amp;type=album">
            <a:extLst>
              <a:ext uri="{FF2B5EF4-FFF2-40B4-BE49-F238E27FC236}">
                <a16:creationId xmlns:a16="http://schemas.microsoft.com/office/drawing/2014/main" id="{150FB5AE-942C-44E5-86EA-84C45E25B2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3811588"/>
            <a:ext cx="4167188"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66217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a:extLst>
              <a:ext uri="{FF2B5EF4-FFF2-40B4-BE49-F238E27FC236}">
                <a16:creationId xmlns:a16="http://schemas.microsoft.com/office/drawing/2014/main" id="{4CC4B9D2-2268-4BDB-B036-BF3D5295E7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749" y="-74017"/>
            <a:ext cx="12563296" cy="7072345"/>
          </a:xfrm>
          <a:prstGeom prst="rect">
            <a:avLst/>
          </a:prstGeom>
        </p:spPr>
      </p:pic>
      <p:sp>
        <p:nvSpPr>
          <p:cNvPr id="4" name="Прямоугольник 3">
            <a:extLst>
              <a:ext uri="{FF2B5EF4-FFF2-40B4-BE49-F238E27FC236}">
                <a16:creationId xmlns:a16="http://schemas.microsoft.com/office/drawing/2014/main" id="{CC35F753-10AC-48AB-BAD7-BC5CA4615D83}"/>
              </a:ext>
            </a:extLst>
          </p:cNvPr>
          <p:cNvSpPr/>
          <p:nvPr/>
        </p:nvSpPr>
        <p:spPr>
          <a:xfrm>
            <a:off x="950913" y="731838"/>
            <a:ext cx="6307137" cy="594009"/>
          </a:xfrm>
          <a:prstGeom prst="rect">
            <a:avLst/>
          </a:prstGeom>
        </p:spPr>
        <p:txBody>
          <a:bodyPr>
            <a:spAutoFit/>
          </a:bodyPr>
          <a:lstStyle/>
          <a:p>
            <a:pPr>
              <a:defRPr/>
            </a:pPr>
            <a:r>
              <a:rPr lang="ru-RU" sz="1630" b="1" dirty="0">
                <a:solidFill>
                  <a:srgbClr val="DB6413"/>
                </a:solidFill>
                <a:latin typeface="Arial" pitchFamily="34" charset="0"/>
                <a:cs typeface="Arial" pitchFamily="34" charset="0"/>
              </a:rPr>
              <a:t>Народный семейный ансамбль </a:t>
            </a:r>
            <a:r>
              <a:rPr lang="ru-RU" sz="1630" b="1" dirty="0" err="1">
                <a:solidFill>
                  <a:srgbClr val="DB6413"/>
                </a:solidFill>
                <a:latin typeface="Arial" pitchFamily="34" charset="0"/>
                <a:cs typeface="Arial" pitchFamily="34" charset="0"/>
              </a:rPr>
              <a:t>Гайнемхаметовых</a:t>
            </a:r>
            <a:r>
              <a:rPr lang="ru-RU" sz="1630" b="1" dirty="0">
                <a:solidFill>
                  <a:srgbClr val="DB6413"/>
                </a:solidFill>
                <a:latin typeface="Arial" pitchFamily="34" charset="0"/>
                <a:cs typeface="Arial" pitchFamily="34" charset="0"/>
              </a:rPr>
              <a:t> «</a:t>
            </a:r>
            <a:r>
              <a:rPr lang="ru-RU" sz="1630" b="1" dirty="0" err="1">
                <a:solidFill>
                  <a:srgbClr val="DB6413"/>
                </a:solidFill>
                <a:latin typeface="Arial" pitchFamily="34" charset="0"/>
                <a:cs typeface="Arial" pitchFamily="34" charset="0"/>
              </a:rPr>
              <a:t>Сандугачлар</a:t>
            </a:r>
            <a:r>
              <a:rPr lang="ru-RU" sz="1630" b="1" dirty="0">
                <a:solidFill>
                  <a:srgbClr val="DB6413"/>
                </a:solidFill>
                <a:latin typeface="Arial" pitchFamily="34" charset="0"/>
                <a:cs typeface="Arial" pitchFamily="34" charset="0"/>
              </a:rPr>
              <a:t> </a:t>
            </a:r>
            <a:r>
              <a:rPr lang="ru-RU" sz="1630" b="1" dirty="0" err="1">
                <a:solidFill>
                  <a:srgbClr val="DB6413"/>
                </a:solidFill>
                <a:latin typeface="Arial" pitchFamily="34" charset="0"/>
                <a:cs typeface="Arial" pitchFamily="34" charset="0"/>
              </a:rPr>
              <a:t>оясы</a:t>
            </a:r>
            <a:r>
              <a:rPr lang="ru-RU" sz="1630" b="1" dirty="0">
                <a:solidFill>
                  <a:srgbClr val="DB6413"/>
                </a:solidFill>
                <a:latin typeface="Arial" pitchFamily="34" charset="0"/>
                <a:cs typeface="Arial" pitchFamily="34" charset="0"/>
              </a:rPr>
              <a:t>»</a:t>
            </a:r>
            <a:endParaRPr lang="ru-RU" sz="1630" b="1" dirty="0">
              <a:solidFill>
                <a:srgbClr val="DB6413"/>
              </a:solidFill>
              <a:latin typeface="Arial" pitchFamily="34" charset="0"/>
              <a:cs typeface="Arial" pitchFamily="34" charset="0"/>
            </a:endParaRPr>
          </a:p>
        </p:txBody>
      </p:sp>
      <p:sp>
        <p:nvSpPr>
          <p:cNvPr id="5" name="Прямоугольник 11">
            <a:extLst>
              <a:ext uri="{FF2B5EF4-FFF2-40B4-BE49-F238E27FC236}">
                <a16:creationId xmlns:a16="http://schemas.microsoft.com/office/drawing/2014/main" id="{F650C090-6EC8-49E4-AED9-B3C5FD3E210C}"/>
              </a:ext>
            </a:extLst>
          </p:cNvPr>
          <p:cNvSpPr>
            <a:spLocks noChangeArrowheads="1"/>
          </p:cNvSpPr>
          <p:nvPr/>
        </p:nvSpPr>
        <p:spPr bwMode="auto">
          <a:xfrm>
            <a:off x="950913" y="1479737"/>
            <a:ext cx="5881687"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indent="174625" algn="just"/>
            <a:r>
              <a:rPr lang="ru-RU" altLang="ru-RU" sz="1200" dirty="0">
                <a:latin typeface="Arial" panose="020B0604020202020204" pitchFamily="34" charset="0"/>
                <a:cs typeface="Arial" panose="020B0604020202020204" pitchFamily="34" charset="0"/>
              </a:rPr>
              <a:t>Семейный ансамбль </a:t>
            </a:r>
            <a:r>
              <a:rPr lang="ru-RU" altLang="ru-RU" sz="1200" dirty="0" err="1">
                <a:latin typeface="Arial" panose="020B0604020202020204" pitchFamily="34" charset="0"/>
                <a:cs typeface="Arial" panose="020B0604020202020204" pitchFamily="34" charset="0"/>
              </a:rPr>
              <a:t>Гайнемхаметовых</a:t>
            </a:r>
            <a:r>
              <a:rPr lang="ru-RU" altLang="ru-RU" sz="1200" dirty="0">
                <a:latin typeface="Arial" panose="020B0604020202020204" pitchFamily="34" charset="0"/>
                <a:cs typeface="Arial" panose="020B0604020202020204" pitchFamily="34" charset="0"/>
              </a:rPr>
              <a:t> - один из первых в городе, начинался </a:t>
            </a:r>
            <a:r>
              <a:rPr lang="ru-RU" altLang="ru-RU" sz="1200" dirty="0" smtClean="0">
                <a:latin typeface="Arial" panose="020B0604020202020204" pitchFamily="34" charset="0"/>
                <a:cs typeface="Arial" panose="020B0604020202020204" pitchFamily="34" charset="0"/>
              </a:rPr>
              <a:t>в 1971 </a:t>
            </a:r>
            <a:r>
              <a:rPr lang="ru-RU" altLang="ru-RU" sz="1200" dirty="0">
                <a:latin typeface="Arial" panose="020B0604020202020204" pitchFamily="34" charset="0"/>
                <a:cs typeface="Arial" panose="020B0604020202020204" pitchFamily="34" charset="0"/>
              </a:rPr>
              <a:t>году с семейного дуэта Флёра и Разины. Запись их дуэта в 1973 году с </a:t>
            </a:r>
            <a:r>
              <a:rPr lang="ru-RU" altLang="ru-RU" sz="1200" dirty="0" smtClean="0">
                <a:latin typeface="Arial" panose="020B0604020202020204" pitchFamily="34" charset="0"/>
                <a:cs typeface="Arial" panose="020B0604020202020204" pitchFamily="34" charset="0"/>
              </a:rPr>
              <a:t>песней «</a:t>
            </a:r>
            <a:r>
              <a:rPr lang="ru-RU" altLang="ru-RU" sz="1200" dirty="0" err="1" smtClean="0">
                <a:latin typeface="Arial" panose="020B0604020202020204" pitchFamily="34" charset="0"/>
                <a:cs typeface="Arial" panose="020B0604020202020204" pitchFamily="34" charset="0"/>
              </a:rPr>
              <a:t>Әйдә</a:t>
            </a:r>
            <a:r>
              <a:rPr lang="ru-RU" altLang="ru-RU" sz="1200" dirty="0">
                <a:latin typeface="Arial" panose="020B0604020202020204" pitchFamily="34" charset="0"/>
                <a:cs typeface="Arial" panose="020B0604020202020204" pitchFamily="34" charset="0"/>
              </a:rPr>
              <a:t>, </a:t>
            </a:r>
            <a:r>
              <a:rPr lang="ru-RU" altLang="ru-RU" sz="1200" dirty="0" err="1">
                <a:latin typeface="Arial" panose="020B0604020202020204" pitchFamily="34" charset="0"/>
                <a:cs typeface="Arial" panose="020B0604020202020204" pitchFamily="34" charset="0"/>
              </a:rPr>
              <a:t>әйдә</a:t>
            </a:r>
            <a:r>
              <a:rPr lang="ru-RU" altLang="ru-RU" sz="1200" dirty="0">
                <a:latin typeface="Arial" panose="020B0604020202020204" pitchFamily="34" charset="0"/>
                <a:cs typeface="Arial" panose="020B0604020202020204" pitchFamily="34" charset="0"/>
              </a:rPr>
              <a:t>» хранится в «золотом фонде» радио республики. С 1983 года </a:t>
            </a:r>
            <a:r>
              <a:rPr lang="ru-RU" altLang="ru-RU" sz="1200" dirty="0" smtClean="0">
                <a:latin typeface="Arial" panose="020B0604020202020204" pitchFamily="34" charset="0"/>
                <a:cs typeface="Arial" panose="020B0604020202020204" pitchFamily="34" charset="0"/>
              </a:rPr>
              <a:t>семейный квартет </a:t>
            </a:r>
            <a:r>
              <a:rPr lang="ru-RU" altLang="ru-RU" sz="1200" dirty="0">
                <a:latin typeface="Arial" panose="020B0604020202020204" pitchFamily="34" charset="0"/>
                <a:cs typeface="Arial" panose="020B0604020202020204" pitchFamily="34" charset="0"/>
              </a:rPr>
              <a:t>(4 человека). В 1995 году со снохой Эльмирой стал семейный квинтет. </a:t>
            </a:r>
            <a:r>
              <a:rPr lang="ru-RU" altLang="ru-RU" sz="1200" dirty="0" smtClean="0">
                <a:latin typeface="Arial" panose="020B0604020202020204" pitchFamily="34" charset="0"/>
                <a:cs typeface="Arial" panose="020B0604020202020204" pitchFamily="34" charset="0"/>
              </a:rPr>
              <a:t>В настоящее </a:t>
            </a:r>
            <a:r>
              <a:rPr lang="ru-RU" altLang="ru-RU" sz="1200" dirty="0">
                <a:latin typeface="Arial" panose="020B0604020202020204" pitchFamily="34" charset="0"/>
                <a:cs typeface="Arial" panose="020B0604020202020204" pitchFamily="34" charset="0"/>
              </a:rPr>
              <a:t>время количество участников – 8 человек</a:t>
            </a:r>
            <a:r>
              <a:rPr lang="ru-RU" altLang="ru-RU" sz="1200" dirty="0" smtClean="0">
                <a:latin typeface="Arial" panose="020B0604020202020204" pitchFamily="34" charset="0"/>
                <a:cs typeface="Arial" panose="020B0604020202020204" pitchFamily="34" charset="0"/>
              </a:rPr>
              <a:t>.</a:t>
            </a:r>
          </a:p>
          <a:p>
            <a:pPr indent="174625" algn="just"/>
            <a:r>
              <a:rPr lang="ru-RU" altLang="ru-RU" sz="1200" dirty="0">
                <a:latin typeface="Arial" panose="020B0604020202020204" pitchFamily="34" charset="0"/>
                <a:cs typeface="Arial" panose="020B0604020202020204" pitchFamily="34" charset="0"/>
              </a:rPr>
              <a:t>Репертуар коллектива многообразен это: вокально-хореографические композиции</a:t>
            </a:r>
            <a:r>
              <a:rPr lang="ru-RU" altLang="ru-RU" sz="1200" dirty="0" smtClean="0">
                <a:latin typeface="Arial" panose="020B0604020202020204" pitchFamily="34" charset="0"/>
                <a:cs typeface="Arial" panose="020B0604020202020204" pitchFamily="34" charset="0"/>
              </a:rPr>
              <a:t>, так </a:t>
            </a:r>
            <a:r>
              <a:rPr lang="ru-RU" altLang="ru-RU" sz="1200" dirty="0">
                <a:latin typeface="Arial" panose="020B0604020202020204" pitchFamily="34" charset="0"/>
                <a:cs typeface="Arial" panose="020B0604020202020204" pitchFamily="34" charset="0"/>
              </a:rPr>
              <a:t>же песни татарских композиторов в собственной обработке, очень </a:t>
            </a:r>
            <a:r>
              <a:rPr lang="ru-RU" altLang="ru-RU" sz="1200" dirty="0" smtClean="0">
                <a:latin typeface="Arial" panose="020B0604020202020204" pitchFamily="34" charset="0"/>
                <a:cs typeface="Arial" panose="020B0604020202020204" pitchFamily="34" charset="0"/>
              </a:rPr>
              <a:t>много авторских </a:t>
            </a:r>
            <a:r>
              <a:rPr lang="ru-RU" altLang="ru-RU" sz="1200" dirty="0">
                <a:latin typeface="Arial" panose="020B0604020202020204" pitchFamily="34" charset="0"/>
                <a:cs typeface="Arial" panose="020B0604020202020204" pitchFamily="34" charset="0"/>
              </a:rPr>
              <a:t>песен собственного сочинения в эстрадной обработке, </a:t>
            </a:r>
            <a:r>
              <a:rPr lang="ru-RU" altLang="ru-RU" sz="1200" dirty="0" smtClean="0">
                <a:latin typeface="Arial" panose="020B0604020202020204" pitchFamily="34" charset="0"/>
                <a:cs typeface="Arial" panose="020B0604020202020204" pitchFamily="34" charset="0"/>
              </a:rPr>
              <a:t>инструментальные номера</a:t>
            </a:r>
            <a:r>
              <a:rPr lang="ru-RU" altLang="ru-RU" sz="1200" dirty="0">
                <a:latin typeface="Arial" panose="020B0604020202020204" pitchFamily="34" charset="0"/>
                <a:cs typeface="Arial" panose="020B0604020202020204" pitchFamily="34" charset="0"/>
              </a:rPr>
              <a:t>.</a:t>
            </a:r>
          </a:p>
          <a:p>
            <a:pPr indent="174625" algn="just"/>
            <a:r>
              <a:rPr lang="ru-RU" altLang="ru-RU" sz="1200" dirty="0">
                <a:latin typeface="Arial" panose="020B0604020202020204" pitchFamily="34" charset="0"/>
                <a:cs typeface="Arial" panose="020B0604020202020204" pitchFamily="34" charset="0"/>
              </a:rPr>
              <a:t>Отношения в семье основываются на взаимопонимании и уважении друг к </a:t>
            </a:r>
            <a:r>
              <a:rPr lang="ru-RU" altLang="ru-RU" sz="1200" dirty="0" smtClean="0">
                <a:latin typeface="Arial" panose="020B0604020202020204" pitchFamily="34" charset="0"/>
                <a:cs typeface="Arial" panose="020B0604020202020204" pitchFamily="34" charset="0"/>
              </a:rPr>
              <a:t>другу. Единство </a:t>
            </a:r>
            <a:r>
              <a:rPr lang="ru-RU" altLang="ru-RU" sz="1200" dirty="0">
                <a:latin typeface="Arial" panose="020B0604020202020204" pitchFamily="34" charset="0"/>
                <a:cs typeface="Arial" panose="020B0604020202020204" pitchFamily="34" charset="0"/>
              </a:rPr>
              <a:t>интересов, любовь к культуре своего народа к его традициям, </a:t>
            </a:r>
            <a:r>
              <a:rPr lang="ru-RU" altLang="ru-RU" sz="1200" dirty="0" smtClean="0">
                <a:latin typeface="Arial" panose="020B0604020202020204" pitchFamily="34" charset="0"/>
                <a:cs typeface="Arial" panose="020B0604020202020204" pitchFamily="34" charset="0"/>
              </a:rPr>
              <a:t>неустанный многолетний </a:t>
            </a:r>
            <a:r>
              <a:rPr lang="ru-RU" altLang="ru-RU" sz="1200" dirty="0">
                <a:latin typeface="Arial" panose="020B0604020202020204" pitchFamily="34" charset="0"/>
                <a:cs typeface="Arial" panose="020B0604020202020204" pitchFamily="34" charset="0"/>
              </a:rPr>
              <a:t>труд в деле пропаганды и возрождения народного </a:t>
            </a:r>
            <a:r>
              <a:rPr lang="ru-RU" altLang="ru-RU" sz="1200" dirty="0" smtClean="0">
                <a:latin typeface="Arial" panose="020B0604020202020204" pitchFamily="34" charset="0"/>
                <a:cs typeface="Arial" panose="020B0604020202020204" pitchFamily="34" charset="0"/>
              </a:rPr>
              <a:t>искусства, трудолюбие</a:t>
            </a:r>
            <a:r>
              <a:rPr lang="ru-RU" altLang="ru-RU" sz="1200" dirty="0">
                <a:latin typeface="Arial" panose="020B0604020202020204" pitchFamily="34" charset="0"/>
                <a:cs typeface="Arial" panose="020B0604020202020204" pitchFamily="34" charset="0"/>
              </a:rPr>
              <a:t>, талант, неутомимая энергия, желание дарить радость людям </a:t>
            </a:r>
            <a:r>
              <a:rPr lang="ru-RU" altLang="ru-RU" sz="1200" dirty="0" smtClean="0">
                <a:latin typeface="Arial" panose="020B0604020202020204" pitchFamily="34" charset="0"/>
                <a:cs typeface="Arial" panose="020B0604020202020204" pitchFamily="34" charset="0"/>
              </a:rPr>
              <a:t>являются отличительными </a:t>
            </a:r>
            <a:r>
              <a:rPr lang="ru-RU" altLang="ru-RU" sz="1200" dirty="0">
                <a:latin typeface="Arial" panose="020B0604020202020204" pitchFamily="34" charset="0"/>
                <a:cs typeface="Arial" panose="020B0604020202020204" pitchFamily="34" charset="0"/>
              </a:rPr>
              <a:t>чертами семьи </a:t>
            </a:r>
            <a:r>
              <a:rPr lang="ru-RU" altLang="ru-RU" sz="1200" dirty="0" err="1">
                <a:latin typeface="Arial" panose="020B0604020202020204" pitchFamily="34" charset="0"/>
                <a:cs typeface="Arial" panose="020B0604020202020204" pitchFamily="34" charset="0"/>
              </a:rPr>
              <a:t>Гайнемхаметовых</a:t>
            </a:r>
            <a:r>
              <a:rPr lang="ru-RU" altLang="ru-RU" sz="1200" dirty="0" smtClean="0">
                <a:latin typeface="Arial" panose="020B0604020202020204" pitchFamily="34" charset="0"/>
                <a:cs typeface="Arial" panose="020B0604020202020204" pitchFamily="34" charset="0"/>
              </a:rPr>
              <a:t>.</a:t>
            </a:r>
          </a:p>
          <a:p>
            <a:pPr indent="174625" algn="just"/>
            <a:r>
              <a:rPr lang="ru-RU" altLang="ru-RU" sz="1200" dirty="0">
                <a:latin typeface="Arial" panose="020B0604020202020204" pitchFamily="34" charset="0"/>
                <a:cs typeface="Arial" panose="020B0604020202020204" pitchFamily="34" charset="0"/>
              </a:rPr>
              <a:t>С 1984 года </a:t>
            </a:r>
            <a:r>
              <a:rPr lang="ru-RU" altLang="ru-RU" sz="1200" dirty="0" err="1">
                <a:latin typeface="Arial" panose="020B0604020202020204" pitchFamily="34" charset="0"/>
                <a:cs typeface="Arial" panose="020B0604020202020204" pitchFamily="34" charset="0"/>
              </a:rPr>
              <a:t>Гайнемхаметовы</a:t>
            </a:r>
            <a:r>
              <a:rPr lang="ru-RU" altLang="ru-RU" sz="1200" dirty="0">
                <a:latin typeface="Arial" panose="020B0604020202020204" pitchFamily="34" charset="0"/>
                <a:cs typeface="Arial" panose="020B0604020202020204" pitchFamily="34" charset="0"/>
              </a:rPr>
              <a:t> неоднократно становились победителями </a:t>
            </a:r>
            <a:r>
              <a:rPr lang="ru-RU" altLang="ru-RU" sz="1200" dirty="0" smtClean="0">
                <a:latin typeface="Arial" panose="020B0604020202020204" pitchFamily="34" charset="0"/>
                <a:cs typeface="Arial" panose="020B0604020202020204" pitchFamily="34" charset="0"/>
              </a:rPr>
              <a:t>городских и </a:t>
            </a:r>
            <a:r>
              <a:rPr lang="ru-RU" altLang="ru-RU" sz="1200" dirty="0">
                <a:latin typeface="Arial" panose="020B0604020202020204" pitchFamily="34" charset="0"/>
                <a:cs typeface="Arial" panose="020B0604020202020204" pitchFamily="34" charset="0"/>
              </a:rPr>
              <a:t>республиканских фестивалей и конкурсов семейных ансамблей. Они Лауреаты I, </a:t>
            </a:r>
            <a:r>
              <a:rPr lang="ru-RU" altLang="ru-RU" sz="1200" dirty="0" smtClean="0">
                <a:latin typeface="Arial" panose="020B0604020202020204" pitchFamily="34" charset="0"/>
                <a:cs typeface="Arial" panose="020B0604020202020204" pitchFamily="34" charset="0"/>
              </a:rPr>
              <a:t>II, III </a:t>
            </a:r>
            <a:r>
              <a:rPr lang="ru-RU" altLang="ru-RU" sz="1200" dirty="0">
                <a:latin typeface="Arial" panose="020B0604020202020204" pitchFamily="34" charset="0"/>
                <a:cs typeface="Arial" panose="020B0604020202020204" pitchFamily="34" charset="0"/>
              </a:rPr>
              <a:t>Всесоюзных фестивалей народного творчества в </a:t>
            </a:r>
            <a:r>
              <a:rPr lang="ru-RU" altLang="ru-RU" sz="1200" dirty="0" err="1">
                <a:latin typeface="Arial" panose="020B0604020202020204" pitchFamily="34" charset="0"/>
                <a:cs typeface="Arial" panose="020B0604020202020204" pitchFamily="34" charset="0"/>
              </a:rPr>
              <a:t>г.Казани</a:t>
            </a:r>
            <a:r>
              <a:rPr lang="ru-RU" altLang="ru-RU" sz="1200" dirty="0">
                <a:latin typeface="Arial" panose="020B0604020202020204" pitchFamily="34" charset="0"/>
                <a:cs typeface="Arial" panose="020B0604020202020204" pitchFamily="34" charset="0"/>
              </a:rPr>
              <a:t>, лауреаты </a:t>
            </a:r>
            <a:r>
              <a:rPr lang="ru-RU" altLang="ru-RU" sz="1200" dirty="0" smtClean="0">
                <a:latin typeface="Arial" panose="020B0604020202020204" pitchFamily="34" charset="0"/>
                <a:cs typeface="Arial" panose="020B0604020202020204" pitchFamily="34" charset="0"/>
              </a:rPr>
              <a:t>I Всероссийского </a:t>
            </a:r>
            <a:r>
              <a:rPr lang="ru-RU" altLang="ru-RU" sz="1200" dirty="0">
                <a:latin typeface="Arial" panose="020B0604020202020204" pitchFamily="34" charset="0"/>
                <a:cs typeface="Arial" panose="020B0604020202020204" pitchFamily="34" charset="0"/>
              </a:rPr>
              <a:t>фестиваля семейных ансамблей «Вятка-91» (г. Киров), в 1994 </a:t>
            </a:r>
            <a:r>
              <a:rPr lang="ru-RU" altLang="ru-RU" sz="1200" dirty="0" smtClean="0">
                <a:latin typeface="Arial" panose="020B0604020202020204" pitchFamily="34" charset="0"/>
                <a:cs typeface="Arial" panose="020B0604020202020204" pitchFamily="34" charset="0"/>
              </a:rPr>
              <a:t>году победители </a:t>
            </a:r>
            <a:r>
              <a:rPr lang="ru-RU" altLang="ru-RU" sz="1200" dirty="0">
                <a:latin typeface="Arial" panose="020B0604020202020204" pitchFamily="34" charset="0"/>
                <a:cs typeface="Arial" panose="020B0604020202020204" pitchFamily="34" charset="0"/>
              </a:rPr>
              <a:t>конкурса, посвященного 80-летию композитора А. </a:t>
            </a:r>
            <a:r>
              <a:rPr lang="ru-RU" altLang="ru-RU" sz="1200" dirty="0" err="1">
                <a:latin typeface="Arial" panose="020B0604020202020204" pitchFamily="34" charset="0"/>
                <a:cs typeface="Arial" panose="020B0604020202020204" pitchFamily="34" charset="0"/>
              </a:rPr>
              <a:t>Даутова</a:t>
            </a:r>
            <a:r>
              <a:rPr lang="ru-RU" altLang="ru-RU" sz="1200" dirty="0">
                <a:latin typeface="Arial" panose="020B0604020202020204" pitchFamily="34" charset="0"/>
                <a:cs typeface="Arial" panose="020B0604020202020204" pitchFamily="34" charset="0"/>
              </a:rPr>
              <a:t> в г. </a:t>
            </a:r>
            <a:r>
              <a:rPr lang="ru-RU" altLang="ru-RU" sz="1200" dirty="0" err="1" smtClean="0">
                <a:latin typeface="Arial" panose="020B0604020202020204" pitchFamily="34" charset="0"/>
                <a:cs typeface="Arial" panose="020B0604020202020204" pitchFamily="34" charset="0"/>
              </a:rPr>
              <a:t>Туймозы</a:t>
            </a:r>
            <a:r>
              <a:rPr lang="ru-RU" altLang="ru-RU" sz="1200" dirty="0" smtClean="0">
                <a:latin typeface="Arial" panose="020B0604020202020204" pitchFamily="34" charset="0"/>
                <a:cs typeface="Arial" panose="020B0604020202020204" pitchFamily="34" charset="0"/>
              </a:rPr>
              <a:t> Республики </a:t>
            </a:r>
            <a:r>
              <a:rPr lang="ru-RU" altLang="ru-RU" sz="1200" dirty="0">
                <a:latin typeface="Arial" panose="020B0604020202020204" pitchFamily="34" charset="0"/>
                <a:cs typeface="Arial" panose="020B0604020202020204" pitchFamily="34" charset="0"/>
              </a:rPr>
              <a:t>Башкортостан, лауреаты Международного фестиваля семейных </a:t>
            </a:r>
            <a:r>
              <a:rPr lang="ru-RU" altLang="ru-RU" sz="1200" dirty="0" smtClean="0">
                <a:latin typeface="Arial" panose="020B0604020202020204" pitchFamily="34" charset="0"/>
                <a:cs typeface="Arial" panose="020B0604020202020204" pitchFamily="34" charset="0"/>
              </a:rPr>
              <a:t>ансамблей «Мир </a:t>
            </a:r>
            <a:r>
              <a:rPr lang="ru-RU" altLang="ru-RU" sz="1200" dirty="0">
                <a:latin typeface="Arial" panose="020B0604020202020204" pitchFamily="34" charset="0"/>
                <a:cs typeface="Arial" panose="020B0604020202020204" pitchFamily="34" charset="0"/>
              </a:rPr>
              <a:t>- одна семья» в 1999 году (г. Санкт- Петербург), в 2000 году семья </a:t>
            </a:r>
            <a:r>
              <a:rPr lang="ru-RU" altLang="ru-RU" sz="1200" dirty="0" smtClean="0">
                <a:latin typeface="Arial" panose="020B0604020202020204" pitchFamily="34" charset="0"/>
                <a:cs typeface="Arial" panose="020B0604020202020204" pitchFamily="34" charset="0"/>
              </a:rPr>
              <a:t>признана «самой </a:t>
            </a:r>
            <a:r>
              <a:rPr lang="ru-RU" altLang="ru-RU" sz="1200" dirty="0">
                <a:latin typeface="Arial" panose="020B0604020202020204" pitchFamily="34" charset="0"/>
                <a:cs typeface="Arial" panose="020B0604020202020204" pitchFamily="34" charset="0"/>
              </a:rPr>
              <a:t>музыкальной семьей города Нижнекамска». В 2001 году Кабинет </a:t>
            </a:r>
            <a:r>
              <a:rPr lang="ru-RU" altLang="ru-RU" sz="1200" dirty="0" smtClean="0">
                <a:latin typeface="Arial" panose="020B0604020202020204" pitchFamily="34" charset="0"/>
                <a:cs typeface="Arial" panose="020B0604020202020204" pitchFamily="34" charset="0"/>
              </a:rPr>
              <a:t>Министров РТ </a:t>
            </a:r>
            <a:r>
              <a:rPr lang="ru-RU" altLang="ru-RU" sz="1200" dirty="0">
                <a:latin typeface="Arial" panose="020B0604020202020204" pitchFamily="34" charset="0"/>
                <a:cs typeface="Arial" panose="020B0604020202020204" pitchFamily="34" charset="0"/>
              </a:rPr>
              <a:t>Управление ЗАГС провели конкурс, где семья стала Лауреатом </a:t>
            </a:r>
            <a:r>
              <a:rPr lang="ru-RU" altLang="ru-RU" sz="1200" dirty="0" smtClean="0">
                <a:latin typeface="Arial" panose="020B0604020202020204" pitchFamily="34" charset="0"/>
                <a:cs typeface="Arial" panose="020B0604020202020204" pitchFamily="34" charset="0"/>
              </a:rPr>
              <a:t>смотра «Образцовая </a:t>
            </a:r>
            <a:r>
              <a:rPr lang="ru-RU" altLang="ru-RU" sz="1200" dirty="0">
                <a:latin typeface="Arial" panose="020B0604020202020204" pitchFamily="34" charset="0"/>
                <a:cs typeface="Arial" panose="020B0604020202020204" pitchFamily="34" charset="0"/>
              </a:rPr>
              <a:t>семья Татарстана» и как самая музыкальная семья вошла в первую </a:t>
            </a:r>
            <a:r>
              <a:rPr lang="ru-RU" altLang="ru-RU" sz="1200" dirty="0" smtClean="0">
                <a:latin typeface="Arial" panose="020B0604020202020204" pitchFamily="34" charset="0"/>
                <a:cs typeface="Arial" panose="020B0604020202020204" pitchFamily="34" charset="0"/>
              </a:rPr>
              <a:t>книгу «100 </a:t>
            </a:r>
            <a:r>
              <a:rPr lang="ru-RU" altLang="ru-RU" sz="1200" dirty="0">
                <a:latin typeface="Arial" panose="020B0604020202020204" pitchFamily="34" charset="0"/>
                <a:cs typeface="Arial" panose="020B0604020202020204" pitchFamily="34" charset="0"/>
              </a:rPr>
              <a:t>семей Татарстана».</a:t>
            </a:r>
            <a:endParaRPr lang="ru-RU" altLang="ru-RU" sz="1200" dirty="0">
              <a:latin typeface="Arial" panose="020B0604020202020204" pitchFamily="34" charset="0"/>
              <a:cs typeface="Arial" panose="020B0604020202020204" pitchFamily="34" charset="0"/>
            </a:endParaRPr>
          </a:p>
        </p:txBody>
      </p:sp>
      <p:pic>
        <p:nvPicPr>
          <p:cNvPr id="3" name="Рисунок 2"/>
          <p:cNvPicPr>
            <a:picLocks noChangeAspect="1"/>
          </p:cNvPicPr>
          <p:nvPr/>
        </p:nvPicPr>
        <p:blipFill rotWithShape="1">
          <a:blip r:embed="rId3" cstate="hqprint">
            <a:extLst>
              <a:ext uri="{28A0092B-C50C-407E-A947-70E740481C1C}">
                <a14:useLocalDpi xmlns:a14="http://schemas.microsoft.com/office/drawing/2010/main" val="0"/>
              </a:ext>
            </a:extLst>
          </a:blip>
          <a:srcRect t="27034" b="23076"/>
          <a:stretch/>
        </p:blipFill>
        <p:spPr>
          <a:xfrm>
            <a:off x="7109451" y="731838"/>
            <a:ext cx="4193166" cy="2960072"/>
          </a:xfrm>
          <a:prstGeom prst="rect">
            <a:avLst/>
          </a:prstGeom>
        </p:spPr>
      </p:pic>
      <p:pic>
        <p:nvPicPr>
          <p:cNvPr id="10" name="Рисунок 9"/>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109451" y="3941852"/>
            <a:ext cx="4193166" cy="2424174"/>
          </a:xfrm>
          <a:prstGeom prst="rect">
            <a:avLst/>
          </a:prstGeom>
        </p:spPr>
      </p:pic>
    </p:spTree>
    <p:extLst>
      <p:ext uri="{BB962C8B-B14F-4D97-AF65-F5344CB8AC3E}">
        <p14:creationId xmlns:p14="http://schemas.microsoft.com/office/powerpoint/2010/main" val="26252130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a:extLst>
              <a:ext uri="{FF2B5EF4-FFF2-40B4-BE49-F238E27FC236}">
                <a16:creationId xmlns:a16="http://schemas.microsoft.com/office/drawing/2014/main" id="{4CC4B9D2-2268-4BDB-B036-BF3D5295E7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258" y="-108642"/>
            <a:ext cx="12592640" cy="7088864"/>
          </a:xfrm>
          <a:prstGeom prst="rect">
            <a:avLst/>
          </a:prstGeom>
        </p:spPr>
      </p:pic>
      <p:sp>
        <p:nvSpPr>
          <p:cNvPr id="5" name="Прямоугольник 11">
            <a:extLst>
              <a:ext uri="{FF2B5EF4-FFF2-40B4-BE49-F238E27FC236}">
                <a16:creationId xmlns:a16="http://schemas.microsoft.com/office/drawing/2014/main" id="{F650C090-6EC8-49E4-AED9-B3C5FD3E210C}"/>
              </a:ext>
            </a:extLst>
          </p:cNvPr>
          <p:cNvSpPr>
            <a:spLocks noChangeArrowheads="1"/>
          </p:cNvSpPr>
          <p:nvPr/>
        </p:nvSpPr>
        <p:spPr bwMode="auto">
          <a:xfrm>
            <a:off x="817349" y="1074957"/>
            <a:ext cx="10833545" cy="4539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indent="174625" algn="just"/>
            <a:r>
              <a:rPr lang="ru-RU" altLang="ru-RU" sz="1600" dirty="0">
                <a:solidFill>
                  <a:srgbClr val="DB6413"/>
                </a:solidFill>
                <a:latin typeface="Arial" panose="020B0604020202020204" pitchFamily="34" charset="0"/>
                <a:cs typeface="Arial" panose="020B0604020202020204" pitchFamily="34" charset="0"/>
              </a:rPr>
              <a:t>Наиболее значимые награды семейного ансамбля:</a:t>
            </a:r>
          </a:p>
          <a:p>
            <a:pPr algn="just"/>
            <a:r>
              <a:rPr lang="ru-RU" altLang="ru-RU" sz="1300" dirty="0">
                <a:latin typeface="Arial" panose="020B0604020202020204" pitchFamily="34" charset="0"/>
                <a:cs typeface="Arial" panose="020B0604020202020204" pitchFamily="34" charset="0"/>
              </a:rPr>
              <a:t>- лауреаты II и III Всесоюзных фестивалей народного творчества в г. Казани в </a:t>
            </a:r>
            <a:r>
              <a:rPr lang="ru-RU" altLang="ru-RU" sz="1300" dirty="0" smtClean="0">
                <a:latin typeface="Arial" panose="020B0604020202020204" pitchFamily="34" charset="0"/>
                <a:cs typeface="Arial" panose="020B0604020202020204" pitchFamily="34" charset="0"/>
              </a:rPr>
              <a:t>1987г. и </a:t>
            </a:r>
            <a:r>
              <a:rPr lang="ru-RU" altLang="ru-RU" sz="1300" dirty="0">
                <a:latin typeface="Arial" panose="020B0604020202020204" pitchFamily="34" charset="0"/>
                <a:cs typeface="Arial" panose="020B0604020202020204" pitchFamily="34" charset="0"/>
              </a:rPr>
              <a:t>1988г</a:t>
            </a:r>
            <a:r>
              <a:rPr lang="ru-RU" altLang="ru-RU" sz="1300" dirty="0" smtClean="0">
                <a:latin typeface="Arial" panose="020B0604020202020204" pitchFamily="34" charset="0"/>
                <a:cs typeface="Arial" panose="020B0604020202020204" pitchFamily="34" charset="0"/>
              </a:rPr>
              <a:t>.</a:t>
            </a:r>
            <a:endParaRPr lang="ru-RU" altLang="ru-RU" sz="1300" dirty="0">
              <a:latin typeface="Arial" panose="020B0604020202020204" pitchFamily="34" charset="0"/>
              <a:cs typeface="Arial" panose="020B0604020202020204" pitchFamily="34" charset="0"/>
            </a:endParaRPr>
          </a:p>
          <a:p>
            <a:pPr algn="just"/>
            <a:r>
              <a:rPr lang="ru-RU" altLang="ru-RU" sz="1300" dirty="0">
                <a:latin typeface="Arial" panose="020B0604020202020204" pitchFamily="34" charset="0"/>
                <a:cs typeface="Arial" panose="020B0604020202020204" pitchFamily="34" charset="0"/>
              </a:rPr>
              <a:t>- лауреаты I и II республиканского фестиваля «</a:t>
            </a:r>
            <a:r>
              <a:rPr lang="ru-RU" altLang="ru-RU" sz="1300" dirty="0" err="1">
                <a:latin typeface="Arial" panose="020B0604020202020204" pitchFamily="34" charset="0"/>
                <a:cs typeface="Arial" panose="020B0604020202020204" pitchFamily="34" charset="0"/>
              </a:rPr>
              <a:t>Уйнагыз</a:t>
            </a:r>
            <a:r>
              <a:rPr lang="ru-RU" altLang="ru-RU" sz="1300" dirty="0">
                <a:latin typeface="Arial" panose="020B0604020202020204" pitchFamily="34" charset="0"/>
                <a:cs typeface="Arial" panose="020B0604020202020204" pitchFamily="34" charset="0"/>
              </a:rPr>
              <a:t> </a:t>
            </a:r>
            <a:r>
              <a:rPr lang="ru-RU" altLang="ru-RU" sz="1300" dirty="0" err="1">
                <a:latin typeface="Arial" panose="020B0604020202020204" pitchFamily="34" charset="0"/>
                <a:cs typeface="Arial" panose="020B0604020202020204" pitchFamily="34" charset="0"/>
              </a:rPr>
              <a:t>гармуннар</a:t>
            </a:r>
            <a:r>
              <a:rPr lang="ru-RU" altLang="ru-RU" sz="1300" dirty="0">
                <a:latin typeface="Arial" panose="020B0604020202020204" pitchFamily="34" charset="0"/>
                <a:cs typeface="Arial" panose="020B0604020202020204" pitchFamily="34" charset="0"/>
              </a:rPr>
              <a:t>» </a:t>
            </a:r>
            <a:r>
              <a:rPr lang="ru-RU" altLang="ru-RU" sz="1300" dirty="0" err="1" smtClean="0">
                <a:latin typeface="Arial" panose="020B0604020202020204" pitchFamily="34" charset="0"/>
                <a:cs typeface="Arial" panose="020B0604020202020204" pitchFamily="34" charset="0"/>
              </a:rPr>
              <a:t>г.Казань</a:t>
            </a:r>
            <a:endParaRPr lang="ru-RU" altLang="ru-RU" sz="1300" dirty="0">
              <a:latin typeface="Arial" panose="020B0604020202020204" pitchFamily="34" charset="0"/>
              <a:cs typeface="Arial" panose="020B0604020202020204" pitchFamily="34" charset="0"/>
            </a:endParaRPr>
          </a:p>
          <a:p>
            <a:pPr algn="just"/>
            <a:r>
              <a:rPr lang="ru-RU" altLang="ru-RU" sz="1300" dirty="0">
                <a:latin typeface="Arial" panose="020B0604020202020204" pitchFamily="34" charset="0"/>
                <a:cs typeface="Arial" panose="020B0604020202020204" pitchFamily="34" charset="0"/>
              </a:rPr>
              <a:t>- лауреаты I Всероссийского фестиваля семейных ансамблей «Вятка-91» г. </a:t>
            </a:r>
            <a:r>
              <a:rPr lang="ru-RU" altLang="ru-RU" sz="1300" dirty="0" smtClean="0">
                <a:latin typeface="Arial" panose="020B0604020202020204" pitchFamily="34" charset="0"/>
                <a:cs typeface="Arial" panose="020B0604020202020204" pitchFamily="34" charset="0"/>
              </a:rPr>
              <a:t>Киров</a:t>
            </a:r>
            <a:endParaRPr lang="ru-RU" altLang="ru-RU" sz="1300" dirty="0">
              <a:latin typeface="Arial" panose="020B0604020202020204" pitchFamily="34" charset="0"/>
              <a:cs typeface="Arial" panose="020B0604020202020204" pitchFamily="34" charset="0"/>
            </a:endParaRPr>
          </a:p>
          <a:p>
            <a:pPr algn="just"/>
            <a:r>
              <a:rPr lang="ru-RU" altLang="ru-RU" sz="1300" dirty="0">
                <a:latin typeface="Arial" panose="020B0604020202020204" pitchFamily="34" charset="0"/>
                <a:cs typeface="Arial" panose="020B0604020202020204" pitchFamily="34" charset="0"/>
              </a:rPr>
              <a:t>- лауреаты конкурса, посвященного 80-летию композитора А. </a:t>
            </a:r>
            <a:r>
              <a:rPr lang="ru-RU" altLang="ru-RU" sz="1300" dirty="0" err="1">
                <a:latin typeface="Arial" panose="020B0604020202020204" pitchFamily="34" charset="0"/>
                <a:cs typeface="Arial" panose="020B0604020202020204" pitchFamily="34" charset="0"/>
              </a:rPr>
              <a:t>Даутова</a:t>
            </a:r>
            <a:r>
              <a:rPr lang="ru-RU" altLang="ru-RU" sz="1300" dirty="0">
                <a:latin typeface="Arial" panose="020B0604020202020204" pitchFamily="34" charset="0"/>
                <a:cs typeface="Arial" panose="020B0604020202020204" pitchFamily="34" charset="0"/>
              </a:rPr>
              <a:t> в г. </a:t>
            </a:r>
            <a:r>
              <a:rPr lang="ru-RU" altLang="ru-RU" sz="1300" dirty="0" err="1" smtClean="0">
                <a:latin typeface="Arial" panose="020B0604020202020204" pitchFamily="34" charset="0"/>
                <a:cs typeface="Arial" panose="020B0604020202020204" pitchFamily="34" charset="0"/>
              </a:rPr>
              <a:t>Туймозы</a:t>
            </a:r>
            <a:r>
              <a:rPr lang="ru-RU" altLang="ru-RU" sz="1300" dirty="0" smtClean="0">
                <a:latin typeface="Arial" panose="020B0604020202020204" pitchFamily="34" charset="0"/>
                <a:cs typeface="Arial" panose="020B0604020202020204" pitchFamily="34" charset="0"/>
              </a:rPr>
              <a:t> Республики </a:t>
            </a:r>
            <a:r>
              <a:rPr lang="ru-RU" altLang="ru-RU" sz="1300" dirty="0">
                <a:latin typeface="Arial" panose="020B0604020202020204" pitchFamily="34" charset="0"/>
                <a:cs typeface="Arial" panose="020B0604020202020204" pitchFamily="34" charset="0"/>
              </a:rPr>
              <a:t>Башкортостан, 1994 г</a:t>
            </a:r>
            <a:r>
              <a:rPr lang="ru-RU" altLang="ru-RU" sz="1300" dirty="0" smtClean="0">
                <a:latin typeface="Arial" panose="020B0604020202020204" pitchFamily="34" charset="0"/>
                <a:cs typeface="Arial" panose="020B0604020202020204" pitchFamily="34" charset="0"/>
              </a:rPr>
              <a:t>.</a:t>
            </a:r>
            <a:endParaRPr lang="ru-RU" altLang="ru-RU" sz="1300" dirty="0">
              <a:latin typeface="Arial" panose="020B0604020202020204" pitchFamily="34" charset="0"/>
              <a:cs typeface="Arial" panose="020B0604020202020204" pitchFamily="34" charset="0"/>
            </a:endParaRPr>
          </a:p>
          <a:p>
            <a:pPr algn="just"/>
            <a:r>
              <a:rPr lang="ru-RU" altLang="ru-RU" sz="1300" dirty="0">
                <a:latin typeface="Arial" panose="020B0604020202020204" pitchFamily="34" charset="0"/>
                <a:cs typeface="Arial" panose="020B0604020202020204" pitchFamily="34" charset="0"/>
              </a:rPr>
              <a:t>- лауреаты Международного фестиваля семейных ансамблей «Мир - одна семья» </a:t>
            </a:r>
            <a:r>
              <a:rPr lang="ru-RU" altLang="ru-RU" sz="1300" dirty="0" smtClean="0">
                <a:latin typeface="Arial" panose="020B0604020202020204" pitchFamily="34" charset="0"/>
                <a:cs typeface="Arial" panose="020B0604020202020204" pitchFamily="34" charset="0"/>
              </a:rPr>
              <a:t>в 1999 </a:t>
            </a:r>
            <a:r>
              <a:rPr lang="ru-RU" altLang="ru-RU" sz="1300" dirty="0">
                <a:latin typeface="Arial" panose="020B0604020202020204" pitchFamily="34" charset="0"/>
                <a:cs typeface="Arial" panose="020B0604020202020204" pitchFamily="34" charset="0"/>
              </a:rPr>
              <a:t>году. г. Санкт- </a:t>
            </a:r>
            <a:r>
              <a:rPr lang="ru-RU" altLang="ru-RU" sz="1300" dirty="0" smtClean="0">
                <a:latin typeface="Arial" panose="020B0604020202020204" pitchFamily="34" charset="0"/>
                <a:cs typeface="Arial" panose="020B0604020202020204" pitchFamily="34" charset="0"/>
              </a:rPr>
              <a:t>Петербург</a:t>
            </a:r>
            <a:endParaRPr lang="ru-RU" altLang="ru-RU" sz="1300" dirty="0">
              <a:latin typeface="Arial" panose="020B0604020202020204" pitchFamily="34" charset="0"/>
              <a:cs typeface="Arial" panose="020B0604020202020204" pitchFamily="34" charset="0"/>
            </a:endParaRPr>
          </a:p>
          <a:p>
            <a:pPr algn="just"/>
            <a:r>
              <a:rPr lang="ru-RU" altLang="ru-RU" sz="1300" dirty="0">
                <a:latin typeface="Arial" panose="020B0604020202020204" pitchFamily="34" charset="0"/>
                <a:cs typeface="Arial" panose="020B0604020202020204" pitchFamily="34" charset="0"/>
              </a:rPr>
              <a:t>- 2000 г. семья признана «Самой музыкальной семьей города Нижнекамска</a:t>
            </a:r>
            <a:r>
              <a:rPr lang="ru-RU" altLang="ru-RU" sz="1300" dirty="0" smtClean="0">
                <a:latin typeface="Arial" panose="020B0604020202020204" pitchFamily="34" charset="0"/>
                <a:cs typeface="Arial" panose="020B0604020202020204" pitchFamily="34" charset="0"/>
              </a:rPr>
              <a:t>»</a:t>
            </a:r>
            <a:endParaRPr lang="ru-RU" altLang="ru-RU" sz="1300" dirty="0">
              <a:latin typeface="Arial" panose="020B0604020202020204" pitchFamily="34" charset="0"/>
              <a:cs typeface="Arial" panose="020B0604020202020204" pitchFamily="34" charset="0"/>
            </a:endParaRPr>
          </a:p>
          <a:p>
            <a:pPr algn="just">
              <a:buFontTx/>
              <a:buChar char="-"/>
            </a:pPr>
            <a:r>
              <a:rPr lang="ru-RU" altLang="ru-RU" sz="1300" dirty="0" smtClean="0">
                <a:latin typeface="Arial" panose="020B0604020202020204" pitchFamily="34" charset="0"/>
                <a:cs typeface="Arial" panose="020B0604020202020204" pitchFamily="34" charset="0"/>
              </a:rPr>
              <a:t> 2001г</a:t>
            </a:r>
            <a:r>
              <a:rPr lang="ru-RU" altLang="ru-RU" sz="1300" dirty="0">
                <a:latin typeface="Arial" panose="020B0604020202020204" pitchFamily="34" charset="0"/>
                <a:cs typeface="Arial" panose="020B0604020202020204" pitchFamily="34" charset="0"/>
              </a:rPr>
              <a:t>. лауреат смотра «Образцовая семья Татарстана</a:t>
            </a:r>
            <a:r>
              <a:rPr lang="ru-RU" altLang="ru-RU" sz="1300" dirty="0" smtClean="0">
                <a:latin typeface="Arial" panose="020B0604020202020204" pitchFamily="34" charset="0"/>
                <a:cs typeface="Arial" panose="020B0604020202020204" pitchFamily="34" charset="0"/>
              </a:rPr>
              <a:t>», как </a:t>
            </a:r>
            <a:r>
              <a:rPr lang="ru-RU" altLang="ru-RU" sz="1300" dirty="0">
                <a:latin typeface="Arial" panose="020B0604020202020204" pitchFamily="34" charset="0"/>
                <a:cs typeface="Arial" panose="020B0604020202020204" pitchFamily="34" charset="0"/>
              </a:rPr>
              <a:t>самая музыкальная </a:t>
            </a:r>
            <a:r>
              <a:rPr lang="ru-RU" altLang="ru-RU" sz="1300" dirty="0" smtClean="0">
                <a:latin typeface="Arial" panose="020B0604020202020204" pitchFamily="34" charset="0"/>
                <a:cs typeface="Arial" panose="020B0604020202020204" pitchFamily="34" charset="0"/>
              </a:rPr>
              <a:t>семья вошла </a:t>
            </a:r>
            <a:r>
              <a:rPr lang="ru-RU" altLang="ru-RU" sz="1300" dirty="0">
                <a:latin typeface="Arial" panose="020B0604020202020204" pitchFamily="34" charset="0"/>
                <a:cs typeface="Arial" panose="020B0604020202020204" pitchFamily="34" charset="0"/>
              </a:rPr>
              <a:t>в первую книгу «100 семей Татарстана</a:t>
            </a:r>
            <a:r>
              <a:rPr lang="ru-RU" altLang="ru-RU" sz="1300" dirty="0" smtClean="0">
                <a:latin typeface="Arial" panose="020B0604020202020204" pitchFamily="34" charset="0"/>
                <a:cs typeface="Arial" panose="020B0604020202020204" pitchFamily="34" charset="0"/>
              </a:rPr>
              <a:t>»</a:t>
            </a:r>
            <a:endParaRPr lang="ru-RU" altLang="ru-RU" sz="1300" dirty="0">
              <a:latin typeface="Arial" panose="020B0604020202020204" pitchFamily="34" charset="0"/>
              <a:cs typeface="Arial" panose="020B0604020202020204" pitchFamily="34" charset="0"/>
            </a:endParaRPr>
          </a:p>
          <a:p>
            <a:pPr algn="just"/>
            <a:r>
              <a:rPr lang="ru-RU" altLang="ru-RU" sz="1300" dirty="0">
                <a:latin typeface="Arial" panose="020B0604020202020204" pitchFamily="34" charset="0"/>
                <a:cs typeface="Arial" panose="020B0604020202020204" pitchFamily="34" charset="0"/>
              </a:rPr>
              <a:t>- лауреаты Республиканского фестиваля «Крепка семья – сильна держава» 2006г</a:t>
            </a:r>
            <a:r>
              <a:rPr lang="ru-RU" altLang="ru-RU" sz="1300" dirty="0" smtClean="0">
                <a:latin typeface="Arial" panose="020B0604020202020204" pitchFamily="34" charset="0"/>
                <a:cs typeface="Arial" panose="020B0604020202020204" pitchFamily="34" charset="0"/>
              </a:rPr>
              <a:t>.</a:t>
            </a:r>
            <a:endParaRPr lang="ru-RU" altLang="ru-RU" sz="1300" dirty="0">
              <a:latin typeface="Arial" panose="020B0604020202020204" pitchFamily="34" charset="0"/>
              <a:cs typeface="Arial" panose="020B0604020202020204" pitchFamily="34" charset="0"/>
            </a:endParaRPr>
          </a:p>
          <a:p>
            <a:pPr algn="just"/>
            <a:r>
              <a:rPr lang="ru-RU" altLang="ru-RU" sz="1300" dirty="0">
                <a:latin typeface="Arial" panose="020B0604020202020204" pitchFamily="34" charset="0"/>
                <a:cs typeface="Arial" panose="020B0604020202020204" pitchFamily="34" charset="0"/>
              </a:rPr>
              <a:t>- лауреаты V Всероссийского фестиваля «Семья России» в </a:t>
            </a:r>
            <a:r>
              <a:rPr lang="ru-RU" altLang="ru-RU" sz="1300" dirty="0" err="1">
                <a:latin typeface="Arial" panose="020B0604020202020204" pitchFamily="34" charset="0"/>
                <a:cs typeface="Arial" panose="020B0604020202020204" pitchFamily="34" charset="0"/>
              </a:rPr>
              <a:t>г.Смоленске</a:t>
            </a:r>
            <a:r>
              <a:rPr lang="ru-RU" altLang="ru-RU" sz="1300" dirty="0">
                <a:latin typeface="Arial" panose="020B0604020202020204" pitchFamily="34" charset="0"/>
                <a:cs typeface="Arial" panose="020B0604020202020204" pitchFamily="34" charset="0"/>
              </a:rPr>
              <a:t>. 2006г</a:t>
            </a:r>
            <a:r>
              <a:rPr lang="ru-RU" altLang="ru-RU" sz="1300" dirty="0" smtClean="0">
                <a:latin typeface="Arial" panose="020B0604020202020204" pitchFamily="34" charset="0"/>
                <a:cs typeface="Arial" panose="020B0604020202020204" pitchFamily="34" charset="0"/>
              </a:rPr>
              <a:t>.</a:t>
            </a:r>
            <a:endParaRPr lang="ru-RU" altLang="ru-RU" sz="1300" dirty="0">
              <a:latin typeface="Arial" panose="020B0604020202020204" pitchFamily="34" charset="0"/>
              <a:cs typeface="Arial" panose="020B0604020202020204" pitchFamily="34" charset="0"/>
            </a:endParaRPr>
          </a:p>
          <a:p>
            <a:pPr algn="just"/>
            <a:r>
              <a:rPr lang="ru-RU" altLang="ru-RU" sz="1300" dirty="0" smtClean="0">
                <a:latin typeface="Arial" panose="020B0604020202020204" pitchFamily="34" charset="0"/>
                <a:cs typeface="Arial" panose="020B0604020202020204" pitchFamily="34" charset="0"/>
              </a:rPr>
              <a:t>- лауреаты </a:t>
            </a:r>
            <a:r>
              <a:rPr lang="ru-RU" altLang="ru-RU" sz="1300" dirty="0">
                <a:latin typeface="Arial" panose="020B0604020202020204" pitchFamily="34" charset="0"/>
                <a:cs typeface="Arial" panose="020B0604020202020204" pitchFamily="34" charset="0"/>
              </a:rPr>
              <a:t>1 премии Всероссийского открытого семейного фестиваля «Наш Буратино</a:t>
            </a:r>
            <a:r>
              <a:rPr lang="ru-RU" altLang="ru-RU" sz="1300" dirty="0" smtClean="0">
                <a:latin typeface="Arial" panose="020B0604020202020204" pitchFamily="34" charset="0"/>
                <a:cs typeface="Arial" panose="020B0604020202020204" pitchFamily="34" charset="0"/>
              </a:rPr>
              <a:t>» (</a:t>
            </a:r>
            <a:r>
              <a:rPr lang="ru-RU" altLang="ru-RU" sz="1300" dirty="0">
                <a:latin typeface="Arial" panose="020B0604020202020204" pitchFamily="34" charset="0"/>
                <a:cs typeface="Arial" panose="020B0604020202020204" pitchFamily="34" charset="0"/>
              </a:rPr>
              <a:t>Москва-Казань) в номинации «Фольклорные ансамбли» и отмечены </a:t>
            </a:r>
            <a:r>
              <a:rPr lang="ru-RU" altLang="ru-RU" sz="1300" dirty="0" smtClean="0">
                <a:latin typeface="Arial" panose="020B0604020202020204" pitchFamily="34" charset="0"/>
                <a:cs typeface="Arial" panose="020B0604020202020204" pitchFamily="34" charset="0"/>
              </a:rPr>
              <a:t>Специальным призом </a:t>
            </a:r>
            <a:r>
              <a:rPr lang="ru-RU" altLang="ru-RU" sz="1300" dirty="0">
                <a:latin typeface="Arial" panose="020B0604020202020204" pitchFamily="34" charset="0"/>
                <a:cs typeface="Arial" panose="020B0604020202020204" pitchFamily="34" charset="0"/>
              </a:rPr>
              <a:t>заместителя Премьер - министра – Министра культуры РТ </a:t>
            </a:r>
            <a:r>
              <a:rPr lang="ru-RU" altLang="ru-RU" sz="1300" dirty="0" err="1">
                <a:latin typeface="Arial" panose="020B0604020202020204" pitchFamily="34" charset="0"/>
                <a:cs typeface="Arial" panose="020B0604020202020204" pitchFamily="34" charset="0"/>
              </a:rPr>
              <a:t>Зили</a:t>
            </a:r>
            <a:r>
              <a:rPr lang="ru-RU" altLang="ru-RU" sz="1300" dirty="0">
                <a:latin typeface="Arial" panose="020B0604020202020204" pitchFamily="34" charset="0"/>
                <a:cs typeface="Arial" panose="020B0604020202020204" pitchFamily="34" charset="0"/>
              </a:rPr>
              <a:t> </a:t>
            </a:r>
            <a:r>
              <a:rPr lang="ru-RU" altLang="ru-RU" sz="1300" dirty="0" err="1" smtClean="0">
                <a:latin typeface="Arial" panose="020B0604020202020204" pitchFamily="34" charset="0"/>
                <a:cs typeface="Arial" panose="020B0604020202020204" pitchFamily="34" charset="0"/>
              </a:rPr>
              <a:t>Рахимьяновны</a:t>
            </a:r>
            <a:r>
              <a:rPr lang="ru-RU" altLang="ru-RU" sz="1300" dirty="0" smtClean="0">
                <a:latin typeface="Arial" panose="020B0604020202020204" pitchFamily="34" charset="0"/>
                <a:cs typeface="Arial" panose="020B0604020202020204" pitchFamily="34" charset="0"/>
              </a:rPr>
              <a:t> Валеевой </a:t>
            </a:r>
            <a:r>
              <a:rPr lang="ru-RU" altLang="ru-RU" sz="1300" dirty="0">
                <a:latin typeface="Arial" panose="020B0604020202020204" pitchFamily="34" charset="0"/>
                <a:cs typeface="Arial" panose="020B0604020202020204" pitchFamily="34" charset="0"/>
              </a:rPr>
              <a:t>2007г</a:t>
            </a:r>
            <a:r>
              <a:rPr lang="ru-RU" altLang="ru-RU" sz="1300" dirty="0" smtClean="0">
                <a:latin typeface="Arial" panose="020B0604020202020204" pitchFamily="34" charset="0"/>
                <a:cs typeface="Arial" panose="020B0604020202020204" pitchFamily="34" charset="0"/>
              </a:rPr>
              <a:t>.</a:t>
            </a:r>
            <a:endParaRPr lang="ru-RU" altLang="ru-RU" sz="1300" dirty="0">
              <a:latin typeface="Arial" panose="020B0604020202020204" pitchFamily="34" charset="0"/>
              <a:cs typeface="Arial" panose="020B0604020202020204" pitchFamily="34" charset="0"/>
            </a:endParaRPr>
          </a:p>
          <a:p>
            <a:pPr algn="just"/>
            <a:r>
              <a:rPr lang="ru-RU" altLang="ru-RU" sz="1300" dirty="0">
                <a:latin typeface="Arial" panose="020B0604020202020204" pitchFamily="34" charset="0"/>
                <a:cs typeface="Arial" panose="020B0604020202020204" pitchFamily="34" charset="0"/>
              </a:rPr>
              <a:t>- лауреаты I Республиканского фестиваля пенсионеров «Золотые годы –2008»</a:t>
            </a:r>
          </a:p>
          <a:p>
            <a:pPr algn="just"/>
            <a:r>
              <a:rPr lang="ru-RU" altLang="ru-RU" sz="1300" dirty="0">
                <a:latin typeface="Arial" panose="020B0604020202020204" pitchFamily="34" charset="0"/>
                <a:cs typeface="Arial" panose="020B0604020202020204" pitchFamily="34" charset="0"/>
              </a:rPr>
              <a:t>- В 2010 году семейному коллективу присвоено звание «Народный</a:t>
            </a:r>
            <a:r>
              <a:rPr lang="ru-RU" altLang="ru-RU" sz="1300" dirty="0" smtClean="0">
                <a:latin typeface="Arial" panose="020B0604020202020204" pitchFamily="34" charset="0"/>
                <a:cs typeface="Arial" panose="020B0604020202020204" pitchFamily="34" charset="0"/>
              </a:rPr>
              <a:t>»</a:t>
            </a:r>
            <a:endParaRPr lang="ru-RU" altLang="ru-RU" sz="1300" dirty="0">
              <a:latin typeface="Arial" panose="020B0604020202020204" pitchFamily="34" charset="0"/>
              <a:cs typeface="Arial" panose="020B0604020202020204" pitchFamily="34" charset="0"/>
            </a:endParaRPr>
          </a:p>
          <a:p>
            <a:pPr algn="just"/>
            <a:r>
              <a:rPr lang="ru-RU" altLang="ru-RU" sz="1300" dirty="0">
                <a:latin typeface="Arial" panose="020B0604020202020204" pitchFamily="34" charset="0"/>
                <a:cs typeface="Arial" panose="020B0604020202020204" pitchFamily="34" charset="0"/>
              </a:rPr>
              <a:t>- В 2010 году дипломанты международного телевизионного фестиваля «Татар </a:t>
            </a:r>
            <a:r>
              <a:rPr lang="ru-RU" altLang="ru-RU" sz="1300" dirty="0" err="1">
                <a:latin typeface="Arial" panose="020B0604020202020204" pitchFamily="34" charset="0"/>
                <a:cs typeface="Arial" panose="020B0604020202020204" pitchFamily="34" charset="0"/>
              </a:rPr>
              <a:t>моңы</a:t>
            </a:r>
            <a:r>
              <a:rPr lang="ru-RU" altLang="ru-RU" sz="1300" dirty="0" smtClean="0">
                <a:latin typeface="Arial" panose="020B0604020202020204" pitchFamily="34" charset="0"/>
                <a:cs typeface="Arial" panose="020B0604020202020204" pitchFamily="34" charset="0"/>
              </a:rPr>
              <a:t>»</a:t>
            </a:r>
            <a:endParaRPr lang="ru-RU" altLang="ru-RU" sz="1300" dirty="0">
              <a:latin typeface="Arial" panose="020B0604020202020204" pitchFamily="34" charset="0"/>
              <a:cs typeface="Arial" panose="020B0604020202020204" pitchFamily="34" charset="0"/>
            </a:endParaRPr>
          </a:p>
          <a:p>
            <a:pPr algn="just"/>
            <a:r>
              <a:rPr lang="ru-RU" altLang="ru-RU" sz="1300" dirty="0">
                <a:latin typeface="Arial" panose="020B0604020202020204" pitchFamily="34" charset="0"/>
                <a:cs typeface="Arial" panose="020B0604020202020204" pitchFamily="34" charset="0"/>
              </a:rPr>
              <a:t>- В 2015 году подтверждение звания «Народный коллектив</a:t>
            </a:r>
            <a:r>
              <a:rPr lang="ru-RU" altLang="ru-RU" sz="1300" dirty="0" smtClean="0">
                <a:latin typeface="Arial" panose="020B0604020202020204" pitchFamily="34" charset="0"/>
                <a:cs typeface="Arial" panose="020B0604020202020204" pitchFamily="34" charset="0"/>
              </a:rPr>
              <a:t>»</a:t>
            </a:r>
            <a:endParaRPr lang="ru-RU" altLang="ru-RU" sz="1300" dirty="0">
              <a:latin typeface="Arial" panose="020B0604020202020204" pitchFamily="34" charset="0"/>
              <a:cs typeface="Arial" panose="020B0604020202020204" pitchFamily="34" charset="0"/>
            </a:endParaRPr>
          </a:p>
          <a:p>
            <a:pPr algn="just"/>
            <a:r>
              <a:rPr lang="ru-RU" altLang="ru-RU" sz="1300" dirty="0">
                <a:latin typeface="Arial" panose="020B0604020202020204" pitchFamily="34" charset="0"/>
                <a:cs typeface="Arial" panose="020B0604020202020204" pitchFamily="34" charset="0"/>
              </a:rPr>
              <a:t>- В 2017 г. Второе место в конкурсе «</a:t>
            </a:r>
            <a:r>
              <a:rPr lang="ru-RU" altLang="ru-RU" sz="1300" dirty="0" err="1">
                <a:latin typeface="Arial" panose="020B0604020202020204" pitchFamily="34" charset="0"/>
                <a:cs typeface="Arial" panose="020B0604020202020204" pitchFamily="34" charset="0"/>
              </a:rPr>
              <a:t>Төп</a:t>
            </a:r>
            <a:r>
              <a:rPr lang="ru-RU" altLang="ru-RU" sz="1300" dirty="0">
                <a:latin typeface="Arial" panose="020B0604020202020204" pitchFamily="34" charset="0"/>
                <a:cs typeface="Arial" panose="020B0604020202020204" pitchFamily="34" charset="0"/>
              </a:rPr>
              <a:t> </a:t>
            </a:r>
            <a:r>
              <a:rPr lang="ru-RU" altLang="ru-RU" sz="1300" dirty="0" err="1">
                <a:latin typeface="Arial" panose="020B0604020202020204" pitchFamily="34" charset="0"/>
                <a:cs typeface="Arial" panose="020B0604020202020204" pitchFamily="34" charset="0"/>
              </a:rPr>
              <a:t>йорт</a:t>
            </a:r>
            <a:r>
              <a:rPr lang="ru-RU" altLang="ru-RU" sz="1300" dirty="0">
                <a:latin typeface="Arial" panose="020B0604020202020204" pitchFamily="34" charset="0"/>
                <a:cs typeface="Arial" panose="020B0604020202020204" pitchFamily="34" charset="0"/>
              </a:rPr>
              <a:t>» г. </a:t>
            </a:r>
            <a:r>
              <a:rPr lang="ru-RU" altLang="ru-RU" sz="1300" dirty="0" err="1" smtClean="0">
                <a:latin typeface="Arial" panose="020B0604020202020204" pitchFamily="34" charset="0"/>
                <a:cs typeface="Arial" panose="020B0604020202020204" pitchFamily="34" charset="0"/>
              </a:rPr>
              <a:t>Пестрецы</a:t>
            </a:r>
            <a:endParaRPr lang="ru-RU" altLang="ru-RU" sz="1300" dirty="0">
              <a:latin typeface="Arial" panose="020B0604020202020204" pitchFamily="34" charset="0"/>
              <a:cs typeface="Arial" panose="020B0604020202020204" pitchFamily="34" charset="0"/>
            </a:endParaRPr>
          </a:p>
          <a:p>
            <a:pPr algn="just"/>
            <a:r>
              <a:rPr lang="ru-RU" altLang="ru-RU" sz="1300" dirty="0">
                <a:latin typeface="Arial" panose="020B0604020202020204" pitchFamily="34" charset="0"/>
                <a:cs typeface="Arial" panose="020B0604020202020204" pitchFamily="34" charset="0"/>
              </a:rPr>
              <a:t>- В 2018 г. Флер </a:t>
            </a:r>
            <a:r>
              <a:rPr lang="ru-RU" altLang="ru-RU" sz="1300" dirty="0" err="1">
                <a:latin typeface="Arial" panose="020B0604020202020204" pitchFamily="34" charset="0"/>
                <a:cs typeface="Arial" panose="020B0604020202020204" pitchFamily="34" charset="0"/>
              </a:rPr>
              <a:t>Бикмухаметович</a:t>
            </a:r>
            <a:r>
              <a:rPr lang="ru-RU" altLang="ru-RU" sz="1300" dirty="0">
                <a:latin typeface="Arial" panose="020B0604020202020204" pitchFamily="34" charset="0"/>
                <a:cs typeface="Arial" panose="020B0604020202020204" pitchFamily="34" charset="0"/>
              </a:rPr>
              <a:t> занял 2 место на конкурсе </a:t>
            </a:r>
            <a:r>
              <a:rPr lang="ru-RU" altLang="ru-RU" sz="1300" dirty="0" err="1">
                <a:latin typeface="Arial" panose="020B0604020202020204" pitchFamily="34" charset="0"/>
                <a:cs typeface="Arial" panose="020B0604020202020204" pitchFamily="34" charset="0"/>
              </a:rPr>
              <a:t>Ф.Туишева</a:t>
            </a:r>
            <a:r>
              <a:rPr lang="ru-RU" altLang="ru-RU" sz="1300" dirty="0">
                <a:latin typeface="Arial" panose="020B0604020202020204" pitchFamily="34" charset="0"/>
                <a:cs typeface="Arial" panose="020B0604020202020204" pitchFamily="34" charset="0"/>
              </a:rPr>
              <a:t> </a:t>
            </a:r>
            <a:r>
              <a:rPr lang="ru-RU" altLang="ru-RU" sz="1300" dirty="0" err="1" smtClean="0">
                <a:latin typeface="Arial" panose="020B0604020202020204" pitchFamily="34" charset="0"/>
                <a:cs typeface="Arial" panose="020B0604020202020204" pitchFamily="34" charset="0"/>
              </a:rPr>
              <a:t>г.Мамадыш</a:t>
            </a:r>
            <a:endParaRPr lang="ru-RU" altLang="ru-RU" sz="1300" dirty="0">
              <a:latin typeface="Arial" panose="020B0604020202020204" pitchFamily="34" charset="0"/>
              <a:cs typeface="Arial" panose="020B0604020202020204" pitchFamily="34" charset="0"/>
            </a:endParaRPr>
          </a:p>
          <a:p>
            <a:pPr algn="just"/>
            <a:r>
              <a:rPr lang="ru-RU" altLang="ru-RU" sz="1300" dirty="0">
                <a:latin typeface="Arial" panose="020B0604020202020204" pitchFamily="34" charset="0"/>
                <a:cs typeface="Arial" panose="020B0604020202020204" pitchFamily="34" charset="0"/>
              </a:rPr>
              <a:t>- В 2022г Лауреат 1 степени в V Международном фестиваль-конкурс детского </a:t>
            </a:r>
            <a:r>
              <a:rPr lang="ru-RU" altLang="ru-RU" sz="1300" dirty="0" smtClean="0">
                <a:latin typeface="Arial" panose="020B0604020202020204" pitchFamily="34" charset="0"/>
                <a:cs typeface="Arial" panose="020B0604020202020204" pitchFamily="34" charset="0"/>
              </a:rPr>
              <a:t>и юношеского </a:t>
            </a:r>
            <a:r>
              <a:rPr lang="ru-RU" altLang="ru-RU" sz="1300" dirty="0">
                <a:latin typeface="Arial" panose="020B0604020202020204" pitchFamily="34" charset="0"/>
                <a:cs typeface="Arial" panose="020B0604020202020204" pitchFamily="34" charset="0"/>
              </a:rPr>
              <a:t>творчества “Жемчужина Татарстана”</a:t>
            </a:r>
          </a:p>
          <a:p>
            <a:pPr algn="just"/>
            <a:r>
              <a:rPr lang="ru-RU" altLang="ru-RU" sz="1300" dirty="0">
                <a:latin typeface="Arial" panose="020B0604020202020204" pitchFamily="34" charset="0"/>
                <a:cs typeface="Arial" panose="020B0604020202020204" pitchFamily="34" charset="0"/>
              </a:rPr>
              <a:t>- в 2024 г. IV </a:t>
            </a:r>
            <a:r>
              <a:rPr lang="ru-RU" altLang="ru-RU" sz="1300" dirty="0" err="1" smtClean="0">
                <a:latin typeface="Arial" panose="020B0604020202020204" pitchFamily="34" charset="0"/>
                <a:cs typeface="Arial" panose="020B0604020202020204" pitchFamily="34" charset="0"/>
              </a:rPr>
              <a:t>Яңа</a:t>
            </a:r>
            <a:r>
              <a:rPr lang="ru-RU" altLang="ru-RU" sz="1300" dirty="0" smtClean="0">
                <a:latin typeface="Arial" panose="020B0604020202020204" pitchFamily="34" charset="0"/>
                <a:cs typeface="Arial" panose="020B0604020202020204" pitchFamily="34" charset="0"/>
              </a:rPr>
              <a:t> </a:t>
            </a:r>
            <a:r>
              <a:rPr lang="ru-RU" altLang="ru-RU" sz="1300" dirty="0">
                <a:latin typeface="Arial" panose="020B0604020202020204" pitchFamily="34" charset="0"/>
                <a:cs typeface="Arial" panose="020B0604020202020204" pitchFamily="34" charset="0"/>
              </a:rPr>
              <a:t>Татар </a:t>
            </a:r>
            <a:r>
              <a:rPr lang="ru-RU" altLang="ru-RU" sz="1300" dirty="0" err="1" smtClean="0">
                <a:latin typeface="Arial" panose="020B0604020202020204" pitchFamily="34" charset="0"/>
                <a:cs typeface="Arial" panose="020B0604020202020204" pitchFamily="34" charset="0"/>
              </a:rPr>
              <a:t>Җыры</a:t>
            </a:r>
            <a:r>
              <a:rPr lang="ru-RU" altLang="ru-RU" sz="1300" dirty="0" smtClean="0">
                <a:latin typeface="Arial" panose="020B0604020202020204" pitchFamily="34" charset="0"/>
                <a:cs typeface="Arial" panose="020B0604020202020204" pitchFamily="34" charset="0"/>
              </a:rPr>
              <a:t> </a:t>
            </a:r>
            <a:r>
              <a:rPr lang="ru-RU" altLang="ru-RU" sz="1300" dirty="0">
                <a:latin typeface="Arial" panose="020B0604020202020204" pitchFamily="34" charset="0"/>
                <a:cs typeface="Arial" panose="020B0604020202020204" pitchFamily="34" charset="0"/>
              </a:rPr>
              <a:t>лауреат </a:t>
            </a:r>
            <a:r>
              <a:rPr lang="ru-RU" altLang="ru-RU" sz="1300" dirty="0" err="1">
                <a:latin typeface="Arial" panose="020B0604020202020204" pitchFamily="34" charset="0"/>
                <a:cs typeface="Arial" panose="020B0604020202020204" pitchFamily="34" charset="0"/>
              </a:rPr>
              <a:t>конкурса.г</a:t>
            </a:r>
            <a:r>
              <a:rPr lang="ru-RU" altLang="ru-RU" sz="1300" dirty="0">
                <a:latin typeface="Arial" panose="020B0604020202020204" pitchFamily="34" charset="0"/>
                <a:cs typeface="Arial" panose="020B0604020202020204" pitchFamily="34" charset="0"/>
              </a:rPr>
              <a:t>. Казань</a:t>
            </a:r>
          </a:p>
          <a:p>
            <a:pPr algn="just"/>
            <a:r>
              <a:rPr lang="ru-RU" altLang="ru-RU" sz="1300" dirty="0" smtClean="0">
                <a:latin typeface="Arial" panose="020B0604020202020204" pitchFamily="34" charset="0"/>
                <a:cs typeface="Arial" panose="020B0604020202020204" pitchFamily="34" charset="0"/>
              </a:rPr>
              <a:t>- в </a:t>
            </a:r>
            <a:r>
              <a:rPr lang="ru-RU" altLang="ru-RU" sz="1300" dirty="0">
                <a:latin typeface="Arial" panose="020B0604020202020204" pitchFamily="34" charset="0"/>
                <a:cs typeface="Arial" panose="020B0604020202020204" pitchFamily="34" charset="0"/>
              </a:rPr>
              <a:t>2024 г. IV </a:t>
            </a:r>
            <a:r>
              <a:rPr lang="ru-RU" altLang="ru-RU" sz="1300" dirty="0" err="1" smtClean="0">
                <a:latin typeface="Arial" panose="020B0604020202020204" pitchFamily="34" charset="0"/>
                <a:cs typeface="Arial" panose="020B0604020202020204" pitchFamily="34" charset="0"/>
              </a:rPr>
              <a:t>Яңа</a:t>
            </a:r>
            <a:r>
              <a:rPr lang="ru-RU" altLang="ru-RU" sz="1300" dirty="0" smtClean="0">
                <a:latin typeface="Arial" panose="020B0604020202020204" pitchFamily="34" charset="0"/>
                <a:cs typeface="Arial" panose="020B0604020202020204" pitchFamily="34" charset="0"/>
              </a:rPr>
              <a:t> </a:t>
            </a:r>
            <a:r>
              <a:rPr lang="ru-RU" altLang="ru-RU" sz="1300" dirty="0">
                <a:latin typeface="Arial" panose="020B0604020202020204" pitchFamily="34" charset="0"/>
                <a:cs typeface="Arial" panose="020B0604020202020204" pitchFamily="34" charset="0"/>
              </a:rPr>
              <a:t>Татар </a:t>
            </a:r>
            <a:r>
              <a:rPr lang="ru-RU" altLang="ru-RU" sz="1300" dirty="0" err="1" smtClean="0">
                <a:latin typeface="Arial" panose="020B0604020202020204" pitchFamily="34" charset="0"/>
                <a:cs typeface="Arial" panose="020B0604020202020204" pitchFamily="34" charset="0"/>
              </a:rPr>
              <a:t>Җыры</a:t>
            </a:r>
            <a:r>
              <a:rPr lang="ru-RU" altLang="ru-RU" sz="1300" dirty="0" smtClean="0">
                <a:latin typeface="Arial" panose="020B0604020202020204" pitchFamily="34" charset="0"/>
                <a:cs typeface="Arial" panose="020B0604020202020204" pitchFamily="34" charset="0"/>
              </a:rPr>
              <a:t> </a:t>
            </a:r>
            <a:r>
              <a:rPr lang="ru-RU" altLang="ru-RU" sz="1300" dirty="0">
                <a:latin typeface="Arial" panose="020B0604020202020204" pitchFamily="34" charset="0"/>
                <a:cs typeface="Arial" panose="020B0604020202020204" pitchFamily="34" charset="0"/>
              </a:rPr>
              <a:t>Флер </a:t>
            </a:r>
            <a:r>
              <a:rPr lang="ru-RU" altLang="ru-RU" sz="1300" dirty="0" err="1">
                <a:latin typeface="Arial" panose="020B0604020202020204" pitchFamily="34" charset="0"/>
                <a:cs typeface="Arial" panose="020B0604020202020204" pitchFamily="34" charset="0"/>
              </a:rPr>
              <a:t>Гайнемхаметов</a:t>
            </a:r>
            <a:r>
              <a:rPr lang="ru-RU" altLang="ru-RU" sz="1300" dirty="0">
                <a:latin typeface="Arial" panose="020B0604020202020204" pitchFamily="34" charset="0"/>
                <a:cs typeface="Arial" panose="020B0604020202020204" pitchFamily="34" charset="0"/>
              </a:rPr>
              <a:t> удостоился лауреата 3 </a:t>
            </a:r>
            <a:r>
              <a:rPr lang="ru-RU" altLang="ru-RU" sz="1300" dirty="0" err="1">
                <a:latin typeface="Arial" panose="020B0604020202020204" pitchFamily="34" charset="0"/>
                <a:cs typeface="Arial" panose="020B0604020202020204" pitchFamily="34" charset="0"/>
              </a:rPr>
              <a:t>ст</a:t>
            </a:r>
            <a:endParaRPr lang="ru-RU" altLang="ru-RU" sz="13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513294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a:extLst>
              <a:ext uri="{FF2B5EF4-FFF2-40B4-BE49-F238E27FC236}">
                <a16:creationId xmlns:a16="http://schemas.microsoft.com/office/drawing/2014/main" id="{4CC4B9D2-2268-4BDB-B036-BF3D5295E7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28" y="-43437"/>
            <a:ext cx="12541140" cy="7059873"/>
          </a:xfrm>
          <a:prstGeom prst="rect">
            <a:avLst/>
          </a:prstGeom>
        </p:spPr>
      </p:pic>
      <p:sp>
        <p:nvSpPr>
          <p:cNvPr id="4" name="Прямоугольник 3">
            <a:extLst>
              <a:ext uri="{FF2B5EF4-FFF2-40B4-BE49-F238E27FC236}">
                <a16:creationId xmlns:a16="http://schemas.microsoft.com/office/drawing/2014/main" id="{CC35F753-10AC-48AB-BAD7-BC5CA4615D83}"/>
              </a:ext>
            </a:extLst>
          </p:cNvPr>
          <p:cNvSpPr/>
          <p:nvPr/>
        </p:nvSpPr>
        <p:spPr>
          <a:xfrm>
            <a:off x="950913" y="731838"/>
            <a:ext cx="6307137" cy="343171"/>
          </a:xfrm>
          <a:prstGeom prst="rect">
            <a:avLst/>
          </a:prstGeom>
        </p:spPr>
        <p:txBody>
          <a:bodyPr>
            <a:spAutoFit/>
          </a:bodyPr>
          <a:lstStyle/>
          <a:p>
            <a:pPr>
              <a:defRPr/>
            </a:pPr>
            <a:r>
              <a:rPr lang="tt-RU" sz="1630" b="1" dirty="0" smtClean="0">
                <a:solidFill>
                  <a:srgbClr val="DB6413"/>
                </a:solidFill>
                <a:latin typeface="Arial" pitchFamily="34" charset="0"/>
                <a:cs typeface="Arial" pitchFamily="34" charset="0"/>
              </a:rPr>
              <a:t>Театральная семья Минибаевых</a:t>
            </a:r>
            <a:endParaRPr lang="ru-RU" sz="1630" b="1" dirty="0">
              <a:solidFill>
                <a:srgbClr val="DB6413"/>
              </a:solidFill>
              <a:latin typeface="Arial" pitchFamily="34" charset="0"/>
              <a:cs typeface="Arial" pitchFamily="34" charset="0"/>
            </a:endParaRPr>
          </a:p>
        </p:txBody>
      </p:sp>
      <p:sp>
        <p:nvSpPr>
          <p:cNvPr id="5" name="Прямоугольник 11">
            <a:extLst>
              <a:ext uri="{FF2B5EF4-FFF2-40B4-BE49-F238E27FC236}">
                <a16:creationId xmlns:a16="http://schemas.microsoft.com/office/drawing/2014/main" id="{F650C090-6EC8-49E4-AED9-B3C5FD3E210C}"/>
              </a:ext>
            </a:extLst>
          </p:cNvPr>
          <p:cNvSpPr>
            <a:spLocks noChangeArrowheads="1"/>
          </p:cNvSpPr>
          <p:nvPr/>
        </p:nvSpPr>
        <p:spPr bwMode="auto">
          <a:xfrm>
            <a:off x="950913" y="1075009"/>
            <a:ext cx="6307137"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indent="174625" algn="just"/>
            <a:r>
              <a:rPr lang="ru-RU" altLang="ru-RU" sz="1200" dirty="0" smtClean="0">
                <a:latin typeface="Arial" panose="020B0604020202020204" pitchFamily="34" charset="0"/>
                <a:cs typeface="Arial" panose="020B0604020202020204" pitchFamily="34" charset="0"/>
              </a:rPr>
              <a:t>С </a:t>
            </a:r>
            <a:r>
              <a:rPr lang="ru-RU" altLang="ru-RU" sz="1200" dirty="0">
                <a:latin typeface="Arial" panose="020B0604020202020204" pitchFamily="34" charset="0"/>
                <a:cs typeface="Arial" panose="020B0604020202020204" pitchFamily="34" charset="0"/>
              </a:rPr>
              <a:t>2008 года работают вместе в театре</a:t>
            </a:r>
            <a:r>
              <a:rPr lang="ru-RU" altLang="ru-RU" sz="1200" dirty="0" smtClean="0">
                <a:latin typeface="Arial" panose="020B0604020202020204" pitchFamily="34" charset="0"/>
                <a:cs typeface="Arial" panose="020B0604020202020204" pitchFamily="34" charset="0"/>
              </a:rPr>
              <a:t>. 2014 </a:t>
            </a:r>
            <a:r>
              <a:rPr lang="ru-RU" altLang="ru-RU" sz="1200" dirty="0">
                <a:latin typeface="Arial" panose="020B0604020202020204" pitchFamily="34" charset="0"/>
                <a:cs typeface="Arial" panose="020B0604020202020204" pitchFamily="34" charset="0"/>
              </a:rPr>
              <a:t>году поженились. </a:t>
            </a:r>
            <a:r>
              <a:rPr lang="ru-RU" altLang="ru-RU" sz="1200" dirty="0" smtClean="0">
                <a:latin typeface="Arial" panose="020B0604020202020204" pitchFamily="34" charset="0"/>
                <a:cs typeface="Arial" panose="020B0604020202020204" pitchFamily="34" charset="0"/>
              </a:rPr>
              <a:t>Воспитывают двух сыновей - Давида </a:t>
            </a:r>
            <a:r>
              <a:rPr lang="ru-RU" altLang="ru-RU" sz="1200" dirty="0">
                <a:latin typeface="Arial" panose="020B0604020202020204" pitchFamily="34" charset="0"/>
                <a:cs typeface="Arial" panose="020B0604020202020204" pitchFamily="34" charset="0"/>
              </a:rPr>
              <a:t>и </a:t>
            </a:r>
            <a:r>
              <a:rPr lang="ru-RU" altLang="ru-RU" sz="1200" dirty="0" smtClean="0">
                <a:latin typeface="Arial" panose="020B0604020202020204" pitchFamily="34" charset="0"/>
                <a:cs typeface="Arial" panose="020B0604020202020204" pitchFamily="34" charset="0"/>
              </a:rPr>
              <a:t>Марка. Семья </a:t>
            </a:r>
            <a:r>
              <a:rPr lang="ru-RU" altLang="ru-RU" sz="1200" dirty="0" err="1">
                <a:latin typeface="Arial" panose="020B0604020202020204" pitchFamily="34" charset="0"/>
                <a:cs typeface="Arial" panose="020B0604020202020204" pitchFamily="34" charset="0"/>
              </a:rPr>
              <a:t>Минибаевых</a:t>
            </a:r>
            <a:r>
              <a:rPr lang="ru-RU" altLang="ru-RU" sz="1200" dirty="0">
                <a:latin typeface="Arial" panose="020B0604020202020204" pitchFamily="34" charset="0"/>
                <a:cs typeface="Arial" panose="020B0604020202020204" pitchFamily="34" charset="0"/>
              </a:rPr>
              <a:t> встретились в театре юного зрителя будучи студийцами театральной студии «Восхождение</a:t>
            </a:r>
            <a:r>
              <a:rPr lang="ru-RU" altLang="ru-RU" sz="1200" dirty="0" smtClean="0">
                <a:latin typeface="Arial" panose="020B0604020202020204" pitchFamily="34" charset="0"/>
                <a:cs typeface="Arial" panose="020B0604020202020204" pitchFamily="34" charset="0"/>
              </a:rPr>
              <a:t>». Занятия </a:t>
            </a:r>
            <a:r>
              <a:rPr lang="ru-RU" altLang="ru-RU" sz="1200" dirty="0">
                <a:latin typeface="Arial" panose="020B0604020202020204" pitchFamily="34" charset="0"/>
                <a:cs typeface="Arial" panose="020B0604020202020204" pitchFamily="34" charset="0"/>
              </a:rPr>
              <a:t>в студии переросли в актерскую профессию и служат искусству уже более 15 </a:t>
            </a:r>
            <a:r>
              <a:rPr lang="ru-RU" altLang="ru-RU" sz="1200" dirty="0" smtClean="0">
                <a:latin typeface="Arial" panose="020B0604020202020204" pitchFamily="34" charset="0"/>
                <a:cs typeface="Arial" panose="020B0604020202020204" pitchFamily="34" charset="0"/>
              </a:rPr>
              <a:t>лет. Летом </a:t>
            </a:r>
            <a:r>
              <a:rPr lang="ru-RU" altLang="ru-RU" sz="1200" dirty="0">
                <a:latin typeface="Arial" panose="020B0604020202020204" pitchFamily="34" charset="0"/>
                <a:cs typeface="Arial" panose="020B0604020202020204" pitchFamily="34" charset="0"/>
              </a:rPr>
              <a:t>отметили 10-летний юбилей </a:t>
            </a:r>
            <a:r>
              <a:rPr lang="ru-RU" altLang="ru-RU" sz="1200" dirty="0" smtClean="0">
                <a:latin typeface="Arial" panose="020B0604020202020204" pitchFamily="34" charset="0"/>
                <a:cs typeface="Arial" panose="020B0604020202020204" pitchFamily="34" charset="0"/>
              </a:rPr>
              <a:t>тандема. У </a:t>
            </a:r>
            <a:r>
              <a:rPr lang="ru-RU" altLang="ru-RU" sz="1200" dirty="0">
                <a:latin typeface="Arial" panose="020B0604020202020204" pitchFamily="34" charset="0"/>
                <a:cs typeface="Arial" panose="020B0604020202020204" pitchFamily="34" charset="0"/>
              </a:rPr>
              <a:t>семьи насчитывается более 100 совместных ролей в театре от детских спектаклей до серьезных драматических персонажей. </a:t>
            </a:r>
          </a:p>
          <a:p>
            <a:pPr indent="174625" algn="just"/>
            <a:r>
              <a:rPr lang="ru-RU" altLang="ru-RU" sz="1200" dirty="0">
                <a:latin typeface="Arial" panose="020B0604020202020204" pitchFamily="34" charset="0"/>
                <a:cs typeface="Arial" panose="020B0604020202020204" pitchFamily="34" charset="0"/>
              </a:rPr>
              <a:t>Павел </a:t>
            </a:r>
            <a:r>
              <a:rPr lang="ru-RU" altLang="ru-RU" sz="1200" dirty="0" err="1">
                <a:latin typeface="Arial" panose="020B0604020202020204" pitchFamily="34" charset="0"/>
                <a:cs typeface="Arial" panose="020B0604020202020204" pitchFamily="34" charset="0"/>
              </a:rPr>
              <a:t>Минибаев</a:t>
            </a:r>
            <a:r>
              <a:rPr lang="ru-RU" altLang="ru-RU" sz="1200" dirty="0">
                <a:latin typeface="Arial" panose="020B0604020202020204" pitchFamily="34" charset="0"/>
                <a:cs typeface="Arial" panose="020B0604020202020204" pitchFamily="34" charset="0"/>
              </a:rPr>
              <a:t> начинал с маленьких ролей </a:t>
            </a:r>
            <a:r>
              <a:rPr lang="ru-RU" altLang="ru-RU" sz="1200" dirty="0" smtClean="0">
                <a:latin typeface="Arial" panose="020B0604020202020204" pitchFamily="34" charset="0"/>
                <a:cs typeface="Arial" panose="020B0604020202020204" pitchFamily="34" charset="0"/>
              </a:rPr>
              <a:t>мальчиков, </a:t>
            </a:r>
            <a:r>
              <a:rPr lang="ru-RU" altLang="ru-RU" sz="1200" dirty="0">
                <a:latin typeface="Arial" panose="020B0604020202020204" pitchFamily="34" charset="0"/>
                <a:cs typeface="Arial" panose="020B0604020202020204" pitchFamily="34" charset="0"/>
              </a:rPr>
              <a:t>потом были подростки, сегодня – играет отцов. Совсем скоро выступит в образе деда! Вот такая эволюция. </a:t>
            </a:r>
          </a:p>
          <a:p>
            <a:pPr indent="174625" algn="just"/>
            <a:r>
              <a:rPr lang="ru-RU" altLang="ru-RU" sz="1200" dirty="0">
                <a:latin typeface="Arial" panose="020B0604020202020204" pitchFamily="34" charset="0"/>
                <a:cs typeface="Arial" panose="020B0604020202020204" pitchFamily="34" charset="0"/>
              </a:rPr>
              <a:t>За семнадцать лет работы в театре Павел накопил немалый творческий опыт, которым сегодня с удовольствием делится с юным поколением артистов. Сейчас он является художественным руководителем театра. </a:t>
            </a:r>
          </a:p>
          <a:p>
            <a:pPr indent="174625" algn="just"/>
            <a:r>
              <a:rPr lang="ru-RU" altLang="ru-RU" sz="1200" dirty="0">
                <a:latin typeface="Arial" panose="020B0604020202020204" pitchFamily="34" charset="0"/>
                <a:cs typeface="Arial" panose="020B0604020202020204" pitchFamily="34" charset="0"/>
              </a:rPr>
              <a:t>Павел </a:t>
            </a:r>
            <a:r>
              <a:rPr lang="ru-RU" altLang="ru-RU" sz="1200" dirty="0" err="1">
                <a:latin typeface="Arial" panose="020B0604020202020204" pitchFamily="34" charset="0"/>
                <a:cs typeface="Arial" panose="020B0604020202020204" pitchFamily="34" charset="0"/>
              </a:rPr>
              <a:t>Минибаев</a:t>
            </a:r>
            <a:r>
              <a:rPr lang="ru-RU" altLang="ru-RU" sz="1200" dirty="0">
                <a:latin typeface="Arial" panose="020B0604020202020204" pitchFamily="34" charset="0"/>
                <a:cs typeface="Arial" panose="020B0604020202020204" pitchFamily="34" charset="0"/>
              </a:rPr>
              <a:t> также выступает в качестве режиссера в крупных городских мероприятиях, таких как «Пасха», «Масленица», «Рождество», «Елка Главы», Муниципальный Фестиваль «Верую».</a:t>
            </a:r>
          </a:p>
          <a:p>
            <a:pPr indent="174625" algn="just"/>
            <a:r>
              <a:rPr lang="ru-RU" altLang="ru-RU" sz="1200" dirty="0">
                <a:latin typeface="Arial" panose="020B0604020202020204" pitchFamily="34" charset="0"/>
                <a:cs typeface="Arial" panose="020B0604020202020204" pitchFamily="34" charset="0"/>
              </a:rPr>
              <a:t>Супруга Павла – Надежда </a:t>
            </a:r>
            <a:r>
              <a:rPr lang="ru-RU" altLang="ru-RU" sz="1200" dirty="0" err="1">
                <a:latin typeface="Arial" panose="020B0604020202020204" pitchFamily="34" charset="0"/>
                <a:cs typeface="Arial" panose="020B0604020202020204" pitchFamily="34" charset="0"/>
              </a:rPr>
              <a:t>Минибаева</a:t>
            </a:r>
            <a:r>
              <a:rPr lang="ru-RU" altLang="ru-RU" sz="1200" dirty="0">
                <a:latin typeface="Arial" panose="020B0604020202020204" pitchFamily="34" charset="0"/>
                <a:cs typeface="Arial" panose="020B0604020202020204" pitchFamily="34" charset="0"/>
              </a:rPr>
              <a:t> пришла в Нижнекамский ТЮЗ еще несовершеннолетней. Никуда не уходила, полжизни в театре. </a:t>
            </a:r>
            <a:r>
              <a:rPr lang="ru-RU" altLang="ru-RU" sz="1200" dirty="0" smtClean="0">
                <a:latin typeface="Arial" panose="020B0604020202020204" pitchFamily="34" charset="0"/>
                <a:cs typeface="Arial" panose="020B0604020202020204" pitchFamily="34" charset="0"/>
              </a:rPr>
              <a:t>Помимо </a:t>
            </a:r>
            <a:r>
              <a:rPr lang="ru-RU" altLang="ru-RU" sz="1200" dirty="0">
                <a:latin typeface="Arial" panose="020B0604020202020204" pitchFamily="34" charset="0"/>
                <a:cs typeface="Arial" panose="020B0604020202020204" pitchFamily="34" charset="0"/>
              </a:rPr>
              <a:t>собственной актерской деятельности, занимает </a:t>
            </a:r>
            <a:r>
              <a:rPr lang="ru-RU" altLang="ru-RU" sz="1200" dirty="0" smtClean="0">
                <a:latin typeface="Arial" panose="020B0604020202020204" pitchFamily="34" charset="0"/>
                <a:cs typeface="Arial" panose="020B0604020202020204" pitchFamily="34" charset="0"/>
              </a:rPr>
              <a:t>должность </a:t>
            </a:r>
            <a:r>
              <a:rPr lang="ru-RU" altLang="ru-RU" sz="1200" dirty="0" err="1">
                <a:latin typeface="Arial" panose="020B0604020202020204" pitchFamily="34" charset="0"/>
                <a:cs typeface="Arial" panose="020B0604020202020204" pitchFamily="34" charset="0"/>
              </a:rPr>
              <a:t>зав.труппы</a:t>
            </a:r>
            <a:r>
              <a:rPr lang="ru-RU" altLang="ru-RU" sz="1200" dirty="0">
                <a:latin typeface="Arial" panose="020B0604020202020204" pitchFamily="34" charset="0"/>
                <a:cs typeface="Arial" panose="020B0604020202020204" pitchFamily="34" charset="0"/>
              </a:rPr>
              <a:t> в театре.</a:t>
            </a:r>
          </a:p>
          <a:p>
            <a:pPr indent="174625" algn="just"/>
            <a:r>
              <a:rPr lang="ru-RU" altLang="ru-RU" sz="1200" dirty="0">
                <a:latin typeface="Arial" panose="020B0604020202020204" pitchFamily="34" charset="0"/>
                <a:cs typeface="Arial" panose="020B0604020202020204" pitchFamily="34" charset="0"/>
              </a:rPr>
              <a:t>Любовь к театру и свой талант родители передали своим детям, которые, будучи учениками, уже участвуют в городских мероприятиях и на сцене театра. </a:t>
            </a:r>
          </a:p>
          <a:p>
            <a:pPr indent="174625" algn="just"/>
            <a:r>
              <a:rPr lang="ru-RU" altLang="ru-RU" sz="1200" dirty="0">
                <a:latin typeface="Arial" panose="020B0604020202020204" pitchFamily="34" charset="0"/>
                <a:cs typeface="Arial" panose="020B0604020202020204" pitchFamily="34" charset="0"/>
              </a:rPr>
              <a:t>Семья </a:t>
            </a:r>
            <a:r>
              <a:rPr lang="ru-RU" altLang="ru-RU" sz="1200" dirty="0" err="1">
                <a:latin typeface="Arial" panose="020B0604020202020204" pitchFamily="34" charset="0"/>
                <a:cs typeface="Arial" panose="020B0604020202020204" pitchFamily="34" charset="0"/>
              </a:rPr>
              <a:t>Минибаевых</a:t>
            </a:r>
            <a:r>
              <a:rPr lang="ru-RU" altLang="ru-RU" sz="1200" dirty="0">
                <a:latin typeface="Arial" panose="020B0604020202020204" pitchFamily="34" charset="0"/>
                <a:cs typeface="Arial" panose="020B0604020202020204" pitchFamily="34" charset="0"/>
              </a:rPr>
              <a:t> отличается своим трепетным отношением к своей профессии не только в своей семье, но и театральном коллективе. </a:t>
            </a:r>
          </a:p>
          <a:p>
            <a:pPr indent="174625" algn="just"/>
            <a:r>
              <a:rPr lang="ru-RU" altLang="ru-RU" sz="1200" dirty="0">
                <a:latin typeface="Arial" panose="020B0604020202020204" pitchFamily="34" charset="0"/>
                <a:cs typeface="Arial" panose="020B0604020202020204" pitchFamily="34" charset="0"/>
              </a:rPr>
              <a:t>В 2024 году семья </a:t>
            </a:r>
            <a:r>
              <a:rPr lang="ru-RU" altLang="ru-RU" sz="1200" dirty="0" err="1">
                <a:latin typeface="Arial" panose="020B0604020202020204" pitchFamily="34" charset="0"/>
                <a:cs typeface="Arial" panose="020B0604020202020204" pitchFamily="34" charset="0"/>
              </a:rPr>
              <a:t>Минибаевых</a:t>
            </a:r>
            <a:r>
              <a:rPr lang="ru-RU" altLang="ru-RU" sz="1200" dirty="0">
                <a:latin typeface="Arial" panose="020B0604020202020204" pitchFamily="34" charset="0"/>
                <a:cs typeface="Arial" panose="020B0604020202020204" pitchFamily="34" charset="0"/>
              </a:rPr>
              <a:t> участвовала в республиканском конкурсе «Женщина года» и удостоилась номинации «Культура и духовность».</a:t>
            </a:r>
          </a:p>
          <a:p>
            <a:pPr indent="174625" algn="just"/>
            <a:r>
              <a:rPr lang="ru-RU" altLang="ru-RU" sz="1200" dirty="0">
                <a:latin typeface="Arial" panose="020B0604020202020204" pitchFamily="34" charset="0"/>
                <a:cs typeface="Arial" panose="020B0604020202020204" pitchFamily="34" charset="0"/>
              </a:rPr>
              <a:t>Семья </a:t>
            </a:r>
            <a:r>
              <a:rPr lang="ru-RU" altLang="ru-RU" sz="1200" dirty="0" err="1">
                <a:latin typeface="Arial" panose="020B0604020202020204" pitchFamily="34" charset="0"/>
                <a:cs typeface="Arial" panose="020B0604020202020204" pitchFamily="34" charset="0"/>
              </a:rPr>
              <a:t>Минибаевых</a:t>
            </a:r>
            <a:r>
              <a:rPr lang="ru-RU" altLang="ru-RU" sz="1200" dirty="0">
                <a:latin typeface="Arial" panose="020B0604020202020204" pitchFamily="34" charset="0"/>
                <a:cs typeface="Arial" panose="020B0604020202020204" pitchFamily="34" charset="0"/>
              </a:rPr>
              <a:t>, вдохновленные своей любимой профессией, общими интересами, любовью, уважением друг к другу идут рука об руку, строят новые планы в творчестве и личной жизни.</a:t>
            </a:r>
          </a:p>
        </p:txBody>
      </p:sp>
      <p:pic>
        <p:nvPicPr>
          <p:cNvPr id="7170" name="Picture 2" descr="https://sun9-21.userapi.com/impg/S3kijv86AFoAh-ReKof7TG7uIqcV7KdUHK4lvQ/Dt4xP2OXjhs.jpg?size=854x1280&amp;quality=95&amp;sign=2fe16f727ecda58f35ba5625aff6692d&amp;type=alb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2084" y="731838"/>
            <a:ext cx="3669465" cy="5499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51027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a:extLst>
              <a:ext uri="{FF2B5EF4-FFF2-40B4-BE49-F238E27FC236}">
                <a16:creationId xmlns:a16="http://schemas.microsoft.com/office/drawing/2014/main" id="{4CC4B9D2-2268-4BDB-B036-BF3D5295E7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536" y="-53630"/>
            <a:ext cx="12414503" cy="6988584"/>
          </a:xfrm>
          <a:prstGeom prst="rect">
            <a:avLst/>
          </a:prstGeom>
        </p:spPr>
      </p:pic>
      <p:sp>
        <p:nvSpPr>
          <p:cNvPr id="4" name="Прямоугольник 3">
            <a:extLst>
              <a:ext uri="{FF2B5EF4-FFF2-40B4-BE49-F238E27FC236}">
                <a16:creationId xmlns:a16="http://schemas.microsoft.com/office/drawing/2014/main" id="{CC35F753-10AC-48AB-BAD7-BC5CA4615D83}"/>
              </a:ext>
            </a:extLst>
          </p:cNvPr>
          <p:cNvSpPr/>
          <p:nvPr/>
        </p:nvSpPr>
        <p:spPr>
          <a:xfrm>
            <a:off x="950913" y="731838"/>
            <a:ext cx="6307137" cy="343171"/>
          </a:xfrm>
          <a:prstGeom prst="rect">
            <a:avLst/>
          </a:prstGeom>
        </p:spPr>
        <p:txBody>
          <a:bodyPr>
            <a:spAutoFit/>
          </a:bodyPr>
          <a:lstStyle/>
          <a:p>
            <a:pPr>
              <a:defRPr/>
            </a:pPr>
            <a:r>
              <a:rPr lang="tt-RU" sz="1630" b="1" dirty="0" smtClean="0">
                <a:solidFill>
                  <a:srgbClr val="DB6413"/>
                </a:solidFill>
                <a:latin typeface="Arial" pitchFamily="34" charset="0"/>
                <a:cs typeface="Arial" pitchFamily="34" charset="0"/>
              </a:rPr>
              <a:t>Театральная семья Павловых</a:t>
            </a:r>
            <a:endParaRPr lang="ru-RU" sz="1630" b="1" dirty="0">
              <a:solidFill>
                <a:srgbClr val="DB6413"/>
              </a:solidFill>
              <a:latin typeface="Arial" pitchFamily="34" charset="0"/>
              <a:cs typeface="Arial" pitchFamily="34" charset="0"/>
            </a:endParaRPr>
          </a:p>
        </p:txBody>
      </p:sp>
      <p:sp>
        <p:nvSpPr>
          <p:cNvPr id="5" name="Прямоугольник 11">
            <a:extLst>
              <a:ext uri="{FF2B5EF4-FFF2-40B4-BE49-F238E27FC236}">
                <a16:creationId xmlns:a16="http://schemas.microsoft.com/office/drawing/2014/main" id="{F650C090-6EC8-49E4-AED9-B3C5FD3E210C}"/>
              </a:ext>
            </a:extLst>
          </p:cNvPr>
          <p:cNvSpPr>
            <a:spLocks noChangeArrowheads="1"/>
          </p:cNvSpPr>
          <p:nvPr/>
        </p:nvSpPr>
        <p:spPr bwMode="auto">
          <a:xfrm>
            <a:off x="7384799" y="1968625"/>
            <a:ext cx="3895819"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indent="174625" algn="just"/>
            <a:r>
              <a:rPr lang="ru-RU" altLang="ru-RU" sz="1200" dirty="0" smtClean="0">
                <a:latin typeface="Arial" panose="020B0604020202020204" pitchFamily="34" charset="0"/>
                <a:cs typeface="Arial" panose="020B0604020202020204" pitchFamily="34" charset="0"/>
              </a:rPr>
              <a:t>Семье </a:t>
            </a:r>
            <a:r>
              <a:rPr lang="ru-RU" altLang="ru-RU" sz="1200" dirty="0">
                <a:latin typeface="Arial" panose="020B0604020202020204" pitchFamily="34" charset="0"/>
                <a:cs typeface="Arial" panose="020B0604020202020204" pitchFamily="34" charset="0"/>
              </a:rPr>
              <a:t>Павловых 16 лет. </a:t>
            </a:r>
            <a:r>
              <a:rPr lang="ru-RU" altLang="ru-RU" sz="1200" dirty="0" smtClean="0">
                <a:latin typeface="Arial" panose="020B0604020202020204" pitchFamily="34" charset="0"/>
                <a:cs typeface="Arial" panose="020B0604020202020204" pitchFamily="34" charset="0"/>
              </a:rPr>
              <a:t>Когда-то </a:t>
            </a:r>
            <a:r>
              <a:rPr lang="ru-RU" altLang="ru-RU" sz="1200" dirty="0">
                <a:latin typeface="Arial" panose="020B0604020202020204" pitchFamily="34" charset="0"/>
                <a:cs typeface="Arial" panose="020B0604020202020204" pitchFamily="34" charset="0"/>
              </a:rPr>
              <a:t>в Татарском государственном </a:t>
            </a:r>
            <a:r>
              <a:rPr lang="ru-RU" altLang="ru-RU" sz="1200" dirty="0" smtClean="0">
                <a:latin typeface="Arial" panose="020B0604020202020204" pitchFamily="34" charset="0"/>
                <a:cs typeface="Arial" panose="020B0604020202020204" pitchFamily="34" charset="0"/>
              </a:rPr>
              <a:t>драматическом театре имени </a:t>
            </a:r>
            <a:r>
              <a:rPr lang="ru-RU" altLang="ru-RU" sz="1200" dirty="0" err="1" smtClean="0">
                <a:latin typeface="Arial" panose="020B0604020202020204" pitchFamily="34" charset="0"/>
                <a:cs typeface="Arial" panose="020B0604020202020204" pitchFamily="34" charset="0"/>
              </a:rPr>
              <a:t>Туфана</a:t>
            </a:r>
            <a:r>
              <a:rPr lang="ru-RU" altLang="ru-RU" sz="1200" dirty="0" smtClean="0">
                <a:latin typeface="Arial" panose="020B0604020202020204" pitchFamily="34" charset="0"/>
                <a:cs typeface="Arial" panose="020B0604020202020204" pitchFamily="34" charset="0"/>
              </a:rPr>
              <a:t> </a:t>
            </a:r>
            <a:r>
              <a:rPr lang="ru-RU" altLang="ru-RU" sz="1200" dirty="0" err="1" smtClean="0">
                <a:latin typeface="Arial" panose="020B0604020202020204" pitchFamily="34" charset="0"/>
                <a:cs typeface="Arial" panose="020B0604020202020204" pitchFamily="34" charset="0"/>
              </a:rPr>
              <a:t>Миннуллина</a:t>
            </a:r>
            <a:r>
              <a:rPr lang="ru-RU" altLang="ru-RU" sz="1200" dirty="0" smtClean="0">
                <a:latin typeface="Arial" panose="020B0604020202020204" pitchFamily="34" charset="0"/>
                <a:cs typeface="Arial" panose="020B0604020202020204" pitchFamily="34" charset="0"/>
              </a:rPr>
              <a:t> </a:t>
            </a:r>
            <a:r>
              <a:rPr lang="ru-RU" altLang="ru-RU" sz="1200" dirty="0">
                <a:latin typeface="Arial" panose="020B0604020202020204" pitchFamily="34" charset="0"/>
                <a:cs typeface="Arial" panose="020B0604020202020204" pitchFamily="34" charset="0"/>
              </a:rPr>
              <a:t>г. Нижнекамска родились юные </a:t>
            </a:r>
            <a:r>
              <a:rPr lang="ru-RU" altLang="ru-RU" sz="1200" dirty="0" smtClean="0">
                <a:latin typeface="Arial" panose="020B0604020202020204" pitchFamily="34" charset="0"/>
                <a:cs typeface="Arial" panose="020B0604020202020204" pitchFamily="34" charset="0"/>
              </a:rPr>
              <a:t>артисты - Гузель </a:t>
            </a:r>
            <a:r>
              <a:rPr lang="ru-RU" altLang="ru-RU" sz="1200" dirty="0">
                <a:latin typeface="Arial" panose="020B0604020202020204" pitchFamily="34" charset="0"/>
                <a:cs typeface="Arial" panose="020B0604020202020204" pitchFamily="34" charset="0"/>
              </a:rPr>
              <a:t>и </a:t>
            </a:r>
            <a:r>
              <a:rPr lang="ru-RU" altLang="ru-RU" sz="1200" dirty="0" smtClean="0">
                <a:latin typeface="Arial" panose="020B0604020202020204" pitchFamily="34" charset="0"/>
                <a:cs typeface="Arial" panose="020B0604020202020204" pitchFamily="34" charset="0"/>
              </a:rPr>
              <a:t>Юра. </a:t>
            </a:r>
            <a:r>
              <a:rPr lang="ru-RU" altLang="ru-RU" sz="1200" dirty="0">
                <a:latin typeface="Arial" panose="020B0604020202020204" pitchFamily="34" charset="0"/>
                <a:cs typeface="Arial" panose="020B0604020202020204" pitchFamily="34" charset="0"/>
              </a:rPr>
              <a:t>Один из нас - земля</a:t>
            </a:r>
            <a:r>
              <a:rPr lang="ru-RU" altLang="ru-RU" sz="1200" dirty="0" smtClean="0">
                <a:latin typeface="Arial" panose="020B0604020202020204" pitchFamily="34" charset="0"/>
                <a:cs typeface="Arial" panose="020B0604020202020204" pitchFamily="34" charset="0"/>
              </a:rPr>
              <a:t>, другой - небо</a:t>
            </a:r>
            <a:r>
              <a:rPr lang="ru-RU" altLang="ru-RU" sz="1200" dirty="0">
                <a:latin typeface="Arial" panose="020B0604020202020204" pitchFamily="34" charset="0"/>
                <a:cs typeface="Arial" panose="020B0604020202020204" pitchFamily="34" charset="0"/>
              </a:rPr>
              <a:t>, Вселенная... Так соединились два мира. </a:t>
            </a:r>
            <a:endParaRPr lang="ru-RU" altLang="ru-RU" sz="1200" dirty="0" smtClean="0">
              <a:latin typeface="Arial" panose="020B0604020202020204" pitchFamily="34" charset="0"/>
              <a:cs typeface="Arial" panose="020B0604020202020204" pitchFamily="34" charset="0"/>
            </a:endParaRPr>
          </a:p>
          <a:p>
            <a:pPr indent="174625" algn="just"/>
            <a:r>
              <a:rPr lang="ru-RU" altLang="ru-RU" sz="1200" dirty="0" smtClean="0">
                <a:latin typeface="Arial" panose="020B0604020202020204" pitchFamily="34" charset="0"/>
                <a:cs typeface="Arial" panose="020B0604020202020204" pitchFamily="34" charset="0"/>
              </a:rPr>
              <a:t>С </a:t>
            </a:r>
            <a:r>
              <a:rPr lang="ru-RU" altLang="ru-RU" sz="1200" dirty="0">
                <a:latin typeface="Arial" panose="020B0604020202020204" pitchFamily="34" charset="0"/>
                <a:cs typeface="Arial" panose="020B0604020202020204" pitchFamily="34" charset="0"/>
              </a:rPr>
              <a:t>годами </a:t>
            </a:r>
            <a:r>
              <a:rPr lang="ru-RU" altLang="ru-RU" sz="1200" dirty="0" smtClean="0">
                <a:latin typeface="Arial" panose="020B0604020202020204" pitchFamily="34" charset="0"/>
                <a:cs typeface="Arial" panose="020B0604020202020204" pitchFamily="34" charset="0"/>
              </a:rPr>
              <a:t>союз </a:t>
            </a:r>
            <a:r>
              <a:rPr lang="ru-RU" altLang="ru-RU" sz="1200" dirty="0">
                <a:latin typeface="Arial" panose="020B0604020202020204" pitchFamily="34" charset="0"/>
                <a:cs typeface="Arial" panose="020B0604020202020204" pitchFamily="34" charset="0"/>
              </a:rPr>
              <a:t>пополнялся. </a:t>
            </a:r>
            <a:r>
              <a:rPr lang="ru-RU" altLang="ru-RU" sz="1200" dirty="0" smtClean="0">
                <a:latin typeface="Arial" panose="020B0604020202020204" pitchFamily="34" charset="0"/>
                <a:cs typeface="Arial" panose="020B0604020202020204" pitchFamily="34" charset="0"/>
              </a:rPr>
              <a:t>В семье трое </a:t>
            </a:r>
            <a:r>
              <a:rPr lang="ru-RU" altLang="ru-RU" sz="1200" dirty="0">
                <a:latin typeface="Arial" panose="020B0604020202020204" pitchFamily="34" charset="0"/>
                <a:cs typeface="Arial" panose="020B0604020202020204" pitchFamily="34" charset="0"/>
              </a:rPr>
              <a:t>прекрасных сыновей. Каждый </a:t>
            </a:r>
            <a:r>
              <a:rPr lang="ru-RU" altLang="ru-RU" sz="1200" dirty="0" smtClean="0">
                <a:latin typeface="Arial" panose="020B0604020202020204" pitchFamily="34" charset="0"/>
                <a:cs typeface="Arial" panose="020B0604020202020204" pitchFamily="34" charset="0"/>
              </a:rPr>
              <a:t>своеобразен: 15-летний </a:t>
            </a:r>
            <a:r>
              <a:rPr lang="ru-RU" altLang="ru-RU" sz="1200" dirty="0" err="1" smtClean="0">
                <a:latin typeface="Arial" panose="020B0604020202020204" pitchFamily="34" charset="0"/>
                <a:cs typeface="Arial" panose="020B0604020202020204" pitchFamily="34" charset="0"/>
              </a:rPr>
              <a:t>Бахтияр</a:t>
            </a:r>
            <a:r>
              <a:rPr lang="ru-RU" altLang="ru-RU" sz="1200" dirty="0" smtClean="0">
                <a:latin typeface="Arial" panose="020B0604020202020204" pitchFamily="34" charset="0"/>
                <a:cs typeface="Arial" panose="020B0604020202020204" pitchFamily="34" charset="0"/>
              </a:rPr>
              <a:t> - добрый</a:t>
            </a:r>
            <a:r>
              <a:rPr lang="ru-RU" altLang="ru-RU" sz="1200" dirty="0">
                <a:latin typeface="Arial" panose="020B0604020202020204" pitchFamily="34" charset="0"/>
                <a:cs typeface="Arial" panose="020B0604020202020204" pitchFamily="34" charset="0"/>
              </a:rPr>
              <a:t>, целеустремленный парень; </a:t>
            </a:r>
            <a:r>
              <a:rPr lang="ru-RU" altLang="ru-RU" sz="1200" dirty="0" smtClean="0">
                <a:latin typeface="Arial" panose="020B0604020202020204" pitchFamily="34" charset="0"/>
                <a:cs typeface="Arial" panose="020B0604020202020204" pitchFamily="34" charset="0"/>
              </a:rPr>
              <a:t>12-летний </a:t>
            </a:r>
            <a:r>
              <a:rPr lang="ru-RU" altLang="ru-RU" sz="1200" dirty="0" err="1" smtClean="0">
                <a:latin typeface="Arial" panose="020B0604020202020204" pitchFamily="34" charset="0"/>
                <a:cs typeface="Arial" panose="020B0604020202020204" pitchFamily="34" charset="0"/>
              </a:rPr>
              <a:t>Билал</a:t>
            </a:r>
            <a:r>
              <a:rPr lang="ru-RU" altLang="ru-RU" sz="1200" dirty="0" smtClean="0">
                <a:latin typeface="Arial" panose="020B0604020202020204" pitchFamily="34" charset="0"/>
                <a:cs typeface="Arial" panose="020B0604020202020204" pitchFamily="34" charset="0"/>
              </a:rPr>
              <a:t> - мечтательный</a:t>
            </a:r>
            <a:r>
              <a:rPr lang="ru-RU" altLang="ru-RU" sz="1200" dirty="0">
                <a:latin typeface="Arial" panose="020B0604020202020204" pitchFamily="34" charset="0"/>
                <a:cs typeface="Arial" panose="020B0604020202020204" pitchFamily="34" charset="0"/>
              </a:rPr>
              <a:t>, умелый, </a:t>
            </a:r>
            <a:r>
              <a:rPr lang="ru-RU" altLang="ru-RU" sz="1200" dirty="0" smtClean="0">
                <a:latin typeface="Arial" panose="020B0604020202020204" pitchFamily="34" charset="0"/>
                <a:cs typeface="Arial" panose="020B0604020202020204" pitchFamily="34" charset="0"/>
              </a:rPr>
              <a:t>стильный, </a:t>
            </a:r>
            <a:r>
              <a:rPr lang="ru-RU" altLang="ru-RU" sz="1200" dirty="0" err="1" smtClean="0">
                <a:latin typeface="Arial" panose="020B0604020202020204" pitchFamily="34" charset="0"/>
                <a:cs typeface="Arial" panose="020B0604020202020204" pitchFamily="34" charset="0"/>
              </a:rPr>
              <a:t>Баязит</a:t>
            </a:r>
            <a:r>
              <a:rPr lang="ru-RU" altLang="ru-RU" sz="1200" dirty="0" smtClean="0">
                <a:latin typeface="Arial" panose="020B0604020202020204" pitchFamily="34" charset="0"/>
                <a:cs typeface="Arial" panose="020B0604020202020204" pitchFamily="34" charset="0"/>
              </a:rPr>
              <a:t> - красноречив, </a:t>
            </a:r>
            <a:r>
              <a:rPr lang="ru-RU" altLang="ru-RU" sz="1200" dirty="0">
                <a:latin typeface="Arial" panose="020B0604020202020204" pitchFamily="34" charset="0"/>
                <a:cs typeface="Arial" panose="020B0604020202020204" pitchFamily="34" charset="0"/>
              </a:rPr>
              <a:t>в </a:t>
            </a:r>
            <a:r>
              <a:rPr lang="ru-RU" altLang="ru-RU" sz="1200" dirty="0" smtClean="0">
                <a:latin typeface="Arial" panose="020B0604020202020204" pitchFamily="34" charset="0"/>
                <a:cs typeface="Arial" panose="020B0604020202020204" pitchFamily="34" charset="0"/>
              </a:rPr>
              <a:t>свои 3 </a:t>
            </a:r>
            <a:r>
              <a:rPr lang="ru-RU" altLang="ru-RU" sz="1200" dirty="0">
                <a:latin typeface="Arial" panose="020B0604020202020204" pitchFamily="34" charset="0"/>
                <a:cs typeface="Arial" panose="020B0604020202020204" pitchFamily="34" charset="0"/>
              </a:rPr>
              <a:t>года уже знает, что ему нужно</a:t>
            </a:r>
            <a:r>
              <a:rPr lang="ru-RU" altLang="ru-RU" sz="1200" dirty="0" smtClean="0">
                <a:latin typeface="Arial" panose="020B0604020202020204" pitchFamily="34" charset="0"/>
                <a:cs typeface="Arial" panose="020B0604020202020204" pitchFamily="34" charset="0"/>
              </a:rPr>
              <a:t>. </a:t>
            </a:r>
          </a:p>
          <a:p>
            <a:pPr indent="174625" algn="just"/>
            <a:r>
              <a:rPr lang="ru-RU" altLang="ru-RU" sz="1200" dirty="0" smtClean="0">
                <a:latin typeface="Arial" panose="020B0604020202020204" pitchFamily="34" charset="0"/>
                <a:cs typeface="Arial" panose="020B0604020202020204" pitchFamily="34" charset="0"/>
              </a:rPr>
              <a:t>В </a:t>
            </a:r>
            <a:r>
              <a:rPr lang="ru-RU" altLang="ru-RU" sz="1200" dirty="0">
                <a:latin typeface="Arial" panose="020B0604020202020204" pitchFamily="34" charset="0"/>
                <a:cs typeface="Arial" panose="020B0604020202020204" pitchFamily="34" charset="0"/>
              </a:rPr>
              <a:t>основе </a:t>
            </a:r>
            <a:r>
              <a:rPr lang="ru-RU" altLang="ru-RU" sz="1200" dirty="0" smtClean="0">
                <a:latin typeface="Arial" panose="020B0604020202020204" pitchFamily="34" charset="0"/>
                <a:cs typeface="Arial" panose="020B0604020202020204" pitchFamily="34" charset="0"/>
              </a:rPr>
              <a:t>семьи Павловых - взаимоуважение</a:t>
            </a:r>
            <a:r>
              <a:rPr lang="ru-RU" altLang="ru-RU" sz="1200" dirty="0">
                <a:latin typeface="Arial" panose="020B0604020202020204" pitchFamily="34" charset="0"/>
                <a:cs typeface="Arial" panose="020B0604020202020204" pitchFamily="34" charset="0"/>
              </a:rPr>
              <a:t>, мотивация, поддержка во всем, свобода и доверие друг к другу. </a:t>
            </a:r>
            <a:r>
              <a:rPr lang="ru-RU" altLang="ru-RU" sz="1200" dirty="0" smtClean="0">
                <a:latin typeface="Arial" panose="020B0604020202020204" pitchFamily="34" charset="0"/>
                <a:cs typeface="Arial" panose="020B0604020202020204" pitchFamily="34" charset="0"/>
              </a:rPr>
              <a:t>Оба - </a:t>
            </a:r>
            <a:r>
              <a:rPr lang="ru-RU" altLang="ru-RU" sz="1200" dirty="0">
                <a:latin typeface="Arial" panose="020B0604020202020204" pitchFamily="34" charset="0"/>
                <a:cs typeface="Arial" panose="020B0604020202020204" pitchFamily="34" charset="0"/>
              </a:rPr>
              <a:t>родители, преданные культуре, а кем будут </a:t>
            </a:r>
            <a:r>
              <a:rPr lang="ru-RU" altLang="ru-RU" sz="1200" dirty="0" smtClean="0">
                <a:latin typeface="Arial" panose="020B0604020202020204" pitchFamily="34" charset="0"/>
                <a:cs typeface="Arial" panose="020B0604020202020204" pitchFamily="34" charset="0"/>
              </a:rPr>
              <a:t>их дети</a:t>
            </a:r>
            <a:r>
              <a:rPr lang="ru-RU" altLang="ru-RU" sz="1200" dirty="0">
                <a:latin typeface="Arial" panose="020B0604020202020204" pitchFamily="34" charset="0"/>
                <a:cs typeface="Arial" panose="020B0604020202020204" pitchFamily="34" charset="0"/>
              </a:rPr>
              <a:t>? </a:t>
            </a:r>
            <a:r>
              <a:rPr lang="ru-RU" altLang="ru-RU" sz="1200" dirty="0" smtClean="0">
                <a:latin typeface="Arial" panose="020B0604020202020204" pitchFamily="34" charset="0"/>
                <a:cs typeface="Arial" panose="020B0604020202020204" pitchFamily="34" charset="0"/>
              </a:rPr>
              <a:t>«Только </a:t>
            </a:r>
            <a:r>
              <a:rPr lang="ru-RU" altLang="ru-RU" sz="1200" dirty="0">
                <a:latin typeface="Arial" panose="020B0604020202020204" pitchFamily="34" charset="0"/>
                <a:cs typeface="Arial" panose="020B0604020202020204" pitchFamily="34" charset="0"/>
              </a:rPr>
              <a:t>сами </a:t>
            </a:r>
            <a:r>
              <a:rPr lang="ru-RU" altLang="ru-RU" sz="1200" dirty="0" smtClean="0">
                <a:latin typeface="Arial" panose="020B0604020202020204" pitchFamily="34" charset="0"/>
                <a:cs typeface="Arial" panose="020B0604020202020204" pitchFamily="34" charset="0"/>
              </a:rPr>
              <a:t>решат, </a:t>
            </a:r>
            <a:r>
              <a:rPr lang="ru-RU" altLang="ru-RU" sz="1200" dirty="0">
                <a:latin typeface="Arial" panose="020B0604020202020204" pitchFamily="34" charset="0"/>
                <a:cs typeface="Arial" panose="020B0604020202020204" pitchFamily="34" charset="0"/>
              </a:rPr>
              <a:t>главное, чтобы они оставались </a:t>
            </a:r>
            <a:r>
              <a:rPr lang="ru-RU" altLang="ru-RU" sz="1200" dirty="0" smtClean="0">
                <a:latin typeface="Arial" panose="020B0604020202020204" pitchFamily="34" charset="0"/>
                <a:cs typeface="Arial" panose="020B0604020202020204" pitchFamily="34" charset="0"/>
              </a:rPr>
              <a:t>людьми», - отвечают Юра и Гузель.</a:t>
            </a:r>
          </a:p>
          <a:p>
            <a:pPr indent="174625" algn="just"/>
            <a:r>
              <a:rPr lang="ru-RU" altLang="ru-RU" sz="1200" dirty="0" smtClean="0">
                <a:latin typeface="Arial" panose="020B0604020202020204" pitchFamily="34" charset="0"/>
                <a:cs typeface="Arial" panose="020B0604020202020204" pitchFamily="34" charset="0"/>
              </a:rPr>
              <a:t>У </a:t>
            </a:r>
            <a:r>
              <a:rPr lang="ru-RU" altLang="ru-RU" sz="1200" dirty="0">
                <a:latin typeface="Arial" panose="020B0604020202020204" pitchFamily="34" charset="0"/>
                <a:cs typeface="Arial" panose="020B0604020202020204" pitchFamily="34" charset="0"/>
              </a:rPr>
              <a:t>семьи Павловых широкая душа</a:t>
            </a:r>
            <a:r>
              <a:rPr lang="ru-RU" altLang="ru-RU" sz="1200" dirty="0" smtClean="0">
                <a:latin typeface="Arial" panose="020B0604020202020204" pitchFamily="34" charset="0"/>
                <a:cs typeface="Arial" panose="020B0604020202020204" pitchFamily="34" charset="0"/>
              </a:rPr>
              <a:t>, а их </a:t>
            </a:r>
            <a:r>
              <a:rPr lang="ru-RU" altLang="ru-RU" sz="1200" dirty="0">
                <a:latin typeface="Arial" panose="020B0604020202020204" pitchFamily="34" charset="0"/>
                <a:cs typeface="Arial" panose="020B0604020202020204" pitchFamily="34" charset="0"/>
              </a:rPr>
              <a:t>двери всегда </a:t>
            </a:r>
            <a:r>
              <a:rPr lang="ru-RU" altLang="ru-RU" sz="1200" dirty="0" smtClean="0">
                <a:latin typeface="Arial" panose="020B0604020202020204" pitchFamily="34" charset="0"/>
                <a:cs typeface="Arial" panose="020B0604020202020204" pitchFamily="34" charset="0"/>
              </a:rPr>
              <a:t>открыты</a:t>
            </a:r>
            <a:r>
              <a:rPr lang="ru-RU" altLang="ru-RU" sz="1200" dirty="0">
                <a:latin typeface="Arial" panose="020B0604020202020204" pitchFamily="34" charset="0"/>
                <a:cs typeface="Arial" panose="020B0604020202020204" pitchFamily="34" charset="0"/>
              </a:rPr>
              <a:t>.</a:t>
            </a:r>
            <a:endParaRPr lang="ru-RU" altLang="ru-RU" sz="1200" dirty="0">
              <a:latin typeface="Arial" panose="020B0604020202020204" pitchFamily="34" charset="0"/>
              <a:cs typeface="Arial" panose="020B0604020202020204" pitchFamily="34" charset="0"/>
            </a:endParaRPr>
          </a:p>
        </p:txBody>
      </p:sp>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913" y="1334882"/>
            <a:ext cx="6170605" cy="4630848"/>
          </a:xfrm>
          <a:prstGeom prst="rect">
            <a:avLst/>
          </a:prstGeom>
        </p:spPr>
      </p:pic>
    </p:spTree>
    <p:extLst>
      <p:ext uri="{BB962C8B-B14F-4D97-AF65-F5344CB8AC3E}">
        <p14:creationId xmlns:p14="http://schemas.microsoft.com/office/powerpoint/2010/main" val="22722381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a:extLst>
              <a:ext uri="{FF2B5EF4-FFF2-40B4-BE49-F238E27FC236}">
                <a16:creationId xmlns:a16="http://schemas.microsoft.com/office/drawing/2014/main" id="{4CC4B9D2-2268-4BDB-B036-BF3D5295E7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695" y="-68919"/>
            <a:ext cx="12666820" cy="7130622"/>
          </a:xfrm>
          <a:prstGeom prst="rect">
            <a:avLst/>
          </a:prstGeom>
        </p:spPr>
      </p:pic>
      <p:sp>
        <p:nvSpPr>
          <p:cNvPr id="4" name="Прямоугольник 3">
            <a:extLst>
              <a:ext uri="{FF2B5EF4-FFF2-40B4-BE49-F238E27FC236}">
                <a16:creationId xmlns:a16="http://schemas.microsoft.com/office/drawing/2014/main" id="{CC35F753-10AC-48AB-BAD7-BC5CA4615D83}"/>
              </a:ext>
            </a:extLst>
          </p:cNvPr>
          <p:cNvSpPr/>
          <p:nvPr/>
        </p:nvSpPr>
        <p:spPr>
          <a:xfrm>
            <a:off x="950913" y="731838"/>
            <a:ext cx="6307137" cy="343171"/>
          </a:xfrm>
          <a:prstGeom prst="rect">
            <a:avLst/>
          </a:prstGeom>
        </p:spPr>
        <p:txBody>
          <a:bodyPr>
            <a:spAutoFit/>
          </a:bodyPr>
          <a:lstStyle/>
          <a:p>
            <a:pPr>
              <a:defRPr/>
            </a:pPr>
            <a:r>
              <a:rPr lang="tt-RU" sz="1630" b="1" dirty="0" smtClean="0">
                <a:solidFill>
                  <a:srgbClr val="DB6413"/>
                </a:solidFill>
                <a:latin typeface="Arial" pitchFamily="34" charset="0"/>
                <a:cs typeface="Arial" pitchFamily="34" charset="0"/>
              </a:rPr>
              <a:t>Театральная семья Хусаиновых</a:t>
            </a:r>
            <a:endParaRPr lang="ru-RU" sz="1630" b="1" dirty="0">
              <a:solidFill>
                <a:srgbClr val="DB6413"/>
              </a:solidFill>
              <a:latin typeface="Arial" pitchFamily="34" charset="0"/>
              <a:cs typeface="Arial" pitchFamily="34" charset="0"/>
            </a:endParaRPr>
          </a:p>
        </p:txBody>
      </p:sp>
      <p:sp>
        <p:nvSpPr>
          <p:cNvPr id="5" name="Прямоугольник 11">
            <a:extLst>
              <a:ext uri="{FF2B5EF4-FFF2-40B4-BE49-F238E27FC236}">
                <a16:creationId xmlns:a16="http://schemas.microsoft.com/office/drawing/2014/main" id="{F650C090-6EC8-49E4-AED9-B3C5FD3E210C}"/>
              </a:ext>
            </a:extLst>
          </p:cNvPr>
          <p:cNvSpPr>
            <a:spLocks noChangeArrowheads="1"/>
          </p:cNvSpPr>
          <p:nvPr/>
        </p:nvSpPr>
        <p:spPr bwMode="auto">
          <a:xfrm>
            <a:off x="950913" y="1479737"/>
            <a:ext cx="5881687"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indent="174625" algn="just"/>
            <a:r>
              <a:rPr lang="ru-RU" altLang="ru-RU" sz="1200" dirty="0">
                <a:latin typeface="Arial" panose="020B0604020202020204" pitchFamily="34" charset="0"/>
                <a:cs typeface="Arial" panose="020B0604020202020204" pitchFamily="34" charset="0"/>
              </a:rPr>
              <a:t>Чтобы быть счастливым, нужно жить в семье с пониманием, уважением и согласием. Именно так в </a:t>
            </a:r>
            <a:r>
              <a:rPr lang="ru-RU" altLang="ru-RU" sz="1200" dirty="0" smtClean="0">
                <a:latin typeface="Arial" panose="020B0604020202020204" pitchFamily="34" charset="0"/>
                <a:cs typeface="Arial" panose="020B0604020202020204" pitchFamily="34" charset="0"/>
              </a:rPr>
              <a:t>семье Алмаза и </a:t>
            </a:r>
            <a:r>
              <a:rPr lang="ru-RU" altLang="ru-RU" sz="1200" dirty="0" err="1" smtClean="0">
                <a:latin typeface="Arial" panose="020B0604020202020204" pitchFamily="34" charset="0"/>
                <a:cs typeface="Arial" panose="020B0604020202020204" pitchFamily="34" charset="0"/>
              </a:rPr>
              <a:t>Нурсаны</a:t>
            </a:r>
            <a:r>
              <a:rPr lang="ru-RU" altLang="ru-RU" sz="1200" dirty="0" smtClean="0">
                <a:latin typeface="Arial" panose="020B0604020202020204" pitchFamily="34" charset="0"/>
                <a:cs typeface="Arial" panose="020B0604020202020204" pitchFamily="34" charset="0"/>
              </a:rPr>
              <a:t> Хусаиновых, </a:t>
            </a:r>
            <a:r>
              <a:rPr lang="ru-RU" altLang="ru-RU" sz="1200" dirty="0">
                <a:latin typeface="Arial" panose="020B0604020202020204" pitchFamily="34" charset="0"/>
                <a:cs typeface="Arial" panose="020B0604020202020204" pitchFamily="34" charset="0"/>
              </a:rPr>
              <a:t>и это придает сил и уверенности </a:t>
            </a:r>
            <a:r>
              <a:rPr lang="ru-RU" altLang="ru-RU" sz="1200" dirty="0" smtClean="0">
                <a:latin typeface="Arial" panose="020B0604020202020204" pitchFamily="34" charset="0"/>
                <a:cs typeface="Arial" panose="020B0604020202020204" pitchFamily="34" charset="0"/>
              </a:rPr>
              <a:t>сыну Марселю. В конкурсе </a:t>
            </a:r>
            <a:r>
              <a:rPr lang="ru-RU" altLang="ru-RU" sz="1200" dirty="0">
                <a:latin typeface="Arial" panose="020B0604020202020204" pitchFamily="34" charset="0"/>
                <a:cs typeface="Arial" panose="020B0604020202020204" pitchFamily="34" charset="0"/>
              </a:rPr>
              <a:t>"Мин </a:t>
            </a:r>
            <a:r>
              <a:rPr lang="ru-RU" altLang="ru-RU" sz="1200" dirty="0" err="1">
                <a:latin typeface="Arial" panose="020B0604020202020204" pitchFamily="34" charset="0"/>
                <a:cs typeface="Arial" panose="020B0604020202020204" pitchFamily="34" charset="0"/>
              </a:rPr>
              <a:t>бәхетле</a:t>
            </a:r>
            <a:r>
              <a:rPr lang="ru-RU" altLang="ru-RU" sz="1200" dirty="0">
                <a:latin typeface="Arial" panose="020B0604020202020204" pitchFamily="34" charset="0"/>
                <a:cs typeface="Arial" panose="020B0604020202020204" pitchFamily="34" charset="0"/>
              </a:rPr>
              <a:t> </a:t>
            </a:r>
            <a:r>
              <a:rPr lang="ru-RU" altLang="ru-RU" sz="1200" dirty="0" err="1">
                <a:latin typeface="Arial" panose="020B0604020202020204" pitchFamily="34" charset="0"/>
                <a:cs typeface="Arial" panose="020B0604020202020204" pitchFamily="34" charset="0"/>
              </a:rPr>
              <a:t>гаиләм</a:t>
            </a:r>
            <a:r>
              <a:rPr lang="ru-RU" altLang="ru-RU" sz="1200" dirty="0">
                <a:latin typeface="Arial" panose="020B0604020202020204" pitchFamily="34" charset="0"/>
                <a:cs typeface="Arial" panose="020B0604020202020204" pitchFamily="34" charset="0"/>
              </a:rPr>
              <a:t> </a:t>
            </a:r>
            <a:r>
              <a:rPr lang="ru-RU" altLang="ru-RU" sz="1200" dirty="0" err="1">
                <a:latin typeface="Arial" panose="020B0604020202020204" pitchFamily="34" charset="0"/>
                <a:cs typeface="Arial" panose="020B0604020202020204" pitchFamily="34" charset="0"/>
              </a:rPr>
              <a:t>белән</a:t>
            </a:r>
            <a:r>
              <a:rPr lang="ru-RU" altLang="ru-RU" sz="1200" dirty="0">
                <a:latin typeface="Arial" panose="020B0604020202020204" pitchFamily="34" charset="0"/>
                <a:cs typeface="Arial" panose="020B0604020202020204" pitchFamily="34" charset="0"/>
              </a:rPr>
              <a:t>", который проходил в городе Нижнекамск в этом </a:t>
            </a:r>
            <a:r>
              <a:rPr lang="ru-RU" altLang="ru-RU" sz="1200" dirty="0" smtClean="0">
                <a:latin typeface="Arial" panose="020B0604020202020204" pitchFamily="34" charset="0"/>
                <a:cs typeface="Arial" panose="020B0604020202020204" pitchFamily="34" charset="0"/>
              </a:rPr>
              <a:t>году, Хусаиновы были </a:t>
            </a:r>
            <a:r>
              <a:rPr lang="ru-RU" altLang="ru-RU" sz="1200" dirty="0">
                <a:latin typeface="Arial" panose="020B0604020202020204" pitchFamily="34" charset="0"/>
                <a:cs typeface="Arial" panose="020B0604020202020204" pitchFamily="34" charset="0"/>
              </a:rPr>
              <a:t>удостоены звания </a:t>
            </a:r>
            <a:r>
              <a:rPr lang="ru-RU" altLang="ru-RU" sz="1200" dirty="0" smtClean="0">
                <a:latin typeface="Arial" panose="020B0604020202020204" pitchFamily="34" charset="0"/>
                <a:cs typeface="Arial" panose="020B0604020202020204" pitchFamily="34" charset="0"/>
              </a:rPr>
              <a:t>«Самая </a:t>
            </a:r>
            <a:r>
              <a:rPr lang="ru-RU" altLang="ru-RU" sz="1200" dirty="0">
                <a:latin typeface="Arial" panose="020B0604020202020204" pitchFamily="34" charset="0"/>
                <a:cs typeface="Arial" panose="020B0604020202020204" pitchFamily="34" charset="0"/>
              </a:rPr>
              <a:t>творческая семья</a:t>
            </a:r>
            <a:r>
              <a:rPr lang="ru-RU" altLang="ru-RU" sz="1200" dirty="0" smtClean="0">
                <a:latin typeface="Arial" panose="020B0604020202020204" pitchFamily="34" charset="0"/>
                <a:cs typeface="Arial" panose="020B0604020202020204" pitchFamily="34" charset="0"/>
              </a:rPr>
              <a:t>».</a:t>
            </a:r>
            <a:endParaRPr lang="ru-RU" altLang="ru-RU" sz="1200" dirty="0">
              <a:latin typeface="Arial" panose="020B0604020202020204" pitchFamily="34" charset="0"/>
              <a:cs typeface="Arial" panose="020B0604020202020204" pitchFamily="34" charset="0"/>
            </a:endParaRPr>
          </a:p>
          <a:p>
            <a:pPr indent="174625" algn="just"/>
            <a:r>
              <a:rPr lang="ru-RU" altLang="ru-RU" sz="1200" dirty="0" smtClean="0">
                <a:latin typeface="Arial" panose="020B0604020202020204" pitchFamily="34" charset="0"/>
                <a:cs typeface="Arial" panose="020B0604020202020204" pitchFamily="34" charset="0"/>
              </a:rPr>
              <a:t>Оба - </a:t>
            </a:r>
            <a:r>
              <a:rPr lang="ru-RU" altLang="ru-RU" sz="1200" dirty="0">
                <a:latin typeface="Arial" panose="020B0604020202020204" pitchFamily="34" charset="0"/>
                <a:cs typeface="Arial" panose="020B0604020202020204" pitchFamily="34" charset="0"/>
              </a:rPr>
              <a:t>выпускники Казанского театрального училища. Вот уже десятый сезон </a:t>
            </a:r>
            <a:r>
              <a:rPr lang="ru-RU" altLang="ru-RU" sz="1200" dirty="0" smtClean="0">
                <a:latin typeface="Arial" panose="020B0604020202020204" pitchFamily="34" charset="0"/>
                <a:cs typeface="Arial" panose="020B0604020202020204" pitchFamily="34" charset="0"/>
              </a:rPr>
              <a:t>служат </a:t>
            </a:r>
            <a:r>
              <a:rPr lang="ru-RU" altLang="ru-RU" sz="1200" dirty="0">
                <a:latin typeface="Arial" panose="020B0604020202020204" pitchFamily="34" charset="0"/>
                <a:cs typeface="Arial" panose="020B0604020202020204" pitchFamily="34" charset="0"/>
              </a:rPr>
              <a:t>в Нижнекамском государственном татарском драматическом театре имени </a:t>
            </a:r>
            <a:r>
              <a:rPr lang="ru-RU" altLang="ru-RU" sz="1200" dirty="0" err="1">
                <a:latin typeface="Arial" panose="020B0604020202020204" pitchFamily="34" charset="0"/>
                <a:cs typeface="Arial" panose="020B0604020202020204" pitchFamily="34" charset="0"/>
              </a:rPr>
              <a:t>Туфана</a:t>
            </a:r>
            <a:r>
              <a:rPr lang="ru-RU" altLang="ru-RU" sz="1200" dirty="0">
                <a:latin typeface="Arial" panose="020B0604020202020204" pitchFamily="34" charset="0"/>
                <a:cs typeface="Arial" panose="020B0604020202020204" pitchFamily="34" charset="0"/>
              </a:rPr>
              <a:t> </a:t>
            </a:r>
            <a:r>
              <a:rPr lang="ru-RU" altLang="ru-RU" sz="1200" dirty="0" err="1">
                <a:latin typeface="Arial" panose="020B0604020202020204" pitchFamily="34" charset="0"/>
                <a:cs typeface="Arial" panose="020B0604020202020204" pitchFamily="34" charset="0"/>
              </a:rPr>
              <a:t>Миннуллина</a:t>
            </a:r>
            <a:r>
              <a:rPr lang="ru-RU" altLang="ru-RU" sz="1200" dirty="0">
                <a:latin typeface="Arial" panose="020B0604020202020204" pitchFamily="34" charset="0"/>
                <a:cs typeface="Arial" panose="020B0604020202020204" pitchFamily="34" charset="0"/>
              </a:rPr>
              <a:t>. За годы работы в театре </a:t>
            </a:r>
            <a:r>
              <a:rPr lang="ru-RU" altLang="ru-RU" sz="1200" dirty="0" smtClean="0">
                <a:latin typeface="Arial" panose="020B0604020202020204" pitchFamily="34" charset="0"/>
                <a:cs typeface="Arial" panose="020B0604020202020204" pitchFamily="34" charset="0"/>
              </a:rPr>
              <a:t>удостоились </a:t>
            </a:r>
            <a:r>
              <a:rPr lang="ru-RU" altLang="ru-RU" sz="1200" dirty="0">
                <a:latin typeface="Arial" panose="020B0604020202020204" pitchFamily="34" charset="0"/>
                <a:cs typeface="Arial" panose="020B0604020202020204" pitchFamily="34" charset="0"/>
              </a:rPr>
              <a:t>многих наград. Алмаз был  Номинантом Российской национальной театральной Премии и фестиваля «Золотая Маска» в номинации «Лучшая мужская роль/драма» (за роль </a:t>
            </a:r>
            <a:r>
              <a:rPr lang="ru-RU" altLang="ru-RU" sz="1200" dirty="0" err="1">
                <a:latin typeface="Arial" panose="020B0604020202020204" pitchFamily="34" charset="0"/>
                <a:cs typeface="Arial" panose="020B0604020202020204" pitchFamily="34" charset="0"/>
              </a:rPr>
              <a:t>Сагита</a:t>
            </a:r>
            <a:r>
              <a:rPr lang="ru-RU" altLang="ru-RU" sz="1200" dirty="0">
                <a:latin typeface="Arial" panose="020B0604020202020204" pitchFamily="34" charset="0"/>
                <a:cs typeface="Arial" panose="020B0604020202020204" pitchFamily="34" charset="0"/>
              </a:rPr>
              <a:t> </a:t>
            </a:r>
            <a:r>
              <a:rPr lang="ru-RU" altLang="ru-RU" sz="1200" dirty="0" err="1">
                <a:latin typeface="Arial" panose="020B0604020202020204" pitchFamily="34" charset="0"/>
                <a:cs typeface="Arial" panose="020B0604020202020204" pitchFamily="34" charset="0"/>
              </a:rPr>
              <a:t>Рамиева</a:t>
            </a:r>
            <a:r>
              <a:rPr lang="ru-RU" altLang="ru-RU" sz="1200" dirty="0">
                <a:latin typeface="Arial" panose="020B0604020202020204" pitchFamily="34" charset="0"/>
                <a:cs typeface="Arial" panose="020B0604020202020204" pitchFamily="34" charset="0"/>
              </a:rPr>
              <a:t> в спектакле «На заре» по одноименному стихотворению </a:t>
            </a:r>
            <a:r>
              <a:rPr lang="ru-RU" altLang="ru-RU" sz="1200" dirty="0" err="1">
                <a:latin typeface="Arial" panose="020B0604020202020204" pitchFamily="34" charset="0"/>
                <a:cs typeface="Arial" panose="020B0604020202020204" pitchFamily="34" charset="0"/>
              </a:rPr>
              <a:t>С.Рамиева</a:t>
            </a:r>
            <a:r>
              <a:rPr lang="ru-RU" altLang="ru-RU" sz="1200" dirty="0">
                <a:latin typeface="Arial" panose="020B0604020202020204" pitchFamily="34" charset="0"/>
                <a:cs typeface="Arial" panose="020B0604020202020204" pitchFamily="34" charset="0"/>
              </a:rPr>
              <a:t>). </a:t>
            </a:r>
            <a:r>
              <a:rPr lang="ru-RU" altLang="ru-RU" sz="1200" dirty="0" smtClean="0">
                <a:latin typeface="Arial" panose="020B0604020202020204" pitchFamily="34" charset="0"/>
                <a:cs typeface="Arial" panose="020B0604020202020204" pitchFamily="34" charset="0"/>
              </a:rPr>
              <a:t>Сын </a:t>
            </a:r>
            <a:r>
              <a:rPr lang="ru-RU" altLang="ru-RU" sz="1200" dirty="0">
                <a:latin typeface="Arial" panose="020B0604020202020204" pitchFamily="34" charset="0"/>
                <a:cs typeface="Arial" panose="020B0604020202020204" pitchFamily="34" charset="0"/>
              </a:rPr>
              <a:t>Марсель тоже с детства рос за кулисами. Играет в </a:t>
            </a:r>
            <a:r>
              <a:rPr lang="ru-RU" altLang="ru-RU" sz="1200" dirty="0" err="1">
                <a:latin typeface="Arial" panose="020B0604020202020204" pitchFamily="34" charset="0"/>
                <a:cs typeface="Arial" panose="020B0604020202020204" pitchFamily="34" charset="0"/>
              </a:rPr>
              <a:t>спектале</a:t>
            </a:r>
            <a:r>
              <a:rPr lang="ru-RU" altLang="ru-RU" sz="1200" dirty="0">
                <a:latin typeface="Arial" panose="020B0604020202020204" pitchFamily="34" charset="0"/>
                <a:cs typeface="Arial" panose="020B0604020202020204" pitchFamily="34" charset="0"/>
              </a:rPr>
              <a:t> Т. </a:t>
            </a:r>
            <a:r>
              <a:rPr lang="ru-RU" altLang="ru-RU" sz="1200" dirty="0" err="1">
                <a:latin typeface="Arial" panose="020B0604020202020204" pitchFamily="34" charset="0"/>
                <a:cs typeface="Arial" panose="020B0604020202020204" pitchFamily="34" charset="0"/>
              </a:rPr>
              <a:t>Миннуллина</a:t>
            </a:r>
            <a:r>
              <a:rPr lang="ru-RU" altLang="ru-RU" sz="1200" dirty="0">
                <a:latin typeface="Arial" panose="020B0604020202020204" pitchFamily="34" charset="0"/>
                <a:cs typeface="Arial" panose="020B0604020202020204" pitchFamily="34" charset="0"/>
              </a:rPr>
              <a:t> "Старик из деревни Альдермыш" в роли </a:t>
            </a:r>
            <a:r>
              <a:rPr lang="ru-RU" altLang="ru-RU" sz="1200" dirty="0" err="1">
                <a:latin typeface="Arial" panose="020B0604020202020204" pitchFamily="34" charset="0"/>
                <a:cs typeface="Arial" panose="020B0604020202020204" pitchFamily="34" charset="0"/>
              </a:rPr>
              <a:t>Ильсура</a:t>
            </a:r>
            <a:r>
              <a:rPr lang="ru-RU" altLang="ru-RU" sz="1200" dirty="0">
                <a:latin typeface="Arial" panose="020B0604020202020204" pitchFamily="34" charset="0"/>
                <a:cs typeface="Arial" panose="020B0604020202020204" pitchFamily="34" charset="0"/>
              </a:rPr>
              <a:t>. </a:t>
            </a:r>
            <a:r>
              <a:rPr lang="ru-RU" altLang="ru-RU" sz="1200" dirty="0" smtClean="0">
                <a:latin typeface="Arial" panose="020B0604020202020204" pitchFamily="34" charset="0"/>
                <a:cs typeface="Arial" panose="020B0604020202020204" pitchFamily="34" charset="0"/>
              </a:rPr>
              <a:t>Учится </a:t>
            </a:r>
            <a:r>
              <a:rPr lang="ru-RU" altLang="ru-RU" sz="1200" dirty="0">
                <a:latin typeface="Arial" panose="020B0604020202020204" pitchFamily="34" charset="0"/>
                <a:cs typeface="Arial" panose="020B0604020202020204" pitchFamily="34" charset="0"/>
              </a:rPr>
              <a:t>в татарской гимназии, любит танцевать и петь. Активно участвует в жизни школы и города. Несмотря на небольшой возраст, радует </a:t>
            </a:r>
            <a:r>
              <a:rPr lang="ru-RU" altLang="ru-RU" sz="1200" dirty="0" smtClean="0">
                <a:latin typeface="Arial" panose="020B0604020202020204" pitchFamily="34" charset="0"/>
                <a:cs typeface="Arial" panose="020B0604020202020204" pitchFamily="34" charset="0"/>
              </a:rPr>
              <a:t>родных </a:t>
            </a:r>
            <a:r>
              <a:rPr lang="ru-RU" altLang="ru-RU" sz="1200" dirty="0">
                <a:latin typeface="Arial" panose="020B0604020202020204" pitchFamily="34" charset="0"/>
                <a:cs typeface="Arial" panose="020B0604020202020204" pitchFamily="34" charset="0"/>
              </a:rPr>
              <a:t>своими победами в различных конкурсах. </a:t>
            </a:r>
            <a:r>
              <a:rPr lang="ru-RU" altLang="ru-RU" sz="1200" dirty="0" smtClean="0">
                <a:latin typeface="Arial" panose="020B0604020202020204" pitchFamily="34" charset="0"/>
                <a:cs typeface="Arial" panose="020B0604020202020204" pitchFamily="34" charset="0"/>
              </a:rPr>
              <a:t>семья </a:t>
            </a:r>
            <a:r>
              <a:rPr lang="ru-RU" altLang="ru-RU" sz="1200" dirty="0">
                <a:latin typeface="Arial" panose="020B0604020202020204" pitchFamily="34" charset="0"/>
                <a:cs typeface="Arial" panose="020B0604020202020204" pitchFamily="34" charset="0"/>
              </a:rPr>
              <a:t>всегда шагает вперед, в будущее. </a:t>
            </a:r>
            <a:endParaRPr lang="ru-RU" altLang="ru-RU" sz="1200" dirty="0">
              <a:latin typeface="Arial" panose="020B0604020202020204" pitchFamily="34" charset="0"/>
              <a:cs typeface="Arial" panose="020B0604020202020204" pitchFamily="34" charset="0"/>
            </a:endParaRPr>
          </a:p>
        </p:txBody>
      </p:sp>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8050" y="731838"/>
            <a:ext cx="3747214" cy="5629618"/>
          </a:xfrm>
          <a:prstGeom prst="rect">
            <a:avLst/>
          </a:prstGeom>
        </p:spPr>
      </p:pic>
    </p:spTree>
    <p:extLst>
      <p:ext uri="{BB962C8B-B14F-4D97-AF65-F5344CB8AC3E}">
        <p14:creationId xmlns:p14="http://schemas.microsoft.com/office/powerpoint/2010/main" val="5883981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a:extLst>
              <a:ext uri="{FF2B5EF4-FFF2-40B4-BE49-F238E27FC236}">
                <a16:creationId xmlns:a16="http://schemas.microsoft.com/office/drawing/2014/main" id="{4CC4B9D2-2268-4BDB-B036-BF3D5295E7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40" y="-117695"/>
            <a:ext cx="12689134" cy="7143184"/>
          </a:xfrm>
          <a:prstGeom prst="rect">
            <a:avLst/>
          </a:prstGeom>
        </p:spPr>
      </p:pic>
      <p:sp>
        <p:nvSpPr>
          <p:cNvPr id="4" name="Прямоугольник 3">
            <a:extLst>
              <a:ext uri="{FF2B5EF4-FFF2-40B4-BE49-F238E27FC236}">
                <a16:creationId xmlns:a16="http://schemas.microsoft.com/office/drawing/2014/main" id="{CC35F753-10AC-48AB-BAD7-BC5CA4615D83}"/>
              </a:ext>
            </a:extLst>
          </p:cNvPr>
          <p:cNvSpPr/>
          <p:nvPr/>
        </p:nvSpPr>
        <p:spPr>
          <a:xfrm>
            <a:off x="950913" y="731838"/>
            <a:ext cx="6307137" cy="343171"/>
          </a:xfrm>
          <a:prstGeom prst="rect">
            <a:avLst/>
          </a:prstGeom>
        </p:spPr>
        <p:txBody>
          <a:bodyPr>
            <a:spAutoFit/>
          </a:bodyPr>
          <a:lstStyle/>
          <a:p>
            <a:pPr>
              <a:defRPr/>
            </a:pPr>
            <a:r>
              <a:rPr lang="tt-RU" sz="1630" b="1" dirty="0" smtClean="0">
                <a:solidFill>
                  <a:srgbClr val="DB6413"/>
                </a:solidFill>
                <a:latin typeface="Arial" pitchFamily="34" charset="0"/>
                <a:cs typeface="Arial" pitchFamily="34" charset="0"/>
              </a:rPr>
              <a:t>Музыкальные объединения</a:t>
            </a:r>
            <a:endParaRPr lang="ru-RU" sz="1630" b="1" dirty="0">
              <a:solidFill>
                <a:srgbClr val="DB6413"/>
              </a:solidFill>
              <a:latin typeface="Arial" pitchFamily="34" charset="0"/>
              <a:cs typeface="Arial" pitchFamily="34" charset="0"/>
            </a:endParaRPr>
          </a:p>
        </p:txBody>
      </p:sp>
      <p:sp>
        <p:nvSpPr>
          <p:cNvPr id="5" name="Прямоугольник 11">
            <a:extLst>
              <a:ext uri="{FF2B5EF4-FFF2-40B4-BE49-F238E27FC236}">
                <a16:creationId xmlns:a16="http://schemas.microsoft.com/office/drawing/2014/main" id="{F650C090-6EC8-49E4-AED9-B3C5FD3E210C}"/>
              </a:ext>
            </a:extLst>
          </p:cNvPr>
          <p:cNvSpPr>
            <a:spLocks noChangeArrowheads="1"/>
          </p:cNvSpPr>
          <p:nvPr/>
        </p:nvSpPr>
        <p:spPr bwMode="auto">
          <a:xfrm>
            <a:off x="950913" y="1479737"/>
            <a:ext cx="6381379"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r>
              <a:rPr lang="tt-RU" sz="1200" b="1" dirty="0" smtClean="0">
                <a:solidFill>
                  <a:srgbClr val="DB6413"/>
                </a:solidFill>
                <a:latin typeface="Arial" pitchFamily="34" charset="0"/>
                <a:cs typeface="Arial" pitchFamily="34" charset="0"/>
              </a:rPr>
              <a:t>Семья Низамовых</a:t>
            </a:r>
          </a:p>
          <a:p>
            <a:pPr algn="just"/>
            <a:r>
              <a:rPr lang="ru-RU" altLang="ru-RU" sz="1200" dirty="0" smtClean="0">
                <a:latin typeface="Arial" panose="020B0604020202020204" pitchFamily="34" charset="0"/>
                <a:cs typeface="Arial" panose="020B0604020202020204" pitchFamily="34" charset="0"/>
              </a:rPr>
              <a:t>Низамов </a:t>
            </a:r>
            <a:r>
              <a:rPr lang="ru-RU" altLang="ru-RU" sz="1200" dirty="0">
                <a:latin typeface="Arial" panose="020B0604020202020204" pitchFamily="34" charset="0"/>
                <a:cs typeface="Arial" panose="020B0604020202020204" pitchFamily="34" charset="0"/>
              </a:rPr>
              <a:t>Синель </a:t>
            </a:r>
            <a:r>
              <a:rPr lang="ru-RU" altLang="ru-RU" sz="1200" dirty="0" err="1">
                <a:latin typeface="Arial" panose="020B0604020202020204" pitchFamily="34" charset="0"/>
                <a:cs typeface="Arial" panose="020B0604020202020204" pitchFamily="34" charset="0"/>
              </a:rPr>
              <a:t>Гайнутдинович</a:t>
            </a:r>
            <a:r>
              <a:rPr lang="ru-RU" altLang="ru-RU" sz="1200" dirty="0">
                <a:latin typeface="Arial" panose="020B0604020202020204" pitchFamily="34" charset="0"/>
                <a:cs typeface="Arial" panose="020B0604020202020204" pitchFamily="34" charset="0"/>
              </a:rPr>
              <a:t>, заслуженный работник культуры РТ,  директор </a:t>
            </a:r>
            <a:r>
              <a:rPr lang="ru-RU" altLang="ru-RU" sz="1200" dirty="0" smtClean="0">
                <a:latin typeface="Arial" panose="020B0604020202020204" pitchFamily="34" charset="0"/>
                <a:cs typeface="Arial" panose="020B0604020202020204" pitchFamily="34" charset="0"/>
              </a:rPr>
              <a:t>Детской музыкальной школы №1 в </a:t>
            </a:r>
            <a:r>
              <a:rPr lang="ru-RU" altLang="ru-RU" sz="1200" dirty="0">
                <a:latin typeface="Arial" panose="020B0604020202020204" pitchFamily="34" charset="0"/>
                <a:cs typeface="Arial" panose="020B0604020202020204" pitchFamily="34" charset="0"/>
              </a:rPr>
              <a:t>2009-2018 годы, его ученики являются лауреатами международных, всероссийских, республиканских конкурсов и фестивалей</a:t>
            </a:r>
            <a:r>
              <a:rPr lang="ru-RU" altLang="ru-RU" sz="1200" dirty="0" smtClean="0">
                <a:latin typeface="Arial" panose="020B0604020202020204" pitchFamily="34" charset="0"/>
                <a:cs typeface="Arial" panose="020B0604020202020204" pitchFamily="34" charset="0"/>
              </a:rPr>
              <a:t>. Мама – </a:t>
            </a:r>
            <a:r>
              <a:rPr lang="ru-RU" altLang="ru-RU" sz="1200" dirty="0">
                <a:latin typeface="Arial" panose="020B0604020202020204" pitchFamily="34" charset="0"/>
                <a:cs typeface="Arial" panose="020B0604020202020204" pitchFamily="34" charset="0"/>
              </a:rPr>
              <a:t>Надежда Николаевна, помимо активной концертной деятельности, </a:t>
            </a:r>
            <a:r>
              <a:rPr lang="ru-RU" altLang="ru-RU" sz="1200" dirty="0" smtClean="0">
                <a:latin typeface="Arial" panose="020B0604020202020204" pitchFamily="34" charset="0"/>
                <a:cs typeface="Arial" panose="020B0604020202020204" pitchFamily="34" charset="0"/>
              </a:rPr>
              <a:t>преподает </a:t>
            </a:r>
            <a:r>
              <a:rPr lang="ru-RU" altLang="ru-RU" sz="1200" dirty="0">
                <a:latin typeface="Arial" panose="020B0604020202020204" pitchFamily="34" charset="0"/>
                <a:cs typeface="Arial" panose="020B0604020202020204" pitchFamily="34" charset="0"/>
              </a:rPr>
              <a:t>в </a:t>
            </a:r>
            <a:r>
              <a:rPr lang="ru-RU" altLang="ru-RU" sz="1200" dirty="0" smtClean="0">
                <a:latin typeface="Arial" panose="020B0604020202020204" pitchFamily="34" charset="0"/>
                <a:cs typeface="Arial" panose="020B0604020202020204" pitchFamily="34" charset="0"/>
              </a:rPr>
              <a:t>музыкальном </a:t>
            </a:r>
            <a:r>
              <a:rPr lang="ru-RU" altLang="ru-RU" sz="1200" dirty="0">
                <a:latin typeface="Arial" panose="020B0604020202020204" pitchFamily="34" charset="0"/>
                <a:cs typeface="Arial" panose="020B0604020202020204" pitchFamily="34" charset="0"/>
              </a:rPr>
              <a:t>колледже и школах </a:t>
            </a:r>
            <a:r>
              <a:rPr lang="ru-RU" altLang="ru-RU" sz="1200" dirty="0" smtClean="0">
                <a:latin typeface="Arial" panose="020B0604020202020204" pitchFamily="34" charset="0"/>
                <a:cs typeface="Arial" panose="020B0604020202020204" pitchFamily="34" charset="0"/>
              </a:rPr>
              <a:t>города. Их </a:t>
            </a:r>
            <a:r>
              <a:rPr lang="ru-RU" altLang="ru-RU" sz="1200" dirty="0">
                <a:latin typeface="Arial" panose="020B0604020202020204" pitchFamily="34" charset="0"/>
                <a:cs typeface="Arial" panose="020B0604020202020204" pitchFamily="34" charset="0"/>
              </a:rPr>
              <a:t>сын, Низамов Тимур,  третий  год обучается в музыкальной школе </a:t>
            </a:r>
            <a:r>
              <a:rPr lang="ru-RU" altLang="ru-RU" sz="1200" dirty="0" smtClean="0">
                <a:latin typeface="Arial" panose="020B0604020202020204" pitchFamily="34" charset="0"/>
                <a:cs typeface="Arial" panose="020B0604020202020204" pitchFamily="34" charset="0"/>
              </a:rPr>
              <a:t>№1 </a:t>
            </a:r>
            <a:r>
              <a:rPr lang="ru-RU" altLang="ru-RU" sz="1200" dirty="0">
                <a:latin typeface="Arial" panose="020B0604020202020204" pitchFamily="34" charset="0"/>
                <a:cs typeface="Arial" panose="020B0604020202020204" pitchFamily="34" charset="0"/>
              </a:rPr>
              <a:t>у своего отца,  </a:t>
            </a:r>
            <a:r>
              <a:rPr lang="ru-RU" altLang="ru-RU" sz="1200" dirty="0" smtClean="0">
                <a:latin typeface="Arial" panose="020B0604020202020204" pitchFamily="34" charset="0"/>
                <a:cs typeface="Arial" panose="020B0604020202020204" pitchFamily="34" charset="0"/>
              </a:rPr>
              <a:t>является постоянным участником </a:t>
            </a:r>
            <a:r>
              <a:rPr lang="ru-RU" altLang="ru-RU" sz="1200" dirty="0">
                <a:latin typeface="Arial" panose="020B0604020202020204" pitchFamily="34" charset="0"/>
                <a:cs typeface="Arial" panose="020B0604020202020204" pitchFamily="34" charset="0"/>
              </a:rPr>
              <a:t>концертов</a:t>
            </a:r>
            <a:r>
              <a:rPr lang="ru-RU" altLang="ru-RU" sz="1200" dirty="0" smtClean="0">
                <a:latin typeface="Arial" panose="020B0604020202020204" pitchFamily="34" charset="0"/>
                <a:cs typeface="Arial" panose="020B0604020202020204" pitchFamily="34" charset="0"/>
              </a:rPr>
              <a:t>. Вместе с родителями они ставят прекрасные музыкальные номера. </a:t>
            </a:r>
          </a:p>
          <a:p>
            <a:pPr algn="just"/>
            <a:endParaRPr lang="ru-RU" altLang="ru-RU" sz="1200" dirty="0">
              <a:latin typeface="Arial" panose="020B0604020202020204" pitchFamily="34" charset="0"/>
              <a:cs typeface="Arial" panose="020B0604020202020204" pitchFamily="34" charset="0"/>
            </a:endParaRPr>
          </a:p>
          <a:p>
            <a:pPr algn="just"/>
            <a:endParaRPr lang="tt-RU" sz="1200" b="1" dirty="0" smtClean="0">
              <a:solidFill>
                <a:srgbClr val="DB6413"/>
              </a:solidFill>
              <a:latin typeface="Arial" pitchFamily="34" charset="0"/>
              <a:cs typeface="Arial" pitchFamily="34" charset="0"/>
            </a:endParaRPr>
          </a:p>
          <a:p>
            <a:pPr algn="just"/>
            <a:endParaRPr lang="tt-RU" sz="1200" b="1" dirty="0">
              <a:solidFill>
                <a:srgbClr val="DB6413"/>
              </a:solidFill>
              <a:latin typeface="Arial" pitchFamily="34" charset="0"/>
              <a:cs typeface="Arial" pitchFamily="34" charset="0"/>
            </a:endParaRPr>
          </a:p>
          <a:p>
            <a:pPr algn="just"/>
            <a:r>
              <a:rPr lang="tt-RU" sz="1200" b="1" dirty="0" smtClean="0">
                <a:solidFill>
                  <a:srgbClr val="DB6413"/>
                </a:solidFill>
                <a:latin typeface="Arial" pitchFamily="34" charset="0"/>
                <a:cs typeface="Arial" pitchFamily="34" charset="0"/>
              </a:rPr>
              <a:t>Семья Шигаповых</a:t>
            </a:r>
            <a:endParaRPr lang="tt-RU" sz="1200" b="1" dirty="0">
              <a:solidFill>
                <a:srgbClr val="DB6413"/>
              </a:solidFill>
              <a:latin typeface="Arial" pitchFamily="34" charset="0"/>
              <a:cs typeface="Arial" pitchFamily="34" charset="0"/>
            </a:endParaRPr>
          </a:p>
          <a:p>
            <a:pPr algn="just"/>
            <a:r>
              <a:rPr lang="ru-RU" altLang="ru-RU" sz="1200" dirty="0">
                <a:latin typeface="Arial" panose="020B0604020202020204" pitchFamily="34" charset="0"/>
                <a:cs typeface="Arial" panose="020B0604020202020204" pitchFamily="34" charset="0"/>
              </a:rPr>
              <a:t>Музыкальная история Ильнара и Эльвиры </a:t>
            </a:r>
            <a:r>
              <a:rPr lang="ru-RU" altLang="ru-RU" sz="1200" dirty="0" err="1">
                <a:latin typeface="Arial" panose="020B0604020202020204" pitchFamily="34" charset="0"/>
                <a:cs typeface="Arial" panose="020B0604020202020204" pitchFamily="34" charset="0"/>
              </a:rPr>
              <a:t>Шигаповых</a:t>
            </a:r>
            <a:r>
              <a:rPr lang="ru-RU" altLang="ru-RU" sz="1200" dirty="0">
                <a:latin typeface="Arial" panose="020B0604020202020204" pitchFamily="34" charset="0"/>
                <a:cs typeface="Arial" panose="020B0604020202020204" pitchFamily="34" charset="0"/>
              </a:rPr>
              <a:t> началась задолго до </a:t>
            </a:r>
            <a:r>
              <a:rPr lang="ru-RU" altLang="ru-RU" sz="1200" dirty="0" err="1">
                <a:latin typeface="Arial" panose="020B0604020202020204" pitchFamily="34" charset="0"/>
                <a:cs typeface="Arial" panose="020B0604020202020204" pitchFamily="34" charset="0"/>
              </a:rPr>
              <a:t>того,как</a:t>
            </a:r>
            <a:r>
              <a:rPr lang="ru-RU" altLang="ru-RU" sz="1200" dirty="0">
                <a:latin typeface="Arial" panose="020B0604020202020204" pitchFamily="34" charset="0"/>
                <a:cs typeface="Arial" panose="020B0604020202020204" pitchFamily="34" charset="0"/>
              </a:rPr>
              <a:t> в 2009 году родилась их семья. Свое музыкальное образование Ильнар начал в ДМШ </a:t>
            </a:r>
            <a:r>
              <a:rPr lang="ru-RU" altLang="ru-RU" sz="1200" dirty="0" smtClean="0">
                <a:latin typeface="Arial" panose="020B0604020202020204" pitchFamily="34" charset="0"/>
                <a:cs typeface="Arial" panose="020B0604020202020204" pitchFamily="34" charset="0"/>
              </a:rPr>
              <a:t>№5, Эльвира - в </a:t>
            </a:r>
            <a:r>
              <a:rPr lang="ru-RU" altLang="ru-RU" sz="1200" dirty="0">
                <a:latin typeface="Arial" panose="020B0604020202020204" pitchFamily="34" charset="0"/>
                <a:cs typeface="Arial" panose="020B0604020202020204" pitchFamily="34" charset="0"/>
              </a:rPr>
              <a:t>Детской хоровой </a:t>
            </a:r>
            <a:r>
              <a:rPr lang="ru-RU" altLang="ru-RU" sz="1200" dirty="0" smtClean="0">
                <a:latin typeface="Arial" panose="020B0604020202020204" pitchFamily="34" charset="0"/>
                <a:cs typeface="Arial" panose="020B0604020202020204" pitchFamily="34" charset="0"/>
              </a:rPr>
              <a:t>студии «Мечта». </a:t>
            </a:r>
            <a:r>
              <a:rPr lang="ru-RU" altLang="ru-RU" sz="1200" dirty="0">
                <a:latin typeface="Arial" panose="020B0604020202020204" pitchFamily="34" charset="0"/>
                <a:cs typeface="Arial" panose="020B0604020202020204" pitchFamily="34" charset="0"/>
              </a:rPr>
              <a:t>Затем они продолжили свое обучение в Нижнекамском музыкальном училище имени </a:t>
            </a:r>
            <a:r>
              <a:rPr lang="ru-RU" altLang="ru-RU" sz="1200" dirty="0" smtClean="0">
                <a:latin typeface="Arial" panose="020B0604020202020204" pitchFamily="34" charset="0"/>
                <a:cs typeface="Arial" panose="020B0604020202020204" pitchFamily="34" charset="0"/>
              </a:rPr>
              <a:t>С. </a:t>
            </a:r>
            <a:r>
              <a:rPr lang="ru-RU" altLang="ru-RU" sz="1200" dirty="0">
                <a:latin typeface="Arial" panose="020B0604020202020204" pitchFamily="34" charset="0"/>
                <a:cs typeface="Arial" panose="020B0604020202020204" pitchFamily="34" charset="0"/>
              </a:rPr>
              <a:t>Сайдашева и Казанской государственной консерватории имени </a:t>
            </a:r>
            <a:r>
              <a:rPr lang="ru-RU" altLang="ru-RU" sz="1200" dirty="0" err="1">
                <a:latin typeface="Arial" panose="020B0604020202020204" pitchFamily="34" charset="0"/>
                <a:cs typeface="Arial" panose="020B0604020202020204" pitchFamily="34" charset="0"/>
              </a:rPr>
              <a:t>Назиба</a:t>
            </a:r>
            <a:r>
              <a:rPr lang="ru-RU" altLang="ru-RU" sz="1200" dirty="0">
                <a:latin typeface="Arial" panose="020B0604020202020204" pitchFamily="34" charset="0"/>
                <a:cs typeface="Arial" panose="020B0604020202020204" pitchFamily="34" charset="0"/>
              </a:rPr>
              <a:t> </a:t>
            </a:r>
            <a:r>
              <a:rPr lang="ru-RU" altLang="ru-RU" sz="1200" dirty="0" err="1">
                <a:latin typeface="Arial" panose="020B0604020202020204" pitchFamily="34" charset="0"/>
                <a:cs typeface="Arial" panose="020B0604020202020204" pitchFamily="34" charset="0"/>
              </a:rPr>
              <a:t>Жиганова</a:t>
            </a:r>
            <a:r>
              <a:rPr lang="ru-RU" altLang="ru-RU" sz="1200" dirty="0" smtClean="0">
                <a:latin typeface="Arial" panose="020B0604020202020204" pitchFamily="34" charset="0"/>
                <a:cs typeface="Arial" panose="020B0604020202020204" pitchFamily="34" charset="0"/>
              </a:rPr>
              <a:t>. После </a:t>
            </a:r>
            <a:r>
              <a:rPr lang="ru-RU" altLang="ru-RU" sz="1200" dirty="0">
                <a:latin typeface="Arial" panose="020B0604020202020204" pitchFamily="34" charset="0"/>
                <a:cs typeface="Arial" panose="020B0604020202020204" pitchFamily="34" charset="0"/>
              </a:rPr>
              <a:t>окончания своего обучения </a:t>
            </a:r>
            <a:r>
              <a:rPr lang="ru-RU" altLang="ru-RU" sz="1200" dirty="0" smtClean="0">
                <a:latin typeface="Arial" panose="020B0604020202020204" pitchFamily="34" charset="0"/>
                <a:cs typeface="Arial" panose="020B0604020202020204" pitchFamily="34" charset="0"/>
              </a:rPr>
              <a:t>оба </a:t>
            </a:r>
            <a:r>
              <a:rPr lang="ru-RU" altLang="ru-RU" sz="1200" dirty="0">
                <a:latin typeface="Arial" panose="020B0604020202020204" pitchFamily="34" charset="0"/>
                <a:cs typeface="Arial" panose="020B0604020202020204" pitchFamily="34" charset="0"/>
              </a:rPr>
              <a:t>вернулись в родной город</a:t>
            </a:r>
            <a:r>
              <a:rPr lang="ru-RU" altLang="ru-RU" sz="1200" dirty="0" smtClean="0">
                <a:latin typeface="Arial" panose="020B0604020202020204" pitchFamily="34" charset="0"/>
                <a:cs typeface="Arial" panose="020B0604020202020204" pitchFamily="34" charset="0"/>
              </a:rPr>
              <a:t>, где </a:t>
            </a:r>
            <a:r>
              <a:rPr lang="ru-RU" altLang="ru-RU" sz="1200" dirty="0">
                <a:latin typeface="Arial" panose="020B0604020202020204" pitchFamily="34" charset="0"/>
                <a:cs typeface="Arial" panose="020B0604020202020204" pitchFamily="34" charset="0"/>
              </a:rPr>
              <a:t>связали себя семейными узами. Сейчас, они родители двух прекрасных дочерей</a:t>
            </a:r>
            <a:r>
              <a:rPr lang="ru-RU" altLang="ru-RU" sz="1200" dirty="0" smtClean="0">
                <a:latin typeface="Arial" panose="020B0604020202020204" pitchFamily="34" charset="0"/>
                <a:cs typeface="Arial" panose="020B0604020202020204" pitchFamily="34" charset="0"/>
              </a:rPr>
              <a:t>, которые </a:t>
            </a:r>
            <a:r>
              <a:rPr lang="ru-RU" altLang="ru-RU" sz="1200" dirty="0">
                <a:latin typeface="Arial" panose="020B0604020202020204" pitchFamily="34" charset="0"/>
                <a:cs typeface="Arial" panose="020B0604020202020204" pitchFamily="34" charset="0"/>
              </a:rPr>
              <a:t>с большим удовольствием обучаются в Детской музыкальной школе </a:t>
            </a:r>
            <a:r>
              <a:rPr lang="ru-RU" altLang="ru-RU" sz="1200" dirty="0" smtClean="0">
                <a:latin typeface="Arial" panose="020B0604020202020204" pitchFamily="34" charset="0"/>
                <a:cs typeface="Arial" panose="020B0604020202020204" pitchFamily="34" charset="0"/>
              </a:rPr>
              <a:t>№1, тем </a:t>
            </a:r>
            <a:r>
              <a:rPr lang="ru-RU" altLang="ru-RU" sz="1200" dirty="0">
                <a:latin typeface="Arial" panose="020B0604020202020204" pitchFamily="34" charset="0"/>
                <a:cs typeface="Arial" panose="020B0604020202020204" pitchFamily="34" charset="0"/>
              </a:rPr>
              <a:t>самым являются продолжателями музыкальной династии</a:t>
            </a:r>
            <a:r>
              <a:rPr lang="ru-RU" altLang="ru-RU" sz="1200" dirty="0" smtClean="0">
                <a:latin typeface="Arial" panose="020B0604020202020204" pitchFamily="34" charset="0"/>
                <a:cs typeface="Arial" panose="020B0604020202020204" pitchFamily="34" charset="0"/>
              </a:rPr>
              <a:t>. Девочки третий </a:t>
            </a:r>
            <a:r>
              <a:rPr lang="ru-RU" altLang="ru-RU" sz="1200" dirty="0">
                <a:latin typeface="Arial" panose="020B0604020202020204" pitchFamily="34" charset="0"/>
                <a:cs typeface="Arial" panose="020B0604020202020204" pitchFamily="34" charset="0"/>
              </a:rPr>
              <a:t>год учатся по классу фортепиано и уже являются лауреатами различных конкурсов</a:t>
            </a:r>
            <a:r>
              <a:rPr lang="ru-RU" altLang="ru-RU" sz="1200" dirty="0" smtClean="0">
                <a:latin typeface="Arial" panose="020B0604020202020204" pitchFamily="34" charset="0"/>
                <a:cs typeface="Arial" panose="020B0604020202020204" pitchFamily="34" charset="0"/>
              </a:rPr>
              <a:t>. Когда семья объединяется, у них получается замечательный концерт. </a:t>
            </a:r>
            <a:endParaRPr lang="ru-RU" altLang="ru-RU" sz="1200" dirty="0">
              <a:latin typeface="Arial" panose="020B0604020202020204" pitchFamily="34" charset="0"/>
              <a:cs typeface="Arial" panose="020B0604020202020204" pitchFamily="34" charset="0"/>
            </a:endParaRPr>
          </a:p>
        </p:txBody>
      </p:sp>
      <p:pic>
        <p:nvPicPr>
          <p:cNvPr id="6" name="Рисунок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627396" y="731838"/>
            <a:ext cx="3318026" cy="2490076"/>
          </a:xfrm>
          <a:prstGeom prst="rect">
            <a:avLst/>
          </a:prstGeom>
        </p:spPr>
      </p:pic>
      <p:pic>
        <p:nvPicPr>
          <p:cNvPr id="7" name="Рисунок 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627396" y="3445415"/>
            <a:ext cx="3318026" cy="2488519"/>
          </a:xfrm>
          <a:prstGeom prst="rect">
            <a:avLst/>
          </a:prstGeom>
        </p:spPr>
      </p:pic>
    </p:spTree>
    <p:extLst>
      <p:ext uri="{BB962C8B-B14F-4D97-AF65-F5344CB8AC3E}">
        <p14:creationId xmlns:p14="http://schemas.microsoft.com/office/powerpoint/2010/main" val="36686350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a:extLst>
              <a:ext uri="{FF2B5EF4-FFF2-40B4-BE49-F238E27FC236}">
                <a16:creationId xmlns:a16="http://schemas.microsoft.com/office/drawing/2014/main" id="{4CC4B9D2-2268-4BDB-B036-BF3D5295E7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40" y="-117695"/>
            <a:ext cx="12689134" cy="7143184"/>
          </a:xfrm>
          <a:prstGeom prst="rect">
            <a:avLst/>
          </a:prstGeom>
        </p:spPr>
      </p:pic>
      <p:sp>
        <p:nvSpPr>
          <p:cNvPr id="8" name="Заголовок 1">
            <a:extLst>
              <a:ext uri="{FF2B5EF4-FFF2-40B4-BE49-F238E27FC236}">
                <a16:creationId xmlns:a16="http://schemas.microsoft.com/office/drawing/2014/main" id="{E7EBB558-5EEB-E29B-8170-1FFB52E0B987}"/>
              </a:ext>
            </a:extLst>
          </p:cNvPr>
          <p:cNvSpPr>
            <a:spLocks noGrp="1"/>
          </p:cNvSpPr>
          <p:nvPr>
            <p:ph type="title"/>
          </p:nvPr>
        </p:nvSpPr>
        <p:spPr>
          <a:xfrm>
            <a:off x="759926" y="1682939"/>
            <a:ext cx="4785079" cy="683738"/>
          </a:xfrm>
        </p:spPr>
        <p:txBody>
          <a:bodyPr>
            <a:normAutofit/>
          </a:bodyPr>
          <a:lstStyle/>
          <a:p>
            <a:r>
              <a:rPr lang="ru-RU" sz="1600" b="1" dirty="0">
                <a:solidFill>
                  <a:srgbClr val="DB6413"/>
                </a:solidFill>
                <a:latin typeface="Arial" panose="020B0604020202020204" pitchFamily="34" charset="0"/>
                <a:cs typeface="Arial" panose="020B0604020202020204" pitchFamily="34" charset="0"/>
              </a:rPr>
              <a:t>Семейный фольклорный ансамбль кряшен</a:t>
            </a:r>
            <a:br>
              <a:rPr lang="ru-RU" sz="1600" b="1" dirty="0">
                <a:solidFill>
                  <a:srgbClr val="DB6413"/>
                </a:solidFill>
                <a:latin typeface="Arial" panose="020B0604020202020204" pitchFamily="34" charset="0"/>
                <a:cs typeface="Arial" panose="020B0604020202020204" pitchFamily="34" charset="0"/>
              </a:rPr>
            </a:br>
            <a:r>
              <a:rPr lang="ru-RU" sz="1600" b="1" dirty="0">
                <a:solidFill>
                  <a:srgbClr val="DB6413"/>
                </a:solidFill>
                <a:latin typeface="Arial" panose="020B0604020202020204" pitchFamily="34" charset="0"/>
                <a:cs typeface="Arial" panose="020B0604020202020204" pitchFamily="34" charset="0"/>
              </a:rPr>
              <a:t>«</a:t>
            </a:r>
            <a:r>
              <a:rPr lang="ru-RU" sz="1600" b="1" dirty="0" err="1">
                <a:solidFill>
                  <a:srgbClr val="DB6413"/>
                </a:solidFill>
                <a:latin typeface="Arial" panose="020B0604020202020204" pitchFamily="34" charset="0"/>
                <a:cs typeface="Arial" panose="020B0604020202020204" pitchFamily="34" charset="0"/>
              </a:rPr>
              <a:t>Серле</a:t>
            </a:r>
            <a:r>
              <a:rPr lang="ru-RU" sz="1600" b="1" dirty="0">
                <a:solidFill>
                  <a:srgbClr val="DB6413"/>
                </a:solidFill>
                <a:latin typeface="Arial" panose="020B0604020202020204" pitchFamily="34" charset="0"/>
                <a:cs typeface="Arial" panose="020B0604020202020204" pitchFamily="34" charset="0"/>
              </a:rPr>
              <a:t> </a:t>
            </a:r>
            <a:r>
              <a:rPr lang="ru-RU" sz="1600" b="1" dirty="0" err="1">
                <a:solidFill>
                  <a:srgbClr val="DB6413"/>
                </a:solidFill>
                <a:latin typeface="Arial" panose="020B0604020202020204" pitchFamily="34" charset="0"/>
                <a:cs typeface="Arial" panose="020B0604020202020204" pitchFamily="34" charset="0"/>
              </a:rPr>
              <a:t>мәләнчек</a:t>
            </a:r>
            <a:r>
              <a:rPr lang="ru-RU" sz="1600" b="1" dirty="0">
                <a:solidFill>
                  <a:srgbClr val="DB6413"/>
                </a:solidFill>
                <a:latin typeface="Arial" panose="020B0604020202020204" pitchFamily="34" charset="0"/>
                <a:cs typeface="Arial" panose="020B0604020202020204" pitchFamily="34" charset="0"/>
              </a:rPr>
              <a:t>»</a:t>
            </a:r>
            <a:endParaRPr lang="ru-RU" sz="1600" dirty="0">
              <a:solidFill>
                <a:srgbClr val="DB6413"/>
              </a:solidFill>
            </a:endParaRPr>
          </a:p>
        </p:txBody>
      </p:sp>
      <p:sp>
        <p:nvSpPr>
          <p:cNvPr id="9" name="Прямоугольник 8"/>
          <p:cNvSpPr/>
          <p:nvPr/>
        </p:nvSpPr>
        <p:spPr>
          <a:xfrm>
            <a:off x="759926" y="2366677"/>
            <a:ext cx="4785079" cy="3093154"/>
          </a:xfrm>
          <a:prstGeom prst="rect">
            <a:avLst/>
          </a:prstGeom>
        </p:spPr>
        <p:txBody>
          <a:bodyPr wrap="square">
            <a:spAutoFit/>
          </a:bodyPr>
          <a:lstStyle/>
          <a:p>
            <a:pPr indent="371475" algn="just"/>
            <a:r>
              <a:rPr lang="ru-RU" sz="1300" dirty="0">
                <a:latin typeface="Arial" pitchFamily="34" charset="0"/>
                <a:ea typeface="Calibri"/>
                <a:cs typeface="Arial" pitchFamily="34" charset="0"/>
              </a:rPr>
              <a:t>Руководитель ансамбля и солистка – Лидия Якушева.  Лидия Ивановна обладает уникальным, очень красивым грудным, чистым и сильным </a:t>
            </a:r>
            <a:r>
              <a:rPr lang="ru-RU" sz="1300" dirty="0" smtClean="0">
                <a:latin typeface="Arial" pitchFamily="34" charset="0"/>
                <a:ea typeface="Calibri"/>
                <a:cs typeface="Arial" pitchFamily="34" charset="0"/>
              </a:rPr>
              <a:t>голосом.</a:t>
            </a:r>
          </a:p>
          <a:p>
            <a:pPr indent="371475" algn="just"/>
            <a:r>
              <a:rPr lang="ru-RU" sz="1300" dirty="0" smtClean="0">
                <a:latin typeface="Arial" pitchFamily="34" charset="0"/>
                <a:ea typeface="Calibri"/>
                <a:cs typeface="Arial" pitchFamily="34" charset="0"/>
              </a:rPr>
              <a:t>В </a:t>
            </a:r>
            <a:r>
              <a:rPr lang="ru-RU" sz="1300" dirty="0">
                <a:latin typeface="Arial" pitchFamily="34" charset="0"/>
                <a:ea typeface="Calibri"/>
                <a:cs typeface="Arial" pitchFamily="34" charset="0"/>
              </a:rPr>
              <a:t>ансамбле занимаются 8 человек (все они родные и двоюродные сестры</a:t>
            </a:r>
            <a:r>
              <a:rPr lang="ru-RU" sz="1300" dirty="0" smtClean="0">
                <a:latin typeface="Arial" pitchFamily="34" charset="0"/>
                <a:ea typeface="Calibri"/>
                <a:cs typeface="Arial" pitchFamily="34" charset="0"/>
              </a:rPr>
              <a:t>).</a:t>
            </a:r>
          </a:p>
          <a:p>
            <a:pPr indent="371475" algn="just"/>
            <a:r>
              <a:rPr lang="ru-RU" sz="1300" dirty="0" smtClean="0">
                <a:latin typeface="Arial" pitchFamily="34" charset="0"/>
                <a:ea typeface="Calibri"/>
                <a:cs typeface="Arial" pitchFamily="34" charset="0"/>
              </a:rPr>
              <a:t>Основой </a:t>
            </a:r>
            <a:r>
              <a:rPr lang="ru-RU" sz="1300" dirty="0">
                <a:latin typeface="Arial" pitchFamily="34" charset="0"/>
                <a:ea typeface="Calibri"/>
                <a:cs typeface="Arial" pitchFamily="34" charset="0"/>
              </a:rPr>
              <a:t>творческой деятельности ансамбля «</a:t>
            </a:r>
            <a:r>
              <a:rPr lang="ru-RU" sz="1300" dirty="0" err="1">
                <a:latin typeface="Arial" pitchFamily="34" charset="0"/>
                <a:ea typeface="Calibri"/>
                <a:cs typeface="Arial" pitchFamily="34" charset="0"/>
              </a:rPr>
              <a:t>Серле</a:t>
            </a:r>
            <a:r>
              <a:rPr lang="ru-RU" sz="1300" dirty="0">
                <a:latin typeface="Arial" pitchFamily="34" charset="0"/>
                <a:ea typeface="Calibri"/>
                <a:cs typeface="Arial" pitchFamily="34" charset="0"/>
              </a:rPr>
              <a:t> </a:t>
            </a:r>
            <a:r>
              <a:rPr lang="ru-RU" sz="1300" dirty="0" err="1">
                <a:latin typeface="Arial" pitchFamily="34" charset="0"/>
                <a:ea typeface="Calibri"/>
                <a:cs typeface="Arial" pitchFamily="34" charset="0"/>
              </a:rPr>
              <a:t>мәләнчек</a:t>
            </a:r>
            <a:r>
              <a:rPr lang="ru-RU" sz="1300" dirty="0">
                <a:latin typeface="Arial" pitchFamily="34" charset="0"/>
                <a:ea typeface="Calibri"/>
                <a:cs typeface="Arial" pitchFamily="34" charset="0"/>
              </a:rPr>
              <a:t>» является постоянный поиск и запись, а затем и расшифровка песенного материала своего родного края; изучение диалекта, традиций, обрядов; собирание старинных костюмов и предметов быта, которые своими корнями уходят в глубокую </a:t>
            </a:r>
            <a:r>
              <a:rPr lang="ru-RU" sz="1300" dirty="0" smtClean="0">
                <a:latin typeface="Arial" pitchFamily="34" charset="0"/>
                <a:ea typeface="Calibri"/>
                <a:cs typeface="Arial" pitchFamily="34" charset="0"/>
              </a:rPr>
              <a:t>древность.</a:t>
            </a:r>
          </a:p>
          <a:p>
            <a:pPr indent="371475" algn="just"/>
            <a:r>
              <a:rPr lang="ru-RU" sz="1300" dirty="0" smtClean="0">
                <a:latin typeface="Arial" pitchFamily="34" charset="0"/>
                <a:ea typeface="Calibri"/>
                <a:cs typeface="Arial" pitchFamily="34" charset="0"/>
              </a:rPr>
              <a:t>За </a:t>
            </a:r>
            <a:r>
              <a:rPr lang="ru-RU" sz="1300" dirty="0">
                <a:latin typeface="Arial" pitchFamily="34" charset="0"/>
                <a:ea typeface="Calibri"/>
                <a:cs typeface="Arial" pitchFamily="34" charset="0"/>
              </a:rPr>
              <a:t>пять лет существования ансамбль накопил большой песенный репертуар и пропагандирует на различных уровнях живое, музыкально-поэтическое наследие своего поколения и родного края. </a:t>
            </a:r>
            <a:endParaRPr lang="ru-RU" sz="1300" dirty="0">
              <a:latin typeface="Arial" pitchFamily="34" charset="0"/>
              <a:cs typeface="Arial" pitchFamily="34" charset="0"/>
            </a:endParaRPr>
          </a:p>
        </p:txBody>
      </p:sp>
      <p:pic>
        <p:nvPicPr>
          <p:cNvPr id="1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13995"/>
          <a:stretch/>
        </p:blipFill>
        <p:spPr bwMode="auto">
          <a:xfrm>
            <a:off x="5920817" y="1680302"/>
            <a:ext cx="5508890" cy="377952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88220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8B49F91D-B602-496E-BB3B-EDE124C278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86122" y="-104775"/>
            <a:ext cx="12520938" cy="7048500"/>
          </a:xfrm>
          <a:prstGeom prst="rect">
            <a:avLst/>
          </a:prstGeom>
        </p:spPr>
      </p:pic>
      <p:sp>
        <p:nvSpPr>
          <p:cNvPr id="10" name="Прямоугольник 9"/>
          <p:cNvSpPr/>
          <p:nvPr/>
        </p:nvSpPr>
        <p:spPr>
          <a:xfrm>
            <a:off x="5816372" y="4007617"/>
            <a:ext cx="5574440" cy="1592744"/>
          </a:xfrm>
          <a:prstGeom prst="rect">
            <a:avLst/>
          </a:prstGeom>
        </p:spPr>
        <p:txBody>
          <a:bodyPr wrap="square">
            <a:spAutoFit/>
          </a:bodyPr>
          <a:lstStyle/>
          <a:p>
            <a:r>
              <a:rPr lang="ru-RU" sz="3250" b="1" dirty="0">
                <a:solidFill>
                  <a:srgbClr val="DB6413"/>
                </a:solidFill>
                <a:latin typeface="Arial" pitchFamily="34" charset="0"/>
                <a:cs typeface="Arial" pitchFamily="34" charset="0"/>
              </a:rPr>
              <a:t>Туристические маршруты Нижнекамского района</a:t>
            </a:r>
          </a:p>
          <a:p>
            <a:r>
              <a:rPr lang="ru-RU" sz="3250" b="1" dirty="0">
                <a:solidFill>
                  <a:srgbClr val="DB6413"/>
                </a:solidFill>
                <a:latin typeface="Arial" pitchFamily="34" charset="0"/>
                <a:cs typeface="Arial" pitchFamily="34" charset="0"/>
              </a:rPr>
              <a:t>и города Нижнекамска</a:t>
            </a:r>
          </a:p>
        </p:txBody>
      </p:sp>
    </p:spTree>
    <p:extLst>
      <p:ext uri="{BB962C8B-B14F-4D97-AF65-F5344CB8AC3E}">
        <p14:creationId xmlns:p14="http://schemas.microsoft.com/office/powerpoint/2010/main" val="25255144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Рисунок 71">
            <a:extLst>
              <a:ext uri="{FF2B5EF4-FFF2-40B4-BE49-F238E27FC236}">
                <a16:creationId xmlns:a16="http://schemas.microsoft.com/office/drawing/2014/main" id="{30285549-F8CE-4D22-9E22-DE981BADC7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535" y="-53630"/>
            <a:ext cx="12607494" cy="7097226"/>
          </a:xfrm>
          <a:prstGeom prst="rect">
            <a:avLst/>
          </a:prstGeom>
        </p:spPr>
      </p:pic>
      <p:sp>
        <p:nvSpPr>
          <p:cNvPr id="10" name="Прямоугольник 9"/>
          <p:cNvSpPr/>
          <p:nvPr/>
        </p:nvSpPr>
        <p:spPr>
          <a:xfrm>
            <a:off x="1350493" y="2030795"/>
            <a:ext cx="9491013" cy="3693319"/>
          </a:xfrm>
          <a:prstGeom prst="rect">
            <a:avLst/>
          </a:prstGeom>
        </p:spPr>
        <p:txBody>
          <a:bodyPr wrap="square">
            <a:spAutoFit/>
          </a:bodyPr>
          <a:lstStyle/>
          <a:p>
            <a:pPr indent="371475" algn="just"/>
            <a:r>
              <a:rPr lang="ru-RU" dirty="0">
                <a:latin typeface="Arial" pitchFamily="34" charset="0"/>
                <a:cs typeface="Arial" pitchFamily="34" charset="0"/>
              </a:rPr>
              <a:t>Нижнекамский муниципальный район – устойчивый  и экономически развитый район, по большинству показателей занимает  3 место в рейтинге муниципальных районов. В 2018 году вошел в тройку лучших  муниципальных стратегий развития России.</a:t>
            </a:r>
          </a:p>
          <a:p>
            <a:pPr indent="371475" algn="just"/>
            <a:r>
              <a:rPr lang="ru-RU" dirty="0">
                <a:latin typeface="Arial" pitchFamily="34" charset="0"/>
                <a:cs typeface="Arial" pitchFamily="34" charset="0"/>
              </a:rPr>
              <a:t>Численность населения  составляет 277 тысяч человек (52,6% женщин 47,4% мужчин). </a:t>
            </a:r>
          </a:p>
          <a:p>
            <a:pPr indent="371475" algn="just"/>
            <a:r>
              <a:rPr lang="ru-RU" dirty="0">
                <a:latin typeface="Arial" pitchFamily="34" charset="0"/>
                <a:cs typeface="Arial" pitchFamily="34" charset="0"/>
              </a:rPr>
              <a:t>Население трудоспособного возраста составляет 156006, старше трудоспособного возраста - 64721, моложе трудоспособного - 55310. По последним данным переписи  населения 50,2% составляют татары, 43,9% - русские, 2,5% -  чуваши, 0,6% - башкиры и украинцы.</a:t>
            </a:r>
          </a:p>
          <a:p>
            <a:pPr indent="371475" algn="just"/>
            <a:r>
              <a:rPr lang="ru-RU" dirty="0">
                <a:latin typeface="Arial" pitchFamily="34" charset="0"/>
                <a:cs typeface="Arial" pitchFamily="34" charset="0"/>
              </a:rPr>
              <a:t>Особое влияние на экономику района оказывают  градообразующие предприятия. </a:t>
            </a:r>
          </a:p>
          <a:p>
            <a:pPr algn="just"/>
            <a:endParaRPr lang="ru-RU" dirty="0">
              <a:latin typeface="Arial" pitchFamily="34" charset="0"/>
              <a:cs typeface="Arial" pitchFamily="34" charset="0"/>
            </a:endParaRPr>
          </a:p>
          <a:p>
            <a:pPr algn="just"/>
            <a:endParaRPr lang="ru-RU" dirty="0">
              <a:latin typeface="Arial" pitchFamily="34" charset="0"/>
              <a:cs typeface="Arial" pitchFamily="34" charset="0"/>
            </a:endParaRPr>
          </a:p>
        </p:txBody>
      </p:sp>
    </p:spTree>
    <p:extLst>
      <p:ext uri="{BB962C8B-B14F-4D97-AF65-F5344CB8AC3E}">
        <p14:creationId xmlns:p14="http://schemas.microsoft.com/office/powerpoint/2010/main" val="30758813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Рисунок 27">
            <a:extLst>
              <a:ext uri="{FF2B5EF4-FFF2-40B4-BE49-F238E27FC236}">
                <a16:creationId xmlns:a16="http://schemas.microsoft.com/office/drawing/2014/main" id="{DE3CEEAC-D9D5-4535-B4AB-453862E015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642" y="-63823"/>
            <a:ext cx="12706013" cy="7152686"/>
          </a:xfrm>
          <a:prstGeom prst="rect">
            <a:avLst/>
          </a:prstGeom>
        </p:spPr>
      </p:pic>
      <p:sp>
        <p:nvSpPr>
          <p:cNvPr id="11" name="Прямоугольник 10"/>
          <p:cNvSpPr/>
          <p:nvPr/>
        </p:nvSpPr>
        <p:spPr>
          <a:xfrm>
            <a:off x="2060920" y="1456572"/>
            <a:ext cx="8070160" cy="4093428"/>
          </a:xfrm>
          <a:prstGeom prst="rect">
            <a:avLst/>
          </a:prstGeom>
        </p:spPr>
        <p:txBody>
          <a:bodyPr wrap="square">
            <a:spAutoFit/>
          </a:bodyPr>
          <a:lstStyle/>
          <a:p>
            <a:pPr indent="371475" algn="just"/>
            <a:r>
              <a:rPr lang="ru-RU" sz="1625" dirty="0">
                <a:latin typeface="Arial" pitchFamily="34" charset="0"/>
                <a:cs typeface="Arial" pitchFamily="34" charset="0"/>
              </a:rPr>
              <a:t>Нижнекамск - III по величине город Татарстана, где производится 25% продукции нефтехимии России, 20% промышленной продукции РТ, 30%  ее экспорта, 47% энергии. Город  производит продукции больше чем Ульяновск, Чувашия, Мордовия и Марий Эл вместе взятые. Ежедневно город производит  400 тонн каучука, 400 </a:t>
            </a:r>
            <a:r>
              <a:rPr lang="ru-RU" sz="1625" dirty="0" err="1">
                <a:latin typeface="Arial" pitchFamily="34" charset="0"/>
                <a:cs typeface="Arial" pitchFamily="34" charset="0"/>
              </a:rPr>
              <a:t>кубм</a:t>
            </a:r>
            <a:r>
              <a:rPr lang="ru-RU" sz="1625" dirty="0">
                <a:latin typeface="Arial" pitchFamily="34" charset="0"/>
                <a:cs typeface="Arial" pitchFamily="34" charset="0"/>
              </a:rPr>
              <a:t> бетона, 12 МВт электроэнергии, 35 000шт кирпича, 27 000 шин (каждая 3-я шина бегущая по дорогам России – родом из Нижнекамска). Кроме того, </a:t>
            </a:r>
            <a:r>
              <a:rPr lang="ru-RU" sz="1625" dirty="0" err="1">
                <a:latin typeface="Arial" pitchFamily="34" charset="0"/>
                <a:cs typeface="Arial" pitchFamily="34" charset="0"/>
              </a:rPr>
              <a:t>Нижнекакмск</a:t>
            </a:r>
            <a:r>
              <a:rPr lang="ru-RU" sz="1625" dirty="0">
                <a:latin typeface="Arial" pitchFamily="34" charset="0"/>
                <a:cs typeface="Arial" pitchFamily="34" charset="0"/>
              </a:rPr>
              <a:t> - один из самых молодых, средний возраст жителей – 36 лет,. ежедневно рождается 9 детей. </a:t>
            </a:r>
          </a:p>
          <a:p>
            <a:pPr indent="371475" algn="just"/>
            <a:endParaRPr lang="ru-RU" sz="1625" dirty="0">
              <a:latin typeface="Arial" pitchFamily="34" charset="0"/>
              <a:cs typeface="Arial" pitchFamily="34" charset="0"/>
            </a:endParaRPr>
          </a:p>
          <a:p>
            <a:pPr indent="371475" algn="just"/>
            <a:r>
              <a:rPr lang="ru-RU" sz="1625" dirty="0">
                <a:latin typeface="Arial" pitchFamily="34" charset="0"/>
                <a:cs typeface="Arial" pitchFamily="34" charset="0"/>
              </a:rPr>
              <a:t>Сегодня Нижнекамск является не только развитым промышленным городом, но и образовательным и культурным центром:</a:t>
            </a:r>
          </a:p>
          <a:p>
            <a:pPr indent="371475" algn="just"/>
            <a:endParaRPr lang="ru-RU" sz="1625" dirty="0">
              <a:latin typeface="Arial" pitchFamily="34" charset="0"/>
              <a:cs typeface="Arial" pitchFamily="34" charset="0"/>
            </a:endParaRPr>
          </a:p>
          <a:p>
            <a:pPr indent="371475" algn="just"/>
            <a:r>
              <a:rPr lang="ru-RU" sz="1625" dirty="0">
                <a:latin typeface="Arial" pitchFamily="34" charset="0"/>
                <a:cs typeface="Arial" pitchFamily="34" charset="0"/>
              </a:rPr>
              <a:t>2001 г. . –  получил статус «Самый благоустроенный город России».</a:t>
            </a:r>
          </a:p>
          <a:p>
            <a:pPr indent="371475" algn="just"/>
            <a:r>
              <a:rPr lang="ru-RU" sz="1625" dirty="0">
                <a:latin typeface="Arial" pitchFamily="34" charset="0"/>
                <a:cs typeface="Arial" pitchFamily="34" charset="0"/>
              </a:rPr>
              <a:t>2002 г.   –  признан «Культурной столицей Поволжья».</a:t>
            </a:r>
          </a:p>
          <a:p>
            <a:pPr indent="371475" algn="just"/>
            <a:r>
              <a:rPr lang="ru-RU" sz="1625" dirty="0">
                <a:latin typeface="Arial" pitchFamily="34" charset="0"/>
                <a:cs typeface="Arial" pitchFamily="34" charset="0"/>
              </a:rPr>
              <a:t>2003 г.   -   Нижнекамск стал самым благоустроенным городом РТ;</a:t>
            </a:r>
          </a:p>
          <a:p>
            <a:pPr indent="371475" algn="just"/>
            <a:r>
              <a:rPr lang="ru-RU" sz="1625" dirty="0">
                <a:latin typeface="Arial" pitchFamily="34" charset="0"/>
                <a:cs typeface="Arial" pitchFamily="34" charset="0"/>
              </a:rPr>
              <a:t>2004 г. – вновь получил статус самого благоустроенного города России.</a:t>
            </a:r>
          </a:p>
        </p:txBody>
      </p:sp>
    </p:spTree>
    <p:extLst>
      <p:ext uri="{BB962C8B-B14F-4D97-AF65-F5344CB8AC3E}">
        <p14:creationId xmlns:p14="http://schemas.microsoft.com/office/powerpoint/2010/main" val="1590982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7F155C99-1791-4563-BB42-C77A457740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550" y="-85725"/>
            <a:ext cx="12639379" cy="7115175"/>
          </a:xfrm>
          <a:prstGeom prst="rect">
            <a:avLst/>
          </a:prstGeom>
        </p:spPr>
      </p:pic>
      <p:sp>
        <p:nvSpPr>
          <p:cNvPr id="4" name="Прямоугольник 3">
            <a:extLst>
              <a:ext uri="{FF2B5EF4-FFF2-40B4-BE49-F238E27FC236}">
                <a16:creationId xmlns:a16="http://schemas.microsoft.com/office/drawing/2014/main" id="{AC3088C7-C5C0-4AB9-BE05-73651F6A8107}"/>
              </a:ext>
            </a:extLst>
          </p:cNvPr>
          <p:cNvSpPr/>
          <p:nvPr/>
        </p:nvSpPr>
        <p:spPr>
          <a:xfrm>
            <a:off x="950913" y="731838"/>
            <a:ext cx="6307137" cy="342900"/>
          </a:xfrm>
          <a:prstGeom prst="rect">
            <a:avLst/>
          </a:prstGeom>
        </p:spPr>
        <p:txBody>
          <a:bodyPr>
            <a:spAutoFit/>
          </a:bodyPr>
          <a:lstStyle/>
          <a:p>
            <a:pPr eaLnBrk="1" fontAlgn="auto" hangingPunct="1">
              <a:spcBef>
                <a:spcPts val="0"/>
              </a:spcBef>
              <a:spcAft>
                <a:spcPts val="0"/>
              </a:spcAft>
              <a:defRPr/>
            </a:pPr>
            <a:r>
              <a:rPr lang="ru-RU" sz="1630" b="1" dirty="0">
                <a:solidFill>
                  <a:srgbClr val="DB6413"/>
                </a:solidFill>
                <a:latin typeface="Arial" pitchFamily="34" charset="0"/>
                <a:cs typeface="Arial" pitchFamily="34" charset="0"/>
              </a:rPr>
              <a:t>День беременных</a:t>
            </a:r>
          </a:p>
        </p:txBody>
      </p:sp>
      <p:sp>
        <p:nvSpPr>
          <p:cNvPr id="5" name="Прямоугольник 11">
            <a:extLst>
              <a:ext uri="{FF2B5EF4-FFF2-40B4-BE49-F238E27FC236}">
                <a16:creationId xmlns:a16="http://schemas.microsoft.com/office/drawing/2014/main" id="{B62B70AC-4D2C-4217-9715-C4287F5F0EB8}"/>
              </a:ext>
            </a:extLst>
          </p:cNvPr>
          <p:cNvSpPr>
            <a:spLocks noChangeArrowheads="1"/>
          </p:cNvSpPr>
          <p:nvPr/>
        </p:nvSpPr>
        <p:spPr bwMode="auto">
          <a:xfrm>
            <a:off x="950913" y="1335088"/>
            <a:ext cx="5730875" cy="389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ru-RU" altLang="ru-RU" sz="1300">
                <a:latin typeface="Arial" panose="020B0604020202020204" pitchFamily="34" charset="0"/>
                <a:cs typeface="Arial" panose="020B0604020202020204" pitchFamily="34" charset="0"/>
              </a:rPr>
              <a:t>07 апреля 2024 года, Центральная библиотека им.Г.Тукая</a:t>
            </a:r>
          </a:p>
          <a:p>
            <a:pPr algn="just" eaLnBrk="1" hangingPunct="1"/>
            <a:endParaRPr lang="ru-RU" altLang="ru-RU" sz="1300">
              <a:latin typeface="Arial" panose="020B0604020202020204" pitchFamily="34" charset="0"/>
              <a:cs typeface="Arial" panose="020B0604020202020204" pitchFamily="34" charset="0"/>
            </a:endParaRPr>
          </a:p>
          <a:p>
            <a:pPr algn="just" eaLnBrk="1" hangingPunct="1"/>
            <a:r>
              <a:rPr lang="ru-RU" altLang="ru-RU" sz="1300">
                <a:latin typeface="Arial" panose="020B0604020202020204" pitchFamily="34" charset="0"/>
                <a:cs typeface="Arial" panose="020B0604020202020204" pitchFamily="34" charset="0"/>
              </a:rPr>
              <a:t>В честь Дня беременных в Центральной библиотеке им. Г. Тукая прошло торжественное мероприятие, посвященное будущим мамам. Сотрудники библиотеки создали уютную атмосферу: украсили холл, организовали фотозону и книжные выставки, подготовили аудитории для проведения мастер-классов.</a:t>
            </a:r>
          </a:p>
          <a:p>
            <a:pPr algn="just" eaLnBrk="1" hangingPunct="1"/>
            <a:endParaRPr lang="ru-RU" altLang="ru-RU" sz="1300">
              <a:latin typeface="Arial" panose="020B0604020202020204" pitchFamily="34" charset="0"/>
              <a:cs typeface="Arial" panose="020B0604020202020204" pitchFamily="34" charset="0"/>
            </a:endParaRPr>
          </a:p>
          <a:p>
            <a:pPr algn="just" eaLnBrk="1" hangingPunct="1"/>
            <a:r>
              <a:rPr lang="ru-RU" altLang="ru-RU" sz="1300">
                <a:latin typeface="Arial" panose="020B0604020202020204" pitchFamily="34" charset="0"/>
                <a:cs typeface="Arial" panose="020B0604020202020204" pitchFamily="34" charset="0"/>
              </a:rPr>
              <a:t>А пока мамочки были на лекциях и мастер-классах, их детки отправились на приключение с Карамелькой, Коржиком и Компотом. Ребята вместе с героями мультфильма пошли на новую миссию. Им предстояло познакомиться с книжным царством. Вместе им удалось и разгадать «Заморочки из бочки» и показать свою ловкость в спортивных эстафетах, а ещё сделать «Коробочку с сюрпризом» для мамочки.</a:t>
            </a:r>
          </a:p>
          <a:p>
            <a:pPr algn="just" eaLnBrk="1" hangingPunct="1"/>
            <a:endParaRPr lang="ru-RU" altLang="ru-RU" sz="1300">
              <a:latin typeface="Arial" panose="020B0604020202020204" pitchFamily="34" charset="0"/>
              <a:cs typeface="Arial" panose="020B0604020202020204" pitchFamily="34" charset="0"/>
            </a:endParaRPr>
          </a:p>
          <a:p>
            <a:pPr algn="just" eaLnBrk="1" hangingPunct="1"/>
            <a:r>
              <a:rPr lang="ru-RU" altLang="ru-RU" sz="1300">
                <a:latin typeface="Arial" panose="020B0604020202020204" pitchFamily="34" charset="0"/>
                <a:cs typeface="Arial" panose="020B0604020202020204" pitchFamily="34" charset="0"/>
              </a:rPr>
              <a:t>День беременных напоминает нам о важности материнства и позволяет каждой женщине почувствовать себя особенной в этот волшебный период жизни.</a:t>
            </a:r>
            <a:endParaRPr lang="ru-RU" altLang="ru-RU" sz="1300" b="1">
              <a:latin typeface="Arial" panose="020B0604020202020204" pitchFamily="34" charset="0"/>
              <a:cs typeface="Arial" panose="020B0604020202020204" pitchFamily="34" charset="0"/>
            </a:endParaRPr>
          </a:p>
        </p:txBody>
      </p:sp>
      <p:pic>
        <p:nvPicPr>
          <p:cNvPr id="6" name="Picture 2" descr="https://sun9-31.userapi.com/impg/DDeut-6-i0W_tFfEGzupJ2y8EHz2bAgz0pj1dQ/Tl11OOjWIH0.jpg?size=2560x1719&amp;quality=95&amp;sign=c73c066971165f51aa35b6f4711308b3&amp;type=album">
            <a:extLst>
              <a:ext uri="{FF2B5EF4-FFF2-40B4-BE49-F238E27FC236}">
                <a16:creationId xmlns:a16="http://schemas.microsoft.com/office/drawing/2014/main" id="{B7884E72-C7EE-4960-851F-5495B71342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8050" y="731838"/>
            <a:ext cx="4108450" cy="275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https://sun9-12.userapi.com/impg/p9FFCXUYB2xlSS-wLP6t1_566-WkwGDeaRqkew/nGeYIxedpuk.jpg?size=2560x1574&amp;quality=95&amp;sign=7452a957796be0232c377d336333ff2b&amp;type=album">
            <a:extLst>
              <a:ext uri="{FF2B5EF4-FFF2-40B4-BE49-F238E27FC236}">
                <a16:creationId xmlns:a16="http://schemas.microsoft.com/office/drawing/2014/main" id="{5F4AD8BC-68BA-4971-94E2-FC46A37276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8050" y="3679825"/>
            <a:ext cx="4108450" cy="252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81291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a:extLst>
              <a:ext uri="{FF2B5EF4-FFF2-40B4-BE49-F238E27FC236}">
                <a16:creationId xmlns:a16="http://schemas.microsoft.com/office/drawing/2014/main" id="{A2A92C23-4C82-4B70-9E42-33BC950EDB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928" y="-72429"/>
            <a:ext cx="12624806" cy="7106971"/>
          </a:xfrm>
          <a:prstGeom prst="rect">
            <a:avLst/>
          </a:prstGeom>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7328" y="642939"/>
            <a:ext cx="8444865" cy="5572125"/>
          </a:xfrm>
          <a:prstGeom prst="rect">
            <a:avLst/>
          </a:prstGeom>
        </p:spPr>
      </p:pic>
    </p:spTree>
    <p:extLst>
      <p:ext uri="{BB962C8B-B14F-4D97-AF65-F5344CB8AC3E}">
        <p14:creationId xmlns:p14="http://schemas.microsoft.com/office/powerpoint/2010/main" val="4297566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EDB14268-9B41-45B3-ADA0-D33C08F5D5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642" y="-63823"/>
            <a:ext cx="12561271" cy="7071205"/>
          </a:xfrm>
          <a:prstGeom prst="rect">
            <a:avLst/>
          </a:prstGeom>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715" y="642939"/>
            <a:ext cx="8370570" cy="5572125"/>
          </a:xfrm>
          <a:prstGeom prst="rect">
            <a:avLst/>
          </a:prstGeom>
        </p:spPr>
      </p:pic>
    </p:spTree>
    <p:extLst>
      <p:ext uri="{BB962C8B-B14F-4D97-AF65-F5344CB8AC3E}">
        <p14:creationId xmlns:p14="http://schemas.microsoft.com/office/powerpoint/2010/main" val="17896592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Рисунок 39">
            <a:extLst>
              <a:ext uri="{FF2B5EF4-FFF2-40B4-BE49-F238E27FC236}">
                <a16:creationId xmlns:a16="http://schemas.microsoft.com/office/drawing/2014/main" id="{81B9FBF5-4C1D-419F-9120-B39B71FE31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3" y="0"/>
            <a:ext cx="12182534" cy="6858000"/>
          </a:xfrm>
          <a:prstGeom prst="rect">
            <a:avLst/>
          </a:prstGeom>
        </p:spPr>
      </p:pic>
      <p:pic>
        <p:nvPicPr>
          <p:cNvPr id="8" name="Рисунок 7">
            <a:extLst>
              <a:ext uri="{FF2B5EF4-FFF2-40B4-BE49-F238E27FC236}">
                <a16:creationId xmlns:a16="http://schemas.microsoft.com/office/drawing/2014/main" id="{FD2D9CB5-D4A5-4776-8796-4547962B701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3330" t="2623" r="1563" b="2160"/>
          <a:stretch/>
        </p:blipFill>
        <p:spPr>
          <a:xfrm>
            <a:off x="1372203" y="1167897"/>
            <a:ext cx="9447594" cy="5323438"/>
          </a:xfrm>
          <a:prstGeom prst="rect">
            <a:avLst/>
          </a:prstGeom>
        </p:spPr>
      </p:pic>
      <p:sp>
        <p:nvSpPr>
          <p:cNvPr id="4" name="Прямоугольник 3"/>
          <p:cNvSpPr/>
          <p:nvPr/>
        </p:nvSpPr>
        <p:spPr>
          <a:xfrm>
            <a:off x="2758134" y="606582"/>
            <a:ext cx="6449240" cy="397738"/>
          </a:xfrm>
          <a:prstGeom prst="rect">
            <a:avLst/>
          </a:prstGeom>
        </p:spPr>
        <p:txBody>
          <a:bodyPr wrap="square">
            <a:spAutoFit/>
          </a:bodyPr>
          <a:lstStyle/>
          <a:p>
            <a:pPr algn="ctr">
              <a:lnSpc>
                <a:spcPct val="107000"/>
              </a:lnSpc>
            </a:pPr>
            <a:r>
              <a:rPr lang="ru-RU" sz="2000" b="1" dirty="0" smtClean="0">
                <a:solidFill>
                  <a:srgbClr val="DB6413"/>
                </a:solidFill>
                <a:latin typeface="Arial" pitchFamily="34" charset="0"/>
                <a:ea typeface="Calibri"/>
                <a:cs typeface="Arial" pitchFamily="34" charset="0"/>
              </a:rPr>
              <a:t>Родники Нижнекамского муниципального района</a:t>
            </a:r>
            <a:endParaRPr lang="ru-RU" sz="2000" dirty="0">
              <a:latin typeface="Arial" pitchFamily="34" charset="0"/>
              <a:ea typeface="Calibri"/>
              <a:cs typeface="Arial" pitchFamily="34" charset="0"/>
            </a:endParaRPr>
          </a:p>
        </p:txBody>
      </p:sp>
    </p:spTree>
    <p:extLst>
      <p:ext uri="{BB962C8B-B14F-4D97-AF65-F5344CB8AC3E}">
        <p14:creationId xmlns:p14="http://schemas.microsoft.com/office/powerpoint/2010/main" val="36967841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8B49F91D-B602-496E-BB3B-EDE124C278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69203" y="-95251"/>
            <a:ext cx="12639379" cy="7115175"/>
          </a:xfrm>
          <a:prstGeom prst="rect">
            <a:avLst/>
          </a:prstGeom>
        </p:spPr>
      </p:pic>
      <p:sp>
        <p:nvSpPr>
          <p:cNvPr id="4" name="Прямоугольник 3">
            <a:extLst>
              <a:ext uri="{FF2B5EF4-FFF2-40B4-BE49-F238E27FC236}">
                <a16:creationId xmlns:a16="http://schemas.microsoft.com/office/drawing/2014/main" id="{932B4BAA-3FF3-7A86-1909-8E0DC594E31B}"/>
              </a:ext>
            </a:extLst>
          </p:cNvPr>
          <p:cNvSpPr/>
          <p:nvPr/>
        </p:nvSpPr>
        <p:spPr>
          <a:xfrm>
            <a:off x="5832029" y="3356813"/>
            <a:ext cx="5707436" cy="2593018"/>
          </a:xfrm>
          <a:prstGeom prst="rect">
            <a:avLst/>
          </a:prstGeom>
        </p:spPr>
        <p:txBody>
          <a:bodyPr wrap="square">
            <a:spAutoFit/>
          </a:bodyPr>
          <a:lstStyle/>
          <a:p>
            <a:r>
              <a:rPr lang="ru-RU" sz="3250" b="1" dirty="0">
                <a:solidFill>
                  <a:srgbClr val="DB6413"/>
                </a:solidFill>
                <a:latin typeface="Arial" pitchFamily="34" charset="0"/>
                <a:cs typeface="Arial" pitchFamily="34" charset="0"/>
              </a:rPr>
              <a:t>Объекты нематериального культурного наследия нижнекамского муниципального района</a:t>
            </a:r>
          </a:p>
        </p:txBody>
      </p:sp>
    </p:spTree>
    <p:extLst>
      <p:ext uri="{BB962C8B-B14F-4D97-AF65-F5344CB8AC3E}">
        <p14:creationId xmlns:p14="http://schemas.microsoft.com/office/powerpoint/2010/main" val="39938289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Рисунок 24">
            <a:extLst>
              <a:ext uri="{FF2B5EF4-FFF2-40B4-BE49-F238E27FC236}">
                <a16:creationId xmlns:a16="http://schemas.microsoft.com/office/drawing/2014/main" id="{49922FC8-3E4E-42DF-9C76-3F99BF8563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258" y="-108643"/>
            <a:ext cx="12560475" cy="7070757"/>
          </a:xfrm>
          <a:prstGeom prst="rect">
            <a:avLst/>
          </a:prstGeom>
        </p:spPr>
      </p:pic>
      <p:sp>
        <p:nvSpPr>
          <p:cNvPr id="3" name="Прямоугольник 2"/>
          <p:cNvSpPr/>
          <p:nvPr/>
        </p:nvSpPr>
        <p:spPr>
          <a:xfrm>
            <a:off x="4641967" y="1252028"/>
            <a:ext cx="6783759" cy="1738938"/>
          </a:xfrm>
          <a:prstGeom prst="rect">
            <a:avLst/>
          </a:prstGeom>
        </p:spPr>
        <p:txBody>
          <a:bodyPr wrap="square">
            <a:spAutoFit/>
          </a:bodyPr>
          <a:lstStyle/>
          <a:p>
            <a:pPr algn="just"/>
            <a:r>
              <a:rPr lang="ru-RU" sz="1600" b="1" dirty="0">
                <a:solidFill>
                  <a:srgbClr val="DB6413"/>
                </a:solidFill>
                <a:latin typeface="Arial" pitchFamily="34" charset="0"/>
                <a:cs typeface="Arial" pitchFamily="34" charset="0"/>
              </a:rPr>
              <a:t>Русско-народная игра «Заря-Заряница»</a:t>
            </a:r>
          </a:p>
          <a:p>
            <a:pPr algn="just"/>
            <a:r>
              <a:rPr lang="ru-RU" sz="1300" dirty="0">
                <a:latin typeface="Arial" pitchFamily="34" charset="0"/>
                <a:cs typeface="Arial" pitchFamily="34" charset="0"/>
              </a:rPr>
              <a:t>Ареал распространения – в русских деревнях и селах Нижнекамского района РТ</a:t>
            </a:r>
          </a:p>
          <a:p>
            <a:pPr algn="just"/>
            <a:endParaRPr lang="ru-RU" sz="1300" dirty="0">
              <a:latin typeface="Arial" pitchFamily="34" charset="0"/>
              <a:cs typeface="Arial" pitchFamily="34" charset="0"/>
            </a:endParaRPr>
          </a:p>
          <a:p>
            <a:pPr algn="just"/>
            <a:r>
              <a:rPr lang="ru-RU" sz="1300" dirty="0">
                <a:latin typeface="Arial" pitchFamily="34" charset="0"/>
                <a:cs typeface="Arial" pitchFamily="34" charset="0"/>
              </a:rPr>
              <a:t>Русская народная игра «Заря заряница». Дети в хороводе, держась за ленты,  под слова игры идут вправо, а водящий  ходит за кругом влево, на определенные слова водящий останавливается, трогает за плечо одного из играющих, тот отпускает свою  ленту, и они  вдвоем бегут за кругом в разные стороны  и стараются быстрее ее захватить ленту. Выигрывает тот, кто захватил ленту.</a:t>
            </a:r>
          </a:p>
        </p:txBody>
      </p:sp>
      <p:sp>
        <p:nvSpPr>
          <p:cNvPr id="7" name="Прямоугольник 6"/>
          <p:cNvSpPr/>
          <p:nvPr/>
        </p:nvSpPr>
        <p:spPr>
          <a:xfrm>
            <a:off x="1495407" y="3624267"/>
            <a:ext cx="6029113" cy="2339102"/>
          </a:xfrm>
          <a:prstGeom prst="rect">
            <a:avLst/>
          </a:prstGeom>
        </p:spPr>
        <p:txBody>
          <a:bodyPr wrap="square">
            <a:spAutoFit/>
          </a:bodyPr>
          <a:lstStyle/>
          <a:p>
            <a:pPr algn="just"/>
            <a:r>
              <a:rPr lang="ru-RU" sz="1600" b="1" dirty="0">
                <a:solidFill>
                  <a:srgbClr val="DB6413"/>
                </a:solidFill>
                <a:latin typeface="Arial" pitchFamily="34" charset="0"/>
                <a:cs typeface="Arial" pitchFamily="34" charset="0"/>
              </a:rPr>
              <a:t>Музыкальные частушки в 4 строки</a:t>
            </a:r>
          </a:p>
          <a:p>
            <a:pPr algn="just"/>
            <a:r>
              <a:rPr lang="ru-RU" sz="1300" dirty="0">
                <a:latin typeface="Arial" pitchFamily="34" charset="0"/>
                <a:cs typeface="Arial" pitchFamily="34" charset="0"/>
              </a:rPr>
              <a:t>Ареал распространения – с. Прости</a:t>
            </a:r>
          </a:p>
          <a:p>
            <a:pPr algn="just"/>
            <a:endParaRPr lang="ru-RU" sz="1300" dirty="0">
              <a:latin typeface="Arial" pitchFamily="34" charset="0"/>
              <a:cs typeface="Arial" pitchFamily="34" charset="0"/>
            </a:endParaRPr>
          </a:p>
          <a:p>
            <a:pPr algn="just"/>
            <a:r>
              <a:rPr lang="ru-RU" sz="1300" dirty="0">
                <a:latin typeface="Arial" pitchFamily="34" charset="0"/>
                <a:cs typeface="Arial" pitchFamily="34" charset="0"/>
              </a:rPr>
              <a:t>В </a:t>
            </a:r>
            <a:r>
              <a:rPr lang="ru-RU" sz="1300" dirty="0" err="1">
                <a:latin typeface="Arial" pitchFamily="34" charset="0"/>
                <a:cs typeface="Arial" pitchFamily="34" charset="0"/>
              </a:rPr>
              <a:t>Простинском</a:t>
            </a:r>
            <a:r>
              <a:rPr lang="ru-RU" sz="1300" dirty="0">
                <a:latin typeface="Arial" pitchFamily="34" charset="0"/>
                <a:cs typeface="Arial" pitchFamily="34" charset="0"/>
              </a:rPr>
              <a:t> сельском поселении существует обряд проводов в армию рекрутскими частушками. Рекрутские частушки исполнялись для молодого парня, уходившего в армию.</a:t>
            </a:r>
          </a:p>
          <a:p>
            <a:pPr algn="just"/>
            <a:endParaRPr lang="ru-RU" sz="1300" dirty="0">
              <a:latin typeface="Arial" pitchFamily="34" charset="0"/>
              <a:cs typeface="Arial" pitchFamily="34" charset="0"/>
            </a:endParaRPr>
          </a:p>
          <a:p>
            <a:pPr algn="just"/>
            <a:r>
              <a:rPr lang="ru-RU" sz="1300" dirty="0">
                <a:latin typeface="Arial" pitchFamily="34" charset="0"/>
                <a:cs typeface="Arial" pitchFamily="34" charset="0"/>
              </a:rPr>
              <a:t>Мотив частушек сохранился протяжный (использовался только во время проводов), что позволяет всем присутствующим уловить заложенный смысл в тексте и передать легкую грусть от расставания призывника с родными.</a:t>
            </a:r>
          </a:p>
        </p:txBody>
      </p:sp>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5407" y="1252028"/>
            <a:ext cx="2845723" cy="1875513"/>
          </a:xfrm>
          <a:prstGeom prst="rect">
            <a:avLst/>
          </a:prstGeom>
        </p:spPr>
      </p:pic>
      <p:pic>
        <p:nvPicPr>
          <p:cNvPr id="10" name="Рисунок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6349" y="3624267"/>
            <a:ext cx="3719377" cy="2280774"/>
          </a:xfrm>
          <a:prstGeom prst="rect">
            <a:avLst/>
          </a:prstGeom>
        </p:spPr>
      </p:pic>
    </p:spTree>
    <p:extLst>
      <p:ext uri="{BB962C8B-B14F-4D97-AF65-F5344CB8AC3E}">
        <p14:creationId xmlns:p14="http://schemas.microsoft.com/office/powerpoint/2010/main" val="20867407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7F010A48-33E4-434B-9E33-4C026ECEE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535" y="-53631"/>
            <a:ext cx="12462752" cy="7015745"/>
          </a:xfrm>
          <a:prstGeom prst="rect">
            <a:avLst/>
          </a:prstGeom>
        </p:spPr>
      </p:pic>
      <p:sp>
        <p:nvSpPr>
          <p:cNvPr id="2" name="Прямоугольник 1"/>
          <p:cNvSpPr/>
          <p:nvPr/>
        </p:nvSpPr>
        <p:spPr>
          <a:xfrm>
            <a:off x="1008404" y="880778"/>
            <a:ext cx="6329308" cy="2385268"/>
          </a:xfrm>
          <a:prstGeom prst="rect">
            <a:avLst/>
          </a:prstGeom>
        </p:spPr>
        <p:txBody>
          <a:bodyPr wrap="square">
            <a:spAutoFit/>
          </a:bodyPr>
          <a:lstStyle/>
          <a:p>
            <a:pPr algn="just"/>
            <a:r>
              <a:rPr lang="ru-RU" sz="1600" b="1" dirty="0">
                <a:solidFill>
                  <a:srgbClr val="DB6413"/>
                </a:solidFill>
                <a:latin typeface="Arial" pitchFamily="34" charset="0"/>
                <a:cs typeface="Arial" pitchFamily="34" charset="0"/>
              </a:rPr>
              <a:t>Обряд «</a:t>
            </a:r>
            <a:r>
              <a:rPr lang="ru-RU" sz="1600" b="1" dirty="0" err="1">
                <a:solidFill>
                  <a:srgbClr val="DB6413"/>
                </a:solidFill>
                <a:latin typeface="Arial" pitchFamily="34" charset="0"/>
                <a:cs typeface="Arial" pitchFamily="34" charset="0"/>
              </a:rPr>
              <a:t>Орчык</a:t>
            </a:r>
            <a:r>
              <a:rPr lang="ru-RU" sz="1600" b="1" dirty="0">
                <a:solidFill>
                  <a:srgbClr val="DB6413"/>
                </a:solidFill>
                <a:latin typeface="Arial" pitchFamily="34" charset="0"/>
                <a:cs typeface="Arial" pitchFamily="34" charset="0"/>
              </a:rPr>
              <a:t> </a:t>
            </a:r>
            <a:r>
              <a:rPr lang="ru-RU" sz="1600" b="1" dirty="0" err="1">
                <a:solidFill>
                  <a:srgbClr val="DB6413"/>
                </a:solidFill>
                <a:latin typeface="Arial" pitchFamily="34" charset="0"/>
                <a:cs typeface="Arial" pitchFamily="34" charset="0"/>
              </a:rPr>
              <a:t>өмәсе</a:t>
            </a:r>
            <a:r>
              <a:rPr lang="ru-RU" sz="1600" b="1" dirty="0">
                <a:solidFill>
                  <a:srgbClr val="DB6413"/>
                </a:solidFill>
                <a:latin typeface="Arial" pitchFamily="34" charset="0"/>
                <a:cs typeface="Arial" pitchFamily="34" charset="0"/>
              </a:rPr>
              <a:t>» (праздник веретена)</a:t>
            </a:r>
          </a:p>
          <a:p>
            <a:pPr algn="just"/>
            <a:endParaRPr lang="ru-RU" sz="1600" dirty="0">
              <a:solidFill>
                <a:srgbClr val="DB6413"/>
              </a:solidFill>
              <a:latin typeface="Arial" pitchFamily="34" charset="0"/>
              <a:cs typeface="Arial" pitchFamily="34" charset="0"/>
            </a:endParaRPr>
          </a:p>
          <a:p>
            <a:pPr algn="just"/>
            <a:r>
              <a:rPr lang="ru-RU" sz="1300" dirty="0">
                <a:latin typeface="Arial" pitchFamily="34" charset="0"/>
                <a:cs typeface="Arial" pitchFamily="34" charset="0"/>
              </a:rPr>
              <a:t>Ареал распространения – в татарских селах, деревнях Нижнекамского района РТ</a:t>
            </a:r>
          </a:p>
          <a:p>
            <a:pPr algn="just"/>
            <a:endParaRPr lang="ru-RU" sz="1300" dirty="0">
              <a:latin typeface="Arial" pitchFamily="34" charset="0"/>
              <a:cs typeface="Arial" pitchFamily="34" charset="0"/>
            </a:endParaRPr>
          </a:p>
          <a:p>
            <a:pPr algn="just"/>
            <a:r>
              <a:rPr lang="ru-RU" sz="1300" dirty="0">
                <a:latin typeface="Arial" pitchFamily="34" charset="0"/>
                <a:cs typeface="Arial" pitchFamily="34" charset="0"/>
              </a:rPr>
              <a:t>«Праздник Веретена» пришел к нам из глубины веков, так как татарский народ занимался скотоводством и содержал много овец. Праздник проводился поздней осенью, когда земля покрывалась первым снегом.  В этот день хозяева готовили много овечий шерсти и пекли разные вкусности, национальные блюда, например блины, пироги, </a:t>
            </a:r>
            <a:r>
              <a:rPr lang="ru-RU" sz="1300" dirty="0" err="1">
                <a:latin typeface="Arial" pitchFamily="34" charset="0"/>
                <a:cs typeface="Arial" pitchFamily="34" charset="0"/>
              </a:rPr>
              <a:t>бялеш</a:t>
            </a:r>
            <a:r>
              <a:rPr lang="ru-RU" sz="1300" dirty="0">
                <a:latin typeface="Arial" pitchFamily="34" charset="0"/>
                <a:cs typeface="Arial" pitchFamily="34" charset="0"/>
              </a:rPr>
              <a:t>… Собравшие перебирали шерсть, пряли, сворачивали в клубок.</a:t>
            </a:r>
          </a:p>
        </p:txBody>
      </p:sp>
      <p:sp>
        <p:nvSpPr>
          <p:cNvPr id="5" name="Прямоугольник 4"/>
          <p:cNvSpPr/>
          <p:nvPr/>
        </p:nvSpPr>
        <p:spPr>
          <a:xfrm>
            <a:off x="1008404" y="3602130"/>
            <a:ext cx="6329308" cy="2117503"/>
          </a:xfrm>
          <a:prstGeom prst="rect">
            <a:avLst/>
          </a:prstGeom>
        </p:spPr>
        <p:txBody>
          <a:bodyPr wrap="square">
            <a:spAutoFit/>
          </a:bodyPr>
          <a:lstStyle/>
          <a:p>
            <a:pPr algn="just">
              <a:lnSpc>
                <a:spcPct val="107000"/>
              </a:lnSpc>
            </a:pPr>
            <a:r>
              <a:rPr lang="ru-RU" sz="1600" b="1" dirty="0">
                <a:solidFill>
                  <a:srgbClr val="DB6413"/>
                </a:solidFill>
                <a:latin typeface="Arial" pitchFamily="34" charset="0"/>
                <a:ea typeface="Calibri"/>
                <a:cs typeface="Arial" pitchFamily="34" charset="0"/>
              </a:rPr>
              <a:t>Обряд «Сватовство»</a:t>
            </a:r>
          </a:p>
          <a:p>
            <a:pPr algn="just">
              <a:lnSpc>
                <a:spcPct val="107000"/>
              </a:lnSpc>
            </a:pPr>
            <a:endParaRPr lang="ru-RU" sz="1600" b="1" dirty="0">
              <a:solidFill>
                <a:srgbClr val="DB6413"/>
              </a:solidFill>
              <a:latin typeface="Arial" pitchFamily="34" charset="0"/>
              <a:ea typeface="Calibri"/>
              <a:cs typeface="Arial" pitchFamily="34" charset="0"/>
            </a:endParaRPr>
          </a:p>
          <a:p>
            <a:pPr algn="just">
              <a:lnSpc>
                <a:spcPct val="107000"/>
              </a:lnSpc>
            </a:pPr>
            <a:r>
              <a:rPr lang="ru-RU" sz="1300" dirty="0">
                <a:latin typeface="Arial" pitchFamily="34" charset="0"/>
                <a:ea typeface="Calibri"/>
                <a:cs typeface="Arial" pitchFamily="34" charset="0"/>
              </a:rPr>
              <a:t>Ареал распространения – с. Нижняя </a:t>
            </a:r>
            <a:r>
              <a:rPr lang="ru-RU" sz="1300" dirty="0" err="1">
                <a:latin typeface="Arial" pitchFamily="34" charset="0"/>
                <a:ea typeface="Calibri"/>
                <a:cs typeface="Arial" pitchFamily="34" charset="0"/>
              </a:rPr>
              <a:t>Уратьма</a:t>
            </a:r>
            <a:endParaRPr lang="ru-RU" sz="1300" dirty="0">
              <a:latin typeface="Arial" pitchFamily="34" charset="0"/>
              <a:ea typeface="Calibri"/>
              <a:cs typeface="Arial" pitchFamily="34" charset="0"/>
            </a:endParaRPr>
          </a:p>
          <a:p>
            <a:pPr algn="just">
              <a:lnSpc>
                <a:spcPct val="107000"/>
              </a:lnSpc>
            </a:pPr>
            <a:endParaRPr lang="ru-RU" sz="1300" dirty="0">
              <a:latin typeface="Arial" pitchFamily="34" charset="0"/>
              <a:ea typeface="Calibri"/>
              <a:cs typeface="Arial" pitchFamily="34" charset="0"/>
            </a:endParaRPr>
          </a:p>
          <a:p>
            <a:pPr algn="just">
              <a:lnSpc>
                <a:spcPct val="107000"/>
              </a:lnSpc>
            </a:pPr>
            <a:r>
              <a:rPr lang="ru-RU" sz="1300" dirty="0">
                <a:latin typeface="Arial" pitchFamily="34" charset="0"/>
                <a:ea typeface="Calibri"/>
                <a:cs typeface="Arial" pitchFamily="34" charset="0"/>
              </a:rPr>
              <a:t>Сватовство — часть свадебного обряда, которая заключается в предложении женихом руки и сердца девушке при её родителях. По чувашской народной традиции время для сватовства выбиралось весной, когда начинала оживать природа, а до весенних полевых работ оставалось еще время или время после окончания весенних работ. </a:t>
            </a: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8101" y="880778"/>
            <a:ext cx="3390900" cy="2312519"/>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8101" y="3602130"/>
            <a:ext cx="3390901" cy="2067126"/>
          </a:xfrm>
          <a:prstGeom prst="rect">
            <a:avLst/>
          </a:prstGeom>
        </p:spPr>
      </p:pic>
    </p:spTree>
    <p:extLst>
      <p:ext uri="{BB962C8B-B14F-4D97-AF65-F5344CB8AC3E}">
        <p14:creationId xmlns:p14="http://schemas.microsoft.com/office/powerpoint/2010/main" val="19279262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a:extLst>
              <a:ext uri="{FF2B5EF4-FFF2-40B4-BE49-F238E27FC236}">
                <a16:creationId xmlns:a16="http://schemas.microsoft.com/office/drawing/2014/main" id="{5F8F00B9-9E60-40E2-9ABA-85A6A726DD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505" y="-135802"/>
            <a:ext cx="12753464" cy="7179398"/>
          </a:xfrm>
          <a:prstGeom prst="rect">
            <a:avLst/>
          </a:prstGeom>
        </p:spPr>
      </p:pic>
      <p:sp>
        <p:nvSpPr>
          <p:cNvPr id="2" name="Прямоугольник 1"/>
          <p:cNvSpPr/>
          <p:nvPr/>
        </p:nvSpPr>
        <p:spPr>
          <a:xfrm>
            <a:off x="863125" y="1091139"/>
            <a:ext cx="6989473" cy="2385268"/>
          </a:xfrm>
          <a:prstGeom prst="rect">
            <a:avLst/>
          </a:prstGeom>
        </p:spPr>
        <p:txBody>
          <a:bodyPr wrap="square">
            <a:spAutoFit/>
          </a:bodyPr>
          <a:lstStyle/>
          <a:p>
            <a:pPr algn="just"/>
            <a:r>
              <a:rPr lang="ru-RU" sz="1600" b="1" dirty="0" err="1">
                <a:solidFill>
                  <a:srgbClr val="DB6413"/>
                </a:solidFill>
                <a:latin typeface="Arial" pitchFamily="34" charset="0"/>
                <a:cs typeface="Arial" pitchFamily="34" charset="0"/>
              </a:rPr>
              <a:t>Кряшен</a:t>
            </a:r>
            <a:r>
              <a:rPr lang="ru-RU" sz="1600" b="1" dirty="0">
                <a:solidFill>
                  <a:srgbClr val="DB6413"/>
                </a:solidFill>
                <a:latin typeface="Arial" pitchFamily="34" charset="0"/>
                <a:cs typeface="Arial" pitchFamily="34" charset="0"/>
              </a:rPr>
              <a:t> </a:t>
            </a:r>
            <a:r>
              <a:rPr lang="ru-RU" sz="1600" b="1" dirty="0" err="1">
                <a:solidFill>
                  <a:srgbClr val="DB6413"/>
                </a:solidFill>
                <a:latin typeface="Arial" pitchFamily="34" charset="0"/>
                <a:cs typeface="Arial" pitchFamily="34" charset="0"/>
              </a:rPr>
              <a:t>халкы</a:t>
            </a:r>
            <a:r>
              <a:rPr lang="ru-RU" sz="1600" b="1" dirty="0">
                <a:solidFill>
                  <a:srgbClr val="DB6413"/>
                </a:solidFill>
                <a:latin typeface="Arial" pitchFamily="34" charset="0"/>
                <a:cs typeface="Arial" pitchFamily="34" charset="0"/>
              </a:rPr>
              <a:t> </a:t>
            </a:r>
            <a:r>
              <a:rPr lang="ru-RU" sz="1600" b="1" dirty="0" err="1">
                <a:solidFill>
                  <a:srgbClr val="DB6413"/>
                </a:solidFill>
                <a:latin typeface="Arial" pitchFamily="34" charset="0"/>
                <a:cs typeface="Arial" pitchFamily="34" charset="0"/>
              </a:rPr>
              <a:t>бәйрәме</a:t>
            </a:r>
            <a:r>
              <a:rPr lang="ru-RU" sz="1600" b="1" dirty="0">
                <a:solidFill>
                  <a:srgbClr val="DB6413"/>
                </a:solidFill>
                <a:latin typeface="Arial" pitchFamily="34" charset="0"/>
                <a:cs typeface="Arial" pitchFamily="34" charset="0"/>
              </a:rPr>
              <a:t> «</a:t>
            </a:r>
            <a:r>
              <a:rPr lang="ru-RU" sz="1600" b="1" dirty="0" err="1">
                <a:solidFill>
                  <a:srgbClr val="DB6413"/>
                </a:solidFill>
                <a:latin typeface="Arial" pitchFamily="34" charset="0"/>
                <a:cs typeface="Arial" pitchFamily="34" charset="0"/>
              </a:rPr>
              <a:t>Нардуган</a:t>
            </a:r>
            <a:r>
              <a:rPr lang="ru-RU" sz="1600" b="1" dirty="0">
                <a:solidFill>
                  <a:srgbClr val="DB6413"/>
                </a:solidFill>
                <a:latin typeface="Arial" pitchFamily="34" charset="0"/>
                <a:cs typeface="Arial" pitchFamily="34" charset="0"/>
              </a:rPr>
              <a:t>» /</a:t>
            </a:r>
          </a:p>
          <a:p>
            <a:pPr algn="just"/>
            <a:r>
              <a:rPr lang="ru-RU" sz="1600" b="1" dirty="0" err="1">
                <a:solidFill>
                  <a:srgbClr val="DB6413"/>
                </a:solidFill>
                <a:latin typeface="Arial" pitchFamily="34" charset="0"/>
                <a:cs typeface="Arial" pitchFamily="34" charset="0"/>
              </a:rPr>
              <a:t>Кряшенский</a:t>
            </a:r>
            <a:r>
              <a:rPr lang="ru-RU" sz="1600" b="1" dirty="0">
                <a:solidFill>
                  <a:srgbClr val="DB6413"/>
                </a:solidFill>
                <a:latin typeface="Arial" pitchFamily="34" charset="0"/>
                <a:cs typeface="Arial" pitchFamily="34" charset="0"/>
              </a:rPr>
              <a:t> праздник «</a:t>
            </a:r>
            <a:r>
              <a:rPr lang="ru-RU" sz="1600" b="1" dirty="0" err="1">
                <a:solidFill>
                  <a:srgbClr val="DB6413"/>
                </a:solidFill>
                <a:latin typeface="Arial" pitchFamily="34" charset="0"/>
                <a:cs typeface="Arial" pitchFamily="34" charset="0"/>
              </a:rPr>
              <a:t>Нардуган</a:t>
            </a:r>
            <a:r>
              <a:rPr lang="ru-RU" sz="1600" b="1" dirty="0">
                <a:solidFill>
                  <a:srgbClr val="DB6413"/>
                </a:solidFill>
                <a:latin typeface="Arial" pitchFamily="34" charset="0"/>
                <a:cs typeface="Arial" pitchFamily="34" charset="0"/>
              </a:rPr>
              <a:t>»</a:t>
            </a:r>
          </a:p>
          <a:p>
            <a:pPr algn="just"/>
            <a:r>
              <a:rPr lang="ru-RU" sz="1300" dirty="0">
                <a:latin typeface="Arial" pitchFamily="34" charset="0"/>
                <a:cs typeface="Arial" pitchFamily="34" charset="0"/>
              </a:rPr>
              <a:t>Ареал распространения – д. </a:t>
            </a:r>
            <a:r>
              <a:rPr lang="ru-RU" sz="1300" dirty="0" err="1">
                <a:latin typeface="Arial" pitchFamily="34" charset="0"/>
                <a:cs typeface="Arial" pitchFamily="34" charset="0"/>
              </a:rPr>
              <a:t>Клятле</a:t>
            </a:r>
            <a:endParaRPr lang="ru-RU" sz="1300" dirty="0">
              <a:latin typeface="Arial" pitchFamily="34" charset="0"/>
              <a:cs typeface="Arial" pitchFamily="34" charset="0"/>
            </a:endParaRPr>
          </a:p>
          <a:p>
            <a:pPr algn="just"/>
            <a:endParaRPr lang="ru-RU" sz="1300" dirty="0">
              <a:latin typeface="Arial" pitchFamily="34" charset="0"/>
              <a:cs typeface="Arial" pitchFamily="34" charset="0"/>
            </a:endParaRPr>
          </a:p>
          <a:p>
            <a:pPr algn="just"/>
            <a:r>
              <a:rPr lang="ru-RU" sz="1300" dirty="0">
                <a:latin typeface="Arial" pitchFamily="34" charset="0"/>
                <a:cs typeface="Arial" pitchFamily="34" charset="0"/>
              </a:rPr>
              <a:t> </a:t>
            </a:r>
            <a:r>
              <a:rPr lang="ru-RU" sz="1300" dirty="0" err="1">
                <a:latin typeface="Arial" pitchFamily="34" charset="0"/>
                <a:cs typeface="Arial" pitchFamily="34" charset="0"/>
              </a:rPr>
              <a:t>Нардуган</a:t>
            </a:r>
            <a:r>
              <a:rPr lang="ru-RU" sz="1300" dirty="0">
                <a:latin typeface="Arial" pitchFamily="34" charset="0"/>
                <a:cs typeface="Arial" pitchFamily="34" charset="0"/>
              </a:rPr>
              <a:t> - это </a:t>
            </a:r>
            <a:r>
              <a:rPr lang="ru-RU" sz="1300" dirty="0" err="1">
                <a:latin typeface="Arial" pitchFamily="34" charset="0"/>
                <a:cs typeface="Arial" pitchFamily="34" charset="0"/>
              </a:rPr>
              <a:t>кряшенский</a:t>
            </a:r>
            <a:r>
              <a:rPr lang="ru-RU" sz="1300" dirty="0">
                <a:latin typeface="Arial" pitchFamily="34" charset="0"/>
                <a:cs typeface="Arial" pitchFamily="34" charset="0"/>
              </a:rPr>
              <a:t> обрядовый праздник , который проводится в течение 12 дней после Рождества. На этом празднике собиралась </a:t>
            </a:r>
            <a:r>
              <a:rPr lang="ru-RU" sz="1300" dirty="0" err="1">
                <a:latin typeface="Arial" pitchFamily="34" charset="0"/>
                <a:cs typeface="Arial" pitchFamily="34" charset="0"/>
              </a:rPr>
              <a:t>кряшенская</a:t>
            </a:r>
            <a:r>
              <a:rPr lang="ru-RU" sz="1300" dirty="0">
                <a:latin typeface="Arial" pitchFamily="34" charset="0"/>
                <a:cs typeface="Arial" pitchFamily="34" charset="0"/>
              </a:rPr>
              <a:t> молодежь, они переодевались в страшные костюмы, ходили по домам и веселились. На улицах села звучали  </a:t>
            </a:r>
            <a:r>
              <a:rPr lang="ru-RU" sz="1300" dirty="0" err="1">
                <a:latin typeface="Arial" pitchFamily="34" charset="0"/>
                <a:cs typeface="Arial" pitchFamily="34" charset="0"/>
              </a:rPr>
              <a:t>кряшенские</a:t>
            </a:r>
            <a:r>
              <a:rPr lang="ru-RU" sz="1300" dirty="0">
                <a:latin typeface="Arial" pitchFamily="34" charset="0"/>
                <a:cs typeface="Arial" pitchFamily="34" charset="0"/>
              </a:rPr>
              <a:t> народные песни. В этот праздничный день в масках, перевернутых по ночам, издаваемых страшных звуков, стучали в металлическую посуду, запугивали хозяев, проникали в их дом, пели вместе с ними забытые песни </a:t>
            </a:r>
            <a:r>
              <a:rPr lang="ru-RU" sz="1300" dirty="0" err="1">
                <a:latin typeface="Arial" pitchFamily="34" charset="0"/>
                <a:cs typeface="Arial" pitchFamily="34" charset="0"/>
              </a:rPr>
              <a:t>кряшенского</a:t>
            </a:r>
            <a:r>
              <a:rPr lang="ru-RU" sz="1300" dirty="0">
                <a:latin typeface="Arial" pitchFamily="34" charset="0"/>
                <a:cs typeface="Arial" pitchFamily="34" charset="0"/>
              </a:rPr>
              <a:t> народа</a:t>
            </a:r>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9637" y="1091139"/>
            <a:ext cx="3212619" cy="2385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125" y="3742608"/>
            <a:ext cx="3323285" cy="2493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Прямоугольник 12"/>
          <p:cNvSpPr/>
          <p:nvPr/>
        </p:nvSpPr>
        <p:spPr>
          <a:xfrm>
            <a:off x="4576524" y="3742608"/>
            <a:ext cx="6675732" cy="1854034"/>
          </a:xfrm>
          <a:prstGeom prst="rect">
            <a:avLst/>
          </a:prstGeom>
        </p:spPr>
        <p:txBody>
          <a:bodyPr wrap="square">
            <a:spAutoFit/>
          </a:bodyPr>
          <a:lstStyle/>
          <a:p>
            <a:pPr algn="just">
              <a:lnSpc>
                <a:spcPct val="107000"/>
              </a:lnSpc>
            </a:pPr>
            <a:r>
              <a:rPr lang="ru-RU" sz="1600" b="1" dirty="0">
                <a:solidFill>
                  <a:srgbClr val="DB6413"/>
                </a:solidFill>
                <a:latin typeface="Arial" pitchFamily="34" charset="0"/>
                <a:ea typeface="Calibri"/>
                <a:cs typeface="Arial" pitchFamily="34" charset="0"/>
              </a:rPr>
              <a:t>Чувашский праздник «</a:t>
            </a:r>
            <a:r>
              <a:rPr lang="ru-RU" sz="1600" b="1" dirty="0" err="1">
                <a:solidFill>
                  <a:srgbClr val="DB6413"/>
                </a:solidFill>
                <a:latin typeface="Arial" pitchFamily="34" charset="0"/>
                <a:ea typeface="Calibri"/>
                <a:cs typeface="Arial" pitchFamily="34" charset="0"/>
              </a:rPr>
              <a:t>Уяв</a:t>
            </a:r>
            <a:r>
              <a:rPr lang="ru-RU" sz="1600" b="1" dirty="0">
                <a:solidFill>
                  <a:srgbClr val="DB6413"/>
                </a:solidFill>
                <a:latin typeface="Arial" pitchFamily="34" charset="0"/>
                <a:ea typeface="Calibri"/>
                <a:cs typeface="Arial" pitchFamily="34" charset="0"/>
              </a:rPr>
              <a:t>»</a:t>
            </a:r>
          </a:p>
          <a:p>
            <a:pPr algn="just">
              <a:lnSpc>
                <a:spcPct val="107000"/>
              </a:lnSpc>
            </a:pPr>
            <a:endParaRPr lang="ru-RU" sz="1300" b="1" dirty="0">
              <a:solidFill>
                <a:srgbClr val="DB6413"/>
              </a:solidFill>
              <a:latin typeface="Arial" pitchFamily="34" charset="0"/>
              <a:ea typeface="Calibri"/>
              <a:cs typeface="Arial" pitchFamily="34" charset="0"/>
            </a:endParaRPr>
          </a:p>
          <a:p>
            <a:pPr algn="just">
              <a:lnSpc>
                <a:spcPct val="107000"/>
              </a:lnSpc>
            </a:pPr>
            <a:r>
              <a:rPr lang="ru-RU" sz="1300" dirty="0">
                <a:latin typeface="Arial" pitchFamily="34" charset="0"/>
                <a:ea typeface="Calibri"/>
                <a:cs typeface="Arial" pitchFamily="34" charset="0"/>
              </a:rPr>
              <a:t>Ареал распространения – </a:t>
            </a:r>
            <a:r>
              <a:rPr lang="ru-RU" sz="1300" dirty="0" err="1">
                <a:latin typeface="Arial" pitchFamily="34" charset="0"/>
                <a:ea typeface="Calibri"/>
                <a:cs typeface="Arial" pitchFamily="34" charset="0"/>
              </a:rPr>
              <a:t>пгт</a:t>
            </a:r>
            <a:r>
              <a:rPr lang="ru-RU" sz="1300" dirty="0">
                <a:latin typeface="Arial" pitchFamily="34" charset="0"/>
                <a:ea typeface="Calibri"/>
                <a:cs typeface="Arial" pitchFamily="34" charset="0"/>
              </a:rPr>
              <a:t>. Камские Поляны, </a:t>
            </a:r>
            <a:r>
              <a:rPr lang="ru-RU" sz="1300" dirty="0" err="1">
                <a:latin typeface="Arial" pitchFamily="34" charset="0"/>
                <a:ea typeface="Calibri"/>
                <a:cs typeface="Arial" pitchFamily="34" charset="0"/>
              </a:rPr>
              <a:t>с.Нижняя</a:t>
            </a:r>
            <a:r>
              <a:rPr lang="ru-RU" sz="1300" dirty="0">
                <a:latin typeface="Arial" pitchFamily="34" charset="0"/>
                <a:ea typeface="Calibri"/>
                <a:cs typeface="Arial" pitchFamily="34" charset="0"/>
              </a:rPr>
              <a:t> </a:t>
            </a:r>
            <a:r>
              <a:rPr lang="ru-RU" sz="1300" dirty="0" err="1">
                <a:latin typeface="Arial" pitchFamily="34" charset="0"/>
                <a:ea typeface="Calibri"/>
                <a:cs typeface="Arial" pitchFamily="34" charset="0"/>
              </a:rPr>
              <a:t>Уратьма</a:t>
            </a:r>
            <a:endParaRPr lang="ru-RU" sz="1300" dirty="0">
              <a:latin typeface="Arial" pitchFamily="34" charset="0"/>
              <a:ea typeface="Calibri"/>
              <a:cs typeface="Arial" pitchFamily="34" charset="0"/>
            </a:endParaRPr>
          </a:p>
          <a:p>
            <a:pPr algn="just">
              <a:lnSpc>
                <a:spcPct val="107000"/>
              </a:lnSpc>
            </a:pPr>
            <a:endParaRPr lang="ru-RU" sz="1300" dirty="0">
              <a:latin typeface="Arial" pitchFamily="34" charset="0"/>
              <a:ea typeface="Calibri"/>
              <a:cs typeface="Arial" pitchFamily="34" charset="0"/>
            </a:endParaRPr>
          </a:p>
          <a:p>
            <a:pPr algn="just">
              <a:lnSpc>
                <a:spcPct val="107000"/>
              </a:lnSpc>
            </a:pPr>
            <a:r>
              <a:rPr lang="ru-RU" sz="1300" dirty="0">
                <a:latin typeface="Arial" pitchFamily="34" charset="0"/>
                <a:ea typeface="Calibri"/>
                <a:cs typeface="Arial" pitchFamily="34" charset="0"/>
              </a:rPr>
              <a:t>Чувашский праздник «</a:t>
            </a:r>
            <a:r>
              <a:rPr lang="ru-RU" sz="1300" dirty="0" err="1">
                <a:latin typeface="Arial" pitchFamily="34" charset="0"/>
                <a:ea typeface="Calibri"/>
                <a:cs typeface="Arial" pitchFamily="34" charset="0"/>
              </a:rPr>
              <a:t>Уяв</a:t>
            </a:r>
            <a:r>
              <a:rPr lang="ru-RU" sz="1300" dirty="0">
                <a:latin typeface="Arial" pitchFamily="34" charset="0"/>
                <a:ea typeface="Calibri"/>
                <a:cs typeface="Arial" pitchFamily="34" charset="0"/>
              </a:rPr>
              <a:t>» (</a:t>
            </a:r>
            <a:r>
              <a:rPr lang="ru-RU" sz="1300" dirty="0" err="1">
                <a:latin typeface="Arial" pitchFamily="34" charset="0"/>
                <a:ea typeface="Calibri"/>
                <a:cs typeface="Arial" pitchFamily="34" charset="0"/>
              </a:rPr>
              <a:t>Уяв</a:t>
            </a:r>
            <a:r>
              <a:rPr lang="ru-RU" sz="1300" dirty="0">
                <a:latin typeface="Arial" pitchFamily="34" charset="0"/>
                <a:ea typeface="Calibri"/>
                <a:cs typeface="Arial" pitchFamily="34" charset="0"/>
              </a:rPr>
              <a:t> – весенне-летний период молодежных игрищ и хороводов. Слово </a:t>
            </a:r>
            <a:r>
              <a:rPr lang="ru-RU" sz="1300" dirty="0" err="1">
                <a:latin typeface="Arial" pitchFamily="34" charset="0"/>
                <a:ea typeface="Calibri"/>
                <a:cs typeface="Arial" pitchFamily="34" charset="0"/>
              </a:rPr>
              <a:t>уяв</a:t>
            </a:r>
            <a:r>
              <a:rPr lang="ru-RU" sz="1300" dirty="0">
                <a:latin typeface="Arial" pitchFamily="34" charset="0"/>
                <a:ea typeface="Calibri"/>
                <a:cs typeface="Arial" pitchFamily="34" charset="0"/>
              </a:rPr>
              <a:t> буквально означало «соблюдение». </a:t>
            </a:r>
            <a:r>
              <a:rPr lang="ru-RU" sz="1300" dirty="0" err="1">
                <a:latin typeface="Arial" pitchFamily="34" charset="0"/>
                <a:ea typeface="Calibri"/>
                <a:cs typeface="Arial" pitchFamily="34" charset="0"/>
              </a:rPr>
              <a:t>Уяв</a:t>
            </a:r>
            <a:r>
              <a:rPr lang="ru-RU" sz="1300" dirty="0">
                <a:latin typeface="Arial" pitchFamily="34" charset="0"/>
                <a:ea typeface="Calibri"/>
                <a:cs typeface="Arial" pitchFamily="34" charset="0"/>
              </a:rPr>
              <a:t> начинается обычно после Николы летнего (9 мая), а завершается торжественными проводами на Петров день (29 июня) и, таким образом, длится 7 недель.</a:t>
            </a:r>
          </a:p>
        </p:txBody>
      </p:sp>
    </p:spTree>
    <p:extLst>
      <p:ext uri="{BB962C8B-B14F-4D97-AF65-F5344CB8AC3E}">
        <p14:creationId xmlns:p14="http://schemas.microsoft.com/office/powerpoint/2010/main" val="37166285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B1AA704F-719C-488B-BE67-1E9934ABD8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093" y="-90535"/>
            <a:ext cx="12592640" cy="7088864"/>
          </a:xfrm>
          <a:prstGeom prst="rect">
            <a:avLst/>
          </a:prstGeom>
        </p:spPr>
      </p:pic>
      <p:sp>
        <p:nvSpPr>
          <p:cNvPr id="11" name="Прямоугольник 10"/>
          <p:cNvSpPr/>
          <p:nvPr/>
        </p:nvSpPr>
        <p:spPr>
          <a:xfrm>
            <a:off x="846033" y="1013764"/>
            <a:ext cx="6612385" cy="1738938"/>
          </a:xfrm>
          <a:prstGeom prst="rect">
            <a:avLst/>
          </a:prstGeom>
        </p:spPr>
        <p:txBody>
          <a:bodyPr wrap="square">
            <a:spAutoFit/>
          </a:bodyPr>
          <a:lstStyle/>
          <a:p>
            <a:pPr algn="just"/>
            <a:r>
              <a:rPr lang="ru-RU" sz="1600" b="1" dirty="0">
                <a:solidFill>
                  <a:srgbClr val="DB6413"/>
                </a:solidFill>
                <a:latin typeface="Arial" pitchFamily="34" charset="0"/>
                <a:cs typeface="Arial" pitchFamily="34" charset="0"/>
              </a:rPr>
              <a:t>Русский свадебный обряд «Выкуп головы невесты»</a:t>
            </a:r>
          </a:p>
          <a:p>
            <a:pPr algn="just"/>
            <a:r>
              <a:rPr lang="ru-RU" sz="1300" dirty="0">
                <a:latin typeface="Arial" pitchFamily="34" charset="0"/>
                <a:cs typeface="Arial" pitchFamily="34" charset="0"/>
              </a:rPr>
              <a:t>Ареал распространения – в русских селах и деревнях Нижнекамского района РТ</a:t>
            </a:r>
          </a:p>
          <a:p>
            <a:pPr algn="just"/>
            <a:endParaRPr lang="ru-RU" sz="1300" dirty="0">
              <a:latin typeface="Arial" pitchFamily="34" charset="0"/>
              <a:cs typeface="Arial" pitchFamily="34" charset="0"/>
            </a:endParaRPr>
          </a:p>
          <a:p>
            <a:pPr algn="just"/>
            <a:r>
              <a:rPr lang="ru-RU" sz="1300" dirty="0">
                <a:latin typeface="Arial" pitchFamily="34" charset="0"/>
                <a:cs typeface="Arial" pitchFamily="34" charset="0"/>
              </a:rPr>
              <a:t> В далёком прошлом на Руси соблюдению этой церемонии отводилось большое значение. Для всех это было целое событие, к которому долго и тщательно готовились. Перед свадьбой подруги невесты наряжали репей «Голову невесты», обворачивали белой бумагой в виде елочки и украшали лентами и бумажными самодельными цветами, он символизировал «девичью красу». </a:t>
            </a:r>
          </a:p>
        </p:txBody>
      </p:sp>
      <p:pic>
        <p:nvPicPr>
          <p:cNvPr id="12" name="Рисунок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8101" y="1013764"/>
            <a:ext cx="3390900" cy="1990755"/>
          </a:xfrm>
          <a:prstGeom prst="rect">
            <a:avLst/>
          </a:prstGeom>
        </p:spPr>
      </p:pic>
      <p:sp>
        <p:nvSpPr>
          <p:cNvPr id="14" name="Прямоугольник 13"/>
          <p:cNvSpPr/>
          <p:nvPr/>
        </p:nvSpPr>
        <p:spPr>
          <a:xfrm>
            <a:off x="846033" y="3493934"/>
            <a:ext cx="6612385" cy="2068067"/>
          </a:xfrm>
          <a:prstGeom prst="rect">
            <a:avLst/>
          </a:prstGeom>
        </p:spPr>
        <p:txBody>
          <a:bodyPr wrap="square">
            <a:spAutoFit/>
          </a:bodyPr>
          <a:lstStyle/>
          <a:p>
            <a:pPr algn="just">
              <a:lnSpc>
                <a:spcPct val="107000"/>
              </a:lnSpc>
            </a:pPr>
            <a:r>
              <a:rPr lang="ru-RU" sz="1600" b="1" dirty="0">
                <a:solidFill>
                  <a:srgbClr val="DB6413"/>
                </a:solidFill>
                <a:latin typeface="Arial" pitchFamily="34" charset="0"/>
                <a:ea typeface="Calibri"/>
                <a:cs typeface="Arial" pitchFamily="34" charset="0"/>
              </a:rPr>
              <a:t>Татарский праздник «Карга </a:t>
            </a:r>
            <a:r>
              <a:rPr lang="ru-RU" sz="1600" b="1" dirty="0" err="1">
                <a:solidFill>
                  <a:srgbClr val="DB6413"/>
                </a:solidFill>
                <a:latin typeface="Arial" pitchFamily="34" charset="0"/>
                <a:ea typeface="Calibri"/>
                <a:cs typeface="Arial" pitchFamily="34" charset="0"/>
              </a:rPr>
              <a:t>боткасы</a:t>
            </a:r>
            <a:r>
              <a:rPr lang="ru-RU" sz="1600" b="1" dirty="0">
                <a:solidFill>
                  <a:srgbClr val="DB6413"/>
                </a:solidFill>
                <a:latin typeface="Arial" pitchFamily="34" charset="0"/>
                <a:ea typeface="Calibri"/>
                <a:cs typeface="Arial" pitchFamily="34" charset="0"/>
              </a:rPr>
              <a:t>»</a:t>
            </a:r>
            <a:endParaRPr lang="ru-RU" sz="1600" dirty="0">
              <a:solidFill>
                <a:srgbClr val="DB6413"/>
              </a:solidFill>
              <a:latin typeface="Arial" pitchFamily="34" charset="0"/>
              <a:ea typeface="Calibri"/>
              <a:cs typeface="Arial" pitchFamily="34" charset="0"/>
            </a:endParaRPr>
          </a:p>
          <a:p>
            <a:pPr algn="just">
              <a:lnSpc>
                <a:spcPct val="107000"/>
              </a:lnSpc>
            </a:pPr>
            <a:r>
              <a:rPr lang="ru-RU" sz="1300" dirty="0">
                <a:latin typeface="Arial" pitchFamily="34" charset="0"/>
                <a:ea typeface="Calibri"/>
                <a:cs typeface="Arial" pitchFamily="34" charset="0"/>
              </a:rPr>
              <a:t>Ареал распространения - в татарских селах и деревнях Нижнекамского района РТ</a:t>
            </a:r>
          </a:p>
          <a:p>
            <a:pPr algn="just">
              <a:lnSpc>
                <a:spcPct val="107000"/>
              </a:lnSpc>
            </a:pPr>
            <a:endParaRPr lang="ru-RU" sz="1300" dirty="0">
              <a:latin typeface="Arial" pitchFamily="34" charset="0"/>
              <a:ea typeface="Calibri"/>
              <a:cs typeface="Arial" pitchFamily="34" charset="0"/>
            </a:endParaRPr>
          </a:p>
          <a:p>
            <a:pPr algn="just">
              <a:lnSpc>
                <a:spcPct val="107000"/>
              </a:lnSpc>
            </a:pPr>
            <a:r>
              <a:rPr lang="ru-RU" sz="1300" dirty="0">
                <a:latin typeface="Arial" pitchFamily="34" charset="0"/>
                <a:ea typeface="Calibri"/>
                <a:cs typeface="Arial" pitchFamily="34" charset="0"/>
              </a:rPr>
              <a:t>Карга </a:t>
            </a:r>
            <a:r>
              <a:rPr lang="ru-RU" sz="1300" dirty="0" err="1">
                <a:latin typeface="Arial" pitchFamily="34" charset="0"/>
                <a:ea typeface="Calibri"/>
                <a:cs typeface="Arial" pitchFamily="34" charset="0"/>
              </a:rPr>
              <a:t>боткасы</a:t>
            </a:r>
            <a:r>
              <a:rPr lang="ru-RU" sz="1300" dirty="0">
                <a:latin typeface="Arial" pitchFamily="34" charset="0"/>
                <a:ea typeface="Calibri"/>
                <a:cs typeface="Arial" pitchFamily="34" charset="0"/>
              </a:rPr>
              <a:t> — один из традиционных татарских праздников. Хронологически это первый календарный праздник года. Главное его предназначение — обеспечить в будущем году богатый урожай. Название праздника переводится с татарского языка как «Грачиная каша». Как ясно из названия, символика праздника тесно связана с культом птицы — истоки Карга </a:t>
            </a:r>
            <a:r>
              <a:rPr lang="ru-RU" sz="1300" dirty="0" err="1">
                <a:latin typeface="Arial" pitchFamily="34" charset="0"/>
                <a:ea typeface="Calibri"/>
                <a:cs typeface="Arial" pitchFamily="34" charset="0"/>
              </a:rPr>
              <a:t>боткасы</a:t>
            </a:r>
            <a:r>
              <a:rPr lang="ru-RU" sz="1300" dirty="0">
                <a:latin typeface="Arial" pitchFamily="34" charset="0"/>
                <a:ea typeface="Calibri"/>
                <a:cs typeface="Arial" pitchFamily="34" charset="0"/>
              </a:rPr>
              <a:t> уходят в доисламскую языческую историю татар. </a:t>
            </a:r>
          </a:p>
        </p:txBody>
      </p:sp>
      <p:pic>
        <p:nvPicPr>
          <p:cNvPr id="15" name="Рисунок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8101" y="3493934"/>
            <a:ext cx="3390900" cy="2078291"/>
          </a:xfrm>
          <a:prstGeom prst="rect">
            <a:avLst/>
          </a:prstGeom>
        </p:spPr>
      </p:pic>
    </p:spTree>
    <p:extLst>
      <p:ext uri="{BB962C8B-B14F-4D97-AF65-F5344CB8AC3E}">
        <p14:creationId xmlns:p14="http://schemas.microsoft.com/office/powerpoint/2010/main" val="24878861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B621F774-28AE-45F1-9251-2540EE343C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010" y="-81481"/>
            <a:ext cx="12560474" cy="7070756"/>
          </a:xfrm>
          <a:prstGeom prst="rect">
            <a:avLst/>
          </a:prstGeom>
        </p:spPr>
      </p:pic>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316" y="733598"/>
            <a:ext cx="2120503" cy="2457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3580688" y="733598"/>
            <a:ext cx="7751035" cy="2139047"/>
          </a:xfrm>
          <a:prstGeom prst="rect">
            <a:avLst/>
          </a:prstGeom>
        </p:spPr>
        <p:txBody>
          <a:bodyPr wrap="square">
            <a:spAutoFit/>
          </a:bodyPr>
          <a:lstStyle/>
          <a:p>
            <a:pPr algn="just"/>
            <a:r>
              <a:rPr lang="ru-RU" sz="1600" b="1" dirty="0">
                <a:solidFill>
                  <a:srgbClr val="DB6413"/>
                </a:solidFill>
                <a:latin typeface="Arial" pitchFamily="34" charset="0"/>
                <a:cs typeface="Arial" pitchFamily="34" charset="0"/>
              </a:rPr>
              <a:t>Празднование дня Св. Иоанна Крестителя</a:t>
            </a:r>
          </a:p>
          <a:p>
            <a:pPr algn="just"/>
            <a:r>
              <a:rPr lang="ru-RU" sz="1300" dirty="0">
                <a:latin typeface="Arial" pitchFamily="34" charset="0"/>
                <a:cs typeface="Arial" pitchFamily="34" charset="0"/>
              </a:rPr>
              <a:t>Ареал распространения – с. Шереметьевка</a:t>
            </a:r>
          </a:p>
          <a:p>
            <a:pPr algn="just"/>
            <a:endParaRPr lang="ru-RU" sz="1300" dirty="0">
              <a:latin typeface="Arial" pitchFamily="34" charset="0"/>
              <a:cs typeface="Arial" pitchFamily="34" charset="0"/>
            </a:endParaRPr>
          </a:p>
          <a:p>
            <a:pPr algn="just"/>
            <a:r>
              <a:rPr lang="ru-RU" sz="1300" dirty="0">
                <a:latin typeface="Arial" pitchFamily="34" charset="0"/>
                <a:cs typeface="Arial" pitchFamily="34" charset="0"/>
              </a:rPr>
              <a:t>В Шереметьевке День Иоанна Крестителя отмечается с незапамятных времен. По словам старожилов, к концу июня обычно начиналась засуха. Природа, люди, скот - все жаждали дождя. В ночь с 6 на 7 июля, накануне праздника, жители отправлялись на Святой ключ Иоанна Крестителя молиться, просить у Бога, чтобы он послал дождя. И всегда после их молитв, в ближайшие дни дождь был. Засухе наступал конец, природа оживала. После совершенного у родника молебна в День Святого Иоанна Крестителя считается, что вода наделяется особыми волшебными свойствами.</a:t>
            </a:r>
          </a:p>
        </p:txBody>
      </p:sp>
      <p:sp>
        <p:nvSpPr>
          <p:cNvPr id="4" name="Прямоугольник 3"/>
          <p:cNvSpPr/>
          <p:nvPr/>
        </p:nvSpPr>
        <p:spPr>
          <a:xfrm>
            <a:off x="1085316" y="3950221"/>
            <a:ext cx="6888143" cy="2139047"/>
          </a:xfrm>
          <a:prstGeom prst="rect">
            <a:avLst/>
          </a:prstGeom>
        </p:spPr>
        <p:txBody>
          <a:bodyPr wrap="square">
            <a:spAutoFit/>
          </a:bodyPr>
          <a:lstStyle/>
          <a:p>
            <a:pPr algn="just"/>
            <a:r>
              <a:rPr lang="ru-RU" sz="1600" b="1" dirty="0">
                <a:solidFill>
                  <a:srgbClr val="DB6413"/>
                </a:solidFill>
                <a:latin typeface="Arial" pitchFamily="34" charset="0"/>
                <a:cs typeface="Arial" pitchFamily="34" charset="0"/>
              </a:rPr>
              <a:t>Святой источник Св. Иоанна Крестителя</a:t>
            </a:r>
          </a:p>
          <a:p>
            <a:pPr algn="just"/>
            <a:r>
              <a:rPr lang="ru-RU" sz="1300" dirty="0">
                <a:latin typeface="Arial" pitchFamily="34" charset="0"/>
                <a:cs typeface="Arial" pitchFamily="34" charset="0"/>
              </a:rPr>
              <a:t>Ареал распространения – с. Шереметьевка</a:t>
            </a:r>
          </a:p>
          <a:p>
            <a:pPr algn="just"/>
            <a:endParaRPr lang="ru-RU" sz="1300" dirty="0">
              <a:latin typeface="Arial" pitchFamily="34" charset="0"/>
              <a:cs typeface="Arial" pitchFamily="34" charset="0"/>
            </a:endParaRPr>
          </a:p>
          <a:p>
            <a:pPr algn="just"/>
            <a:r>
              <a:rPr lang="ru-RU" sz="1300" dirty="0">
                <a:latin typeface="Arial" pitchFamily="34" charset="0"/>
                <a:cs typeface="Arial" pitchFamily="34" charset="0"/>
              </a:rPr>
              <a:t>Бытует легенда, что когда люди перестали верить в Бога, один священник опустил на реку икону «Божией Матери». Пастухи, увидев икону, плывущую по речке, рассказал об этом людям. Народ уверовал во Христа. У этой речки было множество родников, которые питали ее русло. Один из родников нарекли в честь </a:t>
            </a:r>
            <a:r>
              <a:rPr lang="ru-RU" sz="1300" dirty="0" err="1">
                <a:latin typeface="Arial" pitchFamily="34" charset="0"/>
                <a:cs typeface="Arial" pitchFamily="34" charset="0"/>
              </a:rPr>
              <a:t>Св.Иоанна</a:t>
            </a:r>
            <a:r>
              <a:rPr lang="ru-RU" sz="1300" dirty="0">
                <a:latin typeface="Arial" pitchFamily="34" charset="0"/>
                <a:cs typeface="Arial" pitchFamily="34" charset="0"/>
              </a:rPr>
              <a:t> Предтечи. В последующем в народе за родником закрепилось название «Святой ключ». Считается, что когда болящий человек приходит с верою на родник окунуться, после этого обряда чувствует облегчение.</a:t>
            </a:r>
            <a:endParaRPr lang="ru-RU" sz="1300" dirty="0"/>
          </a:p>
        </p:txBody>
      </p:sp>
      <p:pic>
        <p:nvPicPr>
          <p:cNvPr id="194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1287" y="3506532"/>
            <a:ext cx="3110436" cy="2336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93667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16A47AA0-61FF-4F12-82D7-5507069F28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506" y="-135803"/>
            <a:ext cx="12737383" cy="7170345"/>
          </a:xfrm>
          <a:prstGeom prst="rect">
            <a:avLst/>
          </a:prstGeom>
        </p:spPr>
      </p:pic>
      <p:sp>
        <p:nvSpPr>
          <p:cNvPr id="11" name="Прямоугольник 10"/>
          <p:cNvSpPr/>
          <p:nvPr/>
        </p:nvSpPr>
        <p:spPr>
          <a:xfrm>
            <a:off x="774909" y="753623"/>
            <a:ext cx="6617203" cy="3139321"/>
          </a:xfrm>
          <a:prstGeom prst="rect">
            <a:avLst/>
          </a:prstGeom>
        </p:spPr>
        <p:txBody>
          <a:bodyPr wrap="square">
            <a:spAutoFit/>
          </a:bodyPr>
          <a:lstStyle/>
          <a:p>
            <a:pPr lvl="0" algn="just"/>
            <a:r>
              <a:rPr lang="ru-RU" sz="1600" b="1" dirty="0">
                <a:solidFill>
                  <a:srgbClr val="DB6413"/>
                </a:solidFill>
                <a:latin typeface="Arial" pitchFamily="34" charset="0"/>
                <a:cs typeface="Arial" pitchFamily="34" charset="0"/>
              </a:rPr>
              <a:t>Куклы-обереги</a:t>
            </a:r>
          </a:p>
          <a:p>
            <a:pPr lvl="0" algn="just"/>
            <a:r>
              <a:rPr lang="ru-RU" sz="1300" dirty="0">
                <a:latin typeface="Arial" pitchFamily="34" charset="0"/>
                <a:cs typeface="Arial" pitchFamily="34" charset="0"/>
              </a:rPr>
              <a:t>Ареал распространения – с. Шереметьевка</a:t>
            </a:r>
          </a:p>
          <a:p>
            <a:pPr lvl="0" algn="just"/>
            <a:endParaRPr lang="ru-RU" sz="1300" dirty="0">
              <a:latin typeface="Arial" pitchFamily="34" charset="0"/>
              <a:cs typeface="Arial" pitchFamily="34" charset="0"/>
            </a:endParaRPr>
          </a:p>
          <a:p>
            <a:pPr algn="just"/>
            <a:r>
              <a:rPr lang="ru-RU" sz="1300" dirty="0">
                <a:latin typeface="Arial" pitchFamily="34" charset="0"/>
                <a:cs typeface="Arial" pitchFamily="34" charset="0"/>
              </a:rPr>
              <a:t>Славянскими куклами-оберегами не только украшали интерьер или в детстве играли, они всегда были очень сильным помощницами в быту, в социальной и личной жизни наших с вами предков. Куколки делались по случаю народных праздников, например, для Масленицы или дня Ивана-Купалы, в качестве подарков или обрядовых символов для отмечания семейных событий, таких как свадьба или рождение ребёнка.</a:t>
            </a:r>
          </a:p>
          <a:p>
            <a:pPr algn="just"/>
            <a:r>
              <a:rPr lang="ru-RU" sz="1300" dirty="0">
                <a:latin typeface="Arial" pitchFamily="34" charset="0"/>
                <a:cs typeface="Arial" pitchFamily="34" charset="0"/>
              </a:rPr>
              <a:t>Например, куклы «</a:t>
            </a:r>
            <a:r>
              <a:rPr lang="ru-RU" sz="1300" dirty="0" err="1">
                <a:latin typeface="Arial" pitchFamily="34" charset="0"/>
                <a:cs typeface="Arial" pitchFamily="34" charset="0"/>
              </a:rPr>
              <a:t>Зернушки</a:t>
            </a:r>
            <a:r>
              <a:rPr lang="ru-RU" sz="1300" dirty="0">
                <a:latin typeface="Arial" pitchFamily="34" charset="0"/>
                <a:cs typeface="Arial" pitchFamily="34" charset="0"/>
              </a:rPr>
              <a:t>». Раньше в деревнях в конце лета, когда на полях собирали урожай, лучшую, отборную часть зерна прятали в специальный мешочек, наряжали его куколкой и бережно хранили до посева следующего года. Особенно ценной была капризная гречиха, поэтому кукла была оберегом, залогом будущего плодородия и ставилась в Красном углу избы. А весной торжественно изымали зерна из мешочка и сеяли в поле с пожеланиями богатого урожая.</a:t>
            </a:r>
          </a:p>
        </p:txBody>
      </p:sp>
      <p:sp>
        <p:nvSpPr>
          <p:cNvPr id="14" name="Прямоугольник 13"/>
          <p:cNvSpPr/>
          <p:nvPr/>
        </p:nvSpPr>
        <p:spPr>
          <a:xfrm>
            <a:off x="774908" y="4057957"/>
            <a:ext cx="6617203" cy="2139047"/>
          </a:xfrm>
          <a:prstGeom prst="rect">
            <a:avLst/>
          </a:prstGeom>
        </p:spPr>
        <p:txBody>
          <a:bodyPr wrap="square">
            <a:spAutoFit/>
          </a:bodyPr>
          <a:lstStyle/>
          <a:p>
            <a:pPr algn="just"/>
            <a:r>
              <a:rPr lang="ru-RU" sz="1600" b="1" dirty="0">
                <a:solidFill>
                  <a:srgbClr val="DB6413"/>
                </a:solidFill>
                <a:latin typeface="Arial" pitchFamily="34" charset="0"/>
                <a:cs typeface="Arial" pitchFamily="34" charset="0"/>
              </a:rPr>
              <a:t>Обрядовая кукла «</a:t>
            </a:r>
            <a:r>
              <a:rPr lang="ru-RU" sz="1600" b="1" dirty="0" err="1">
                <a:solidFill>
                  <a:srgbClr val="DB6413"/>
                </a:solidFill>
                <a:latin typeface="Arial" pitchFamily="34" charset="0"/>
                <a:cs typeface="Arial" pitchFamily="34" charset="0"/>
              </a:rPr>
              <a:t>Стригушка</a:t>
            </a:r>
            <a:r>
              <a:rPr lang="ru-RU" sz="1600" b="1" dirty="0">
                <a:solidFill>
                  <a:srgbClr val="DB6413"/>
                </a:solidFill>
                <a:latin typeface="Arial" pitchFamily="34" charset="0"/>
                <a:cs typeface="Arial" pitchFamily="34" charset="0"/>
              </a:rPr>
              <a:t>»</a:t>
            </a:r>
            <a:endParaRPr lang="ru-RU" sz="1600" dirty="0">
              <a:solidFill>
                <a:srgbClr val="DB6413"/>
              </a:solidFill>
              <a:latin typeface="Arial" pitchFamily="34" charset="0"/>
              <a:cs typeface="Arial" pitchFamily="34" charset="0"/>
            </a:endParaRPr>
          </a:p>
          <a:p>
            <a:pPr algn="just"/>
            <a:r>
              <a:rPr lang="ru-RU" sz="1300" dirty="0">
                <a:latin typeface="Arial" pitchFamily="34" charset="0"/>
                <a:cs typeface="Arial" pitchFamily="34" charset="0"/>
              </a:rPr>
              <a:t>Ареал распространения – с. Шереметьевка</a:t>
            </a:r>
          </a:p>
          <a:p>
            <a:pPr algn="just"/>
            <a:endParaRPr lang="ru-RU" sz="1300" dirty="0">
              <a:latin typeface="Arial" pitchFamily="34" charset="0"/>
              <a:cs typeface="Arial" pitchFamily="34" charset="0"/>
            </a:endParaRPr>
          </a:p>
          <a:p>
            <a:pPr algn="just"/>
            <a:r>
              <a:rPr lang="ru-RU" sz="1300" dirty="0">
                <a:latin typeface="Arial" pitchFamily="34" charset="0"/>
                <a:cs typeface="Arial" pitchFamily="34" charset="0"/>
              </a:rPr>
              <a:t>Обрядовая кукла «</a:t>
            </a:r>
            <a:r>
              <a:rPr lang="ru-RU" sz="1300" dirty="0" err="1">
                <a:latin typeface="Arial" pitchFamily="34" charset="0"/>
                <a:cs typeface="Arial" pitchFamily="34" charset="0"/>
              </a:rPr>
              <a:t>Стригушка</a:t>
            </a:r>
            <a:r>
              <a:rPr lang="ru-RU" sz="1300" dirty="0">
                <a:latin typeface="Arial" pitchFamily="34" charset="0"/>
                <a:cs typeface="Arial" pitchFamily="34" charset="0"/>
              </a:rPr>
              <a:t>» делалась в честь богатого урожая. В красный угол усаживали незамужнюю девушку, оказавшуюся проворнее других в уборке урожая. Ей доверяли сделать из первого снопа несколько </a:t>
            </a:r>
            <a:r>
              <a:rPr lang="ru-RU" sz="1300" dirty="0" err="1">
                <a:latin typeface="Arial" pitchFamily="34" charset="0"/>
                <a:cs typeface="Arial" pitchFamily="34" charset="0"/>
              </a:rPr>
              <a:t>стригушек</a:t>
            </a:r>
            <a:r>
              <a:rPr lang="ru-RU" sz="1300" dirty="0">
                <a:latin typeface="Arial" pitchFamily="34" charset="0"/>
                <a:cs typeface="Arial" pitchFamily="34" charset="0"/>
              </a:rPr>
              <a:t>. Делали подобные куклы из соломы или лыка. Иногда кукла была одета, но нередко ее украшали только яркими шерстяными нитками. Обряд сопровождался песнями. После сбора урожая украшенный сноп носили по деревне. Из него пекли первый хлеб. Кукла оставалась в Красном углу избы до следующего урожая.</a:t>
            </a:r>
          </a:p>
        </p:txBody>
      </p:sp>
      <p:pic>
        <p:nvPicPr>
          <p:cNvPr id="16" name="Рисунок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8101" y="753623"/>
            <a:ext cx="3390900" cy="1897563"/>
          </a:xfrm>
          <a:prstGeom prst="rect">
            <a:avLst/>
          </a:prstGeom>
        </p:spPr>
      </p:pic>
      <p:pic>
        <p:nvPicPr>
          <p:cNvPr id="18" name="Рисунок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8101" y="4057957"/>
            <a:ext cx="3390900" cy="1885718"/>
          </a:xfrm>
          <a:prstGeom prst="rect">
            <a:avLst/>
          </a:prstGeom>
        </p:spPr>
      </p:pic>
    </p:spTree>
    <p:extLst>
      <p:ext uri="{BB962C8B-B14F-4D97-AF65-F5344CB8AC3E}">
        <p14:creationId xmlns:p14="http://schemas.microsoft.com/office/powerpoint/2010/main" val="22903919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7F155C99-1791-4563-BB42-C77A457740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469" y="-95251"/>
            <a:ext cx="12537858" cy="7058025"/>
          </a:xfrm>
          <a:prstGeom prst="rect">
            <a:avLst/>
          </a:prstGeom>
        </p:spPr>
      </p:pic>
      <p:sp>
        <p:nvSpPr>
          <p:cNvPr id="4" name="Прямоугольник 3">
            <a:extLst>
              <a:ext uri="{FF2B5EF4-FFF2-40B4-BE49-F238E27FC236}">
                <a16:creationId xmlns:a16="http://schemas.microsoft.com/office/drawing/2014/main" id="{AC3088C7-C5C0-4AB9-BE05-73651F6A8107}"/>
              </a:ext>
            </a:extLst>
          </p:cNvPr>
          <p:cNvSpPr/>
          <p:nvPr/>
        </p:nvSpPr>
        <p:spPr>
          <a:xfrm>
            <a:off x="950913" y="731838"/>
            <a:ext cx="6307137" cy="342900"/>
          </a:xfrm>
          <a:prstGeom prst="rect">
            <a:avLst/>
          </a:prstGeom>
        </p:spPr>
        <p:txBody>
          <a:bodyPr>
            <a:spAutoFit/>
          </a:bodyPr>
          <a:lstStyle/>
          <a:p>
            <a:pPr eaLnBrk="1" fontAlgn="auto" hangingPunct="1">
              <a:spcBef>
                <a:spcPts val="0"/>
              </a:spcBef>
              <a:spcAft>
                <a:spcPts val="0"/>
              </a:spcAft>
              <a:defRPr/>
            </a:pPr>
            <a:r>
              <a:rPr lang="ru-RU" sz="1630" b="1" dirty="0" smtClean="0">
                <a:solidFill>
                  <a:srgbClr val="DB6413"/>
                </a:solidFill>
                <a:latin typeface="Arial" pitchFamily="34" charset="0"/>
                <a:cs typeface="Arial" pitchFamily="34" charset="0"/>
              </a:rPr>
              <a:t>Концерт «Музыкальная семья»</a:t>
            </a:r>
            <a:endParaRPr lang="ru-RU" sz="1630" b="1" dirty="0">
              <a:solidFill>
                <a:srgbClr val="DB6413"/>
              </a:solidFill>
              <a:latin typeface="Arial" pitchFamily="34" charset="0"/>
              <a:cs typeface="Arial" pitchFamily="34" charset="0"/>
            </a:endParaRPr>
          </a:p>
        </p:txBody>
      </p:sp>
      <p:sp>
        <p:nvSpPr>
          <p:cNvPr id="5" name="Прямоугольник 11">
            <a:extLst>
              <a:ext uri="{FF2B5EF4-FFF2-40B4-BE49-F238E27FC236}">
                <a16:creationId xmlns:a16="http://schemas.microsoft.com/office/drawing/2014/main" id="{B62B70AC-4D2C-4217-9715-C4287F5F0EB8}"/>
              </a:ext>
            </a:extLst>
          </p:cNvPr>
          <p:cNvSpPr>
            <a:spLocks noChangeArrowheads="1"/>
          </p:cNvSpPr>
          <p:nvPr/>
        </p:nvSpPr>
        <p:spPr bwMode="auto">
          <a:xfrm>
            <a:off x="950913" y="1264989"/>
            <a:ext cx="5839186"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ru-RU" altLang="ru-RU" sz="1300" dirty="0" smtClean="0">
                <a:latin typeface="Arial" panose="020B0604020202020204" pitchFamily="34" charset="0"/>
                <a:cs typeface="Arial" panose="020B0604020202020204" pitchFamily="34" charset="0"/>
              </a:rPr>
              <a:t>15 мая </a:t>
            </a:r>
            <a:r>
              <a:rPr lang="ru-RU" altLang="ru-RU" sz="1300" dirty="0">
                <a:latin typeface="Arial" panose="020B0604020202020204" pitchFamily="34" charset="0"/>
                <a:cs typeface="Arial" panose="020B0604020202020204" pitchFamily="34" charset="0"/>
              </a:rPr>
              <a:t>2024 года, </a:t>
            </a:r>
            <a:r>
              <a:rPr lang="ru-RU" altLang="ru-RU" sz="1300" dirty="0" smtClean="0">
                <a:latin typeface="Arial" panose="020B0604020202020204" pitchFamily="34" charset="0"/>
                <a:cs typeface="Arial" panose="020B0604020202020204" pitchFamily="34" charset="0"/>
              </a:rPr>
              <a:t>Детская музыкальная школа №1 НМР РТ</a:t>
            </a:r>
            <a:endParaRPr lang="ru-RU" altLang="ru-RU" sz="1300" dirty="0">
              <a:latin typeface="Arial" panose="020B0604020202020204" pitchFamily="34" charset="0"/>
              <a:cs typeface="Arial" panose="020B0604020202020204" pitchFamily="34" charset="0"/>
            </a:endParaRPr>
          </a:p>
          <a:p>
            <a:pPr algn="just" eaLnBrk="1" hangingPunct="1"/>
            <a:endParaRPr lang="ru-RU" altLang="ru-RU" sz="1300" dirty="0">
              <a:latin typeface="Arial" panose="020B0604020202020204" pitchFamily="34" charset="0"/>
              <a:cs typeface="Arial" panose="020B0604020202020204" pitchFamily="34" charset="0"/>
            </a:endParaRPr>
          </a:p>
          <a:p>
            <a:pPr algn="just"/>
            <a:r>
              <a:rPr lang="ru-RU" altLang="ru-RU" sz="1300" dirty="0" smtClean="0">
                <a:latin typeface="Arial" panose="020B0604020202020204" pitchFamily="34" charset="0"/>
                <a:cs typeface="Arial" panose="020B0604020202020204" pitchFamily="34" charset="0"/>
              </a:rPr>
              <a:t>В рамках Международного Дня семьи состоялся концерт, </a:t>
            </a:r>
            <a:r>
              <a:rPr lang="ru-RU" altLang="ru-RU" sz="1300" dirty="0">
                <a:latin typeface="Arial" panose="020B0604020202020204" pitchFamily="34" charset="0"/>
                <a:cs typeface="Arial" panose="020B0604020202020204" pitchFamily="34" charset="0"/>
              </a:rPr>
              <a:t>в </a:t>
            </a:r>
            <a:r>
              <a:rPr lang="ru-RU" altLang="ru-RU" sz="1300" dirty="0" smtClean="0">
                <a:latin typeface="Arial" panose="020B0604020202020204" pitchFamily="34" charset="0"/>
                <a:cs typeface="Arial" panose="020B0604020202020204" pitchFamily="34" charset="0"/>
              </a:rPr>
              <a:t>котором приняли </a:t>
            </a:r>
            <a:r>
              <a:rPr lang="ru-RU" altLang="ru-RU" sz="1300" dirty="0">
                <a:latin typeface="Arial" panose="020B0604020202020204" pitchFamily="34" charset="0"/>
                <a:cs typeface="Arial" panose="020B0604020202020204" pitchFamily="34" charset="0"/>
              </a:rPr>
              <a:t>участие семейные ансамбли учеников «ДМШ №1» с братьями, сестрами и родителями. Среди них оказались и артисты Концертно-творческого центра - семейная чета </a:t>
            </a:r>
            <a:r>
              <a:rPr lang="ru-RU" altLang="ru-RU" sz="1300" dirty="0" err="1">
                <a:latin typeface="Arial" panose="020B0604020202020204" pitchFamily="34" charset="0"/>
                <a:cs typeface="Arial" panose="020B0604020202020204" pitchFamily="34" charset="0"/>
              </a:rPr>
              <a:t>Низамовых</a:t>
            </a:r>
            <a:r>
              <a:rPr lang="ru-RU" altLang="ru-RU" sz="1300" dirty="0">
                <a:latin typeface="Arial" panose="020B0604020202020204" pitchFamily="34" charset="0"/>
                <a:cs typeface="Arial" panose="020B0604020202020204" pitchFamily="34" charset="0"/>
              </a:rPr>
              <a:t> - Синель и Надежда с сыном Тимуром, семья </a:t>
            </a:r>
            <a:r>
              <a:rPr lang="ru-RU" altLang="ru-RU" sz="1300" dirty="0" err="1">
                <a:latin typeface="Arial" panose="020B0604020202020204" pitchFamily="34" charset="0"/>
                <a:cs typeface="Arial" panose="020B0604020202020204" pitchFamily="34" charset="0"/>
              </a:rPr>
              <a:t>Шигаповых</a:t>
            </a:r>
            <a:r>
              <a:rPr lang="ru-RU" altLang="ru-RU" sz="1300" dirty="0">
                <a:latin typeface="Arial" panose="020B0604020202020204" pitchFamily="34" charset="0"/>
                <a:cs typeface="Arial" panose="020B0604020202020204" pitchFamily="34" charset="0"/>
              </a:rPr>
              <a:t> Ильнара и Эльвиры с </a:t>
            </a:r>
            <a:r>
              <a:rPr lang="ru-RU" altLang="ru-RU" sz="1300" dirty="0" err="1">
                <a:latin typeface="Arial" panose="020B0604020202020204" pitchFamily="34" charset="0"/>
                <a:cs typeface="Arial" panose="020B0604020202020204" pitchFamily="34" charset="0"/>
              </a:rPr>
              <a:t>дочерьми</a:t>
            </a:r>
            <a:r>
              <a:rPr lang="ru-RU" altLang="ru-RU" sz="1300" dirty="0">
                <a:latin typeface="Arial" panose="020B0604020202020204" pitchFamily="34" charset="0"/>
                <a:cs typeface="Arial" panose="020B0604020202020204" pitchFamily="34" charset="0"/>
              </a:rPr>
              <a:t> </a:t>
            </a:r>
            <a:r>
              <a:rPr lang="ru-RU" altLang="ru-RU" sz="1300" dirty="0" err="1">
                <a:latin typeface="Arial" panose="020B0604020202020204" pitchFamily="34" charset="0"/>
                <a:cs typeface="Arial" panose="020B0604020202020204" pitchFamily="34" charset="0"/>
              </a:rPr>
              <a:t>Мадиной</a:t>
            </a:r>
            <a:r>
              <a:rPr lang="ru-RU" altLang="ru-RU" sz="1300" dirty="0">
                <a:latin typeface="Arial" panose="020B0604020202020204" pitchFamily="34" charset="0"/>
                <a:cs typeface="Arial" panose="020B0604020202020204" pitchFamily="34" charset="0"/>
              </a:rPr>
              <a:t> и </a:t>
            </a:r>
            <a:r>
              <a:rPr lang="ru-RU" altLang="ru-RU" sz="1300" dirty="0" err="1" smtClean="0">
                <a:latin typeface="Arial" panose="020B0604020202020204" pitchFamily="34" charset="0"/>
                <a:cs typeface="Arial" panose="020B0604020202020204" pitchFamily="34" charset="0"/>
              </a:rPr>
              <a:t>Маликой</a:t>
            </a:r>
            <a:r>
              <a:rPr lang="ru-RU" altLang="ru-RU" sz="1300" dirty="0" smtClean="0">
                <a:latin typeface="Arial" panose="020B0604020202020204" pitchFamily="34" charset="0"/>
                <a:cs typeface="Arial" panose="020B0604020202020204" pitchFamily="34" charset="0"/>
              </a:rPr>
              <a:t>.</a:t>
            </a:r>
            <a:endParaRPr lang="ru-RU" altLang="ru-RU" sz="1300" b="1" dirty="0">
              <a:latin typeface="Arial" panose="020B0604020202020204" pitchFamily="34" charset="0"/>
              <a:cs typeface="Arial" panose="020B0604020202020204" pitchFamily="34" charset="0"/>
            </a:endParaRPr>
          </a:p>
        </p:txBody>
      </p:sp>
      <p:pic>
        <p:nvPicPr>
          <p:cNvPr id="3" name="Рисунок 2"/>
          <p:cNvPicPr>
            <a:picLocks noChangeAspect="1"/>
          </p:cNvPicPr>
          <p:nvPr/>
        </p:nvPicPr>
        <p:blipFill rotWithShape="1">
          <a:blip r:embed="rId3" cstate="hqprint">
            <a:extLst>
              <a:ext uri="{28A0092B-C50C-407E-A947-70E740481C1C}">
                <a14:useLocalDpi xmlns:a14="http://schemas.microsoft.com/office/drawing/2010/main" val="0"/>
              </a:ext>
            </a:extLst>
          </a:blip>
          <a:srcRect t="14903"/>
          <a:stretch/>
        </p:blipFill>
        <p:spPr>
          <a:xfrm>
            <a:off x="7125078" y="737208"/>
            <a:ext cx="4164593" cy="2660163"/>
          </a:xfrm>
          <a:prstGeom prst="rect">
            <a:avLst/>
          </a:prstGeom>
        </p:spPr>
      </p:pic>
      <p:pic>
        <p:nvPicPr>
          <p:cNvPr id="10" name="Picture 4" descr="https://sun9-9.userapi.com/impg/_GyHTCtTGbJSFmCYyNiBdC5g7yoLVntZg4CVNA/jISxPFSdNTo.jpg?size=2560x1704&amp;quality=95&amp;sign=10e575cfe8ca91c7f146cc34604d4b3d&amp;type=album">
            <a:extLst>
              <a:ext uri="{FF2B5EF4-FFF2-40B4-BE49-F238E27FC236}">
                <a16:creationId xmlns:a16="http://schemas.microsoft.com/office/drawing/2014/main" id="{886E7A33-A80F-4565-950D-AE06A9B023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5078" y="3555122"/>
            <a:ext cx="4164594" cy="277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Прямоугольник 10">
            <a:extLst>
              <a:ext uri="{FF2B5EF4-FFF2-40B4-BE49-F238E27FC236}">
                <a16:creationId xmlns:a16="http://schemas.microsoft.com/office/drawing/2014/main" id="{988D358C-FB77-4256-8528-3D14B4429FD9}"/>
              </a:ext>
            </a:extLst>
          </p:cNvPr>
          <p:cNvSpPr/>
          <p:nvPr/>
        </p:nvSpPr>
        <p:spPr>
          <a:xfrm>
            <a:off x="950913" y="3555122"/>
            <a:ext cx="6305550" cy="342900"/>
          </a:xfrm>
          <a:prstGeom prst="rect">
            <a:avLst/>
          </a:prstGeom>
        </p:spPr>
        <p:txBody>
          <a:bodyPr>
            <a:spAutoFit/>
          </a:bodyPr>
          <a:lstStyle/>
          <a:p>
            <a:pPr eaLnBrk="1" fontAlgn="auto" hangingPunct="1">
              <a:spcBef>
                <a:spcPts val="0"/>
              </a:spcBef>
              <a:spcAft>
                <a:spcPts val="0"/>
              </a:spcAft>
              <a:defRPr/>
            </a:pPr>
            <a:r>
              <a:rPr lang="ru-RU" sz="1630" b="1" dirty="0">
                <a:solidFill>
                  <a:schemeClr val="accent2"/>
                </a:solidFill>
                <a:latin typeface="Arial" pitchFamily="34" charset="0"/>
                <a:cs typeface="Arial" pitchFamily="34" charset="0"/>
              </a:rPr>
              <a:t>День семьи, любви и верности</a:t>
            </a:r>
          </a:p>
        </p:txBody>
      </p:sp>
      <p:sp>
        <p:nvSpPr>
          <p:cNvPr id="12" name="Прямоугольник 11">
            <a:extLst>
              <a:ext uri="{FF2B5EF4-FFF2-40B4-BE49-F238E27FC236}">
                <a16:creationId xmlns:a16="http://schemas.microsoft.com/office/drawing/2014/main" id="{74ECD7AC-C994-485E-887E-08778F992422}"/>
              </a:ext>
            </a:extLst>
          </p:cNvPr>
          <p:cNvSpPr/>
          <p:nvPr/>
        </p:nvSpPr>
        <p:spPr>
          <a:xfrm>
            <a:off x="950913" y="4131235"/>
            <a:ext cx="5839186" cy="1692771"/>
          </a:xfrm>
          <a:prstGeom prst="rect">
            <a:avLst/>
          </a:prstGeom>
        </p:spPr>
        <p:txBody>
          <a:bodyPr wrap="square">
            <a:spAutoFit/>
          </a:bodyPr>
          <a:lstStyle/>
          <a:p>
            <a:pPr algn="just" eaLnBrk="1" fontAlgn="auto" hangingPunct="1">
              <a:spcBef>
                <a:spcPts val="0"/>
              </a:spcBef>
              <a:spcAft>
                <a:spcPts val="0"/>
              </a:spcAft>
              <a:defRPr/>
            </a:pPr>
            <a:r>
              <a:rPr lang="ru-RU" sz="1300" dirty="0">
                <a:latin typeface="Arial" pitchFamily="34" charset="0"/>
                <a:cs typeface="Arial" pitchFamily="34" charset="0"/>
              </a:rPr>
              <a:t>07 июля 2024 года, Городской парк «</a:t>
            </a:r>
            <a:r>
              <a:rPr lang="ru-RU" sz="1300" dirty="0" err="1">
                <a:latin typeface="Arial" pitchFamily="34" charset="0"/>
                <a:cs typeface="Arial" pitchFamily="34" charset="0"/>
              </a:rPr>
              <a:t>СемьЯ</a:t>
            </a:r>
            <a:r>
              <a:rPr lang="ru-RU" sz="1300" dirty="0" smtClean="0">
                <a:latin typeface="Arial" pitchFamily="34" charset="0"/>
                <a:cs typeface="Arial" pitchFamily="34" charset="0"/>
              </a:rPr>
              <a:t>»</a:t>
            </a:r>
            <a:endParaRPr lang="ru-RU" sz="1300" dirty="0">
              <a:latin typeface="Arial" pitchFamily="34" charset="0"/>
              <a:cs typeface="Arial" pitchFamily="34" charset="0"/>
            </a:endParaRPr>
          </a:p>
          <a:p>
            <a:pPr algn="just" eaLnBrk="1" fontAlgn="auto" hangingPunct="1">
              <a:spcBef>
                <a:spcPts val="0"/>
              </a:spcBef>
              <a:spcAft>
                <a:spcPts val="0"/>
              </a:spcAft>
              <a:defRPr/>
            </a:pPr>
            <a:endParaRPr lang="ru-RU" sz="1300" dirty="0">
              <a:latin typeface="Arial" pitchFamily="34" charset="0"/>
              <a:cs typeface="Arial" pitchFamily="34" charset="0"/>
            </a:endParaRPr>
          </a:p>
          <a:p>
            <a:pPr algn="just" eaLnBrk="1" fontAlgn="auto" hangingPunct="1">
              <a:spcBef>
                <a:spcPts val="0"/>
              </a:spcBef>
              <a:spcAft>
                <a:spcPts val="0"/>
              </a:spcAft>
              <a:defRPr/>
            </a:pPr>
            <a:r>
              <a:rPr lang="ru-RU" sz="1300" dirty="0">
                <a:latin typeface="Arial" pitchFamily="34" charset="0"/>
                <a:cs typeface="Arial" pitchFamily="34" charset="0"/>
              </a:rPr>
              <a:t>На празднике чествовали семейных долгожителей, провели гендер-</a:t>
            </a:r>
            <a:r>
              <a:rPr lang="ru-RU" sz="1300" dirty="0" err="1">
                <a:latin typeface="Arial" pitchFamily="34" charset="0"/>
                <a:cs typeface="Arial" pitchFamily="34" charset="0"/>
              </a:rPr>
              <a:t>пати</a:t>
            </a:r>
            <a:r>
              <a:rPr lang="ru-RU" sz="1300" dirty="0">
                <a:latin typeface="Arial" pitchFamily="34" charset="0"/>
                <a:cs typeface="Arial" pitchFamily="34" charset="0"/>
              </a:rPr>
              <a:t> и торжественную церемонию бракосочетания.</a:t>
            </a:r>
          </a:p>
          <a:p>
            <a:pPr algn="just" eaLnBrk="1" fontAlgn="auto" hangingPunct="1">
              <a:spcBef>
                <a:spcPts val="0"/>
              </a:spcBef>
              <a:spcAft>
                <a:spcPts val="0"/>
              </a:spcAft>
              <a:defRPr/>
            </a:pPr>
            <a:endParaRPr lang="ru-RU" sz="1300" dirty="0">
              <a:latin typeface="Arial" pitchFamily="34" charset="0"/>
              <a:cs typeface="Arial" pitchFamily="34" charset="0"/>
            </a:endParaRPr>
          </a:p>
          <a:p>
            <a:pPr algn="just" eaLnBrk="1" fontAlgn="auto" hangingPunct="1">
              <a:spcBef>
                <a:spcPts val="0"/>
              </a:spcBef>
              <a:spcAft>
                <a:spcPts val="0"/>
              </a:spcAft>
              <a:defRPr/>
            </a:pPr>
            <a:r>
              <a:rPr lang="ru-RU" sz="1300" dirty="0">
                <a:latin typeface="Arial" pitchFamily="34" charset="0"/>
                <a:cs typeface="Arial" pitchFamily="34" charset="0"/>
              </a:rPr>
              <a:t>Для гостей подготовили увлекательные мастер-классы, конкурсы, спортивные игры, выступления творческих коллективов и кино под открытым небом.</a:t>
            </a:r>
            <a:endParaRPr lang="ru-RU" sz="1300" b="1" dirty="0">
              <a:latin typeface="Arial" pitchFamily="34" charset="0"/>
              <a:cs typeface="Arial" pitchFamily="34" charset="0"/>
            </a:endParaRPr>
          </a:p>
        </p:txBody>
      </p:sp>
    </p:spTree>
    <p:extLst>
      <p:ext uri="{BB962C8B-B14F-4D97-AF65-F5344CB8AC3E}">
        <p14:creationId xmlns:p14="http://schemas.microsoft.com/office/powerpoint/2010/main" val="26426952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a:extLst>
              <a:ext uri="{FF2B5EF4-FFF2-40B4-BE49-F238E27FC236}">
                <a16:creationId xmlns:a16="http://schemas.microsoft.com/office/drawing/2014/main" id="{12EEF45B-4E8D-48BE-AA60-B05CB9A85C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28" y="-43437"/>
            <a:ext cx="12492892" cy="7032712"/>
          </a:xfrm>
          <a:prstGeom prst="rect">
            <a:avLst/>
          </a:prstGeom>
        </p:spPr>
      </p:pic>
      <p:sp>
        <p:nvSpPr>
          <p:cNvPr id="3" name="Прямоугольник 2"/>
          <p:cNvSpPr/>
          <p:nvPr/>
        </p:nvSpPr>
        <p:spPr>
          <a:xfrm>
            <a:off x="4275429" y="742875"/>
            <a:ext cx="7150298" cy="2939266"/>
          </a:xfrm>
          <a:prstGeom prst="rect">
            <a:avLst/>
          </a:prstGeom>
        </p:spPr>
        <p:txBody>
          <a:bodyPr wrap="square">
            <a:spAutoFit/>
          </a:bodyPr>
          <a:lstStyle/>
          <a:p>
            <a:pPr algn="just"/>
            <a:r>
              <a:rPr lang="ru-RU" sz="1600" b="1" dirty="0">
                <a:solidFill>
                  <a:srgbClr val="DB6413"/>
                </a:solidFill>
                <a:latin typeface="Arial" pitchFamily="34" charset="0"/>
                <a:cs typeface="Arial" pitchFamily="34" charset="0"/>
              </a:rPr>
              <a:t>Обряд </a:t>
            </a:r>
            <a:r>
              <a:rPr lang="ru-RU" sz="1600" b="1" dirty="0" err="1">
                <a:solidFill>
                  <a:srgbClr val="DB6413"/>
                </a:solidFill>
                <a:latin typeface="Arial" pitchFamily="34" charset="0"/>
                <a:cs typeface="Arial" pitchFamily="34" charset="0"/>
              </a:rPr>
              <a:t>имянаречения</a:t>
            </a:r>
            <a:endParaRPr lang="ru-RU" sz="1600" b="1" dirty="0">
              <a:solidFill>
                <a:srgbClr val="DB6413"/>
              </a:solidFill>
              <a:latin typeface="Arial" pitchFamily="34" charset="0"/>
              <a:cs typeface="Arial" pitchFamily="34" charset="0"/>
            </a:endParaRPr>
          </a:p>
          <a:p>
            <a:pPr algn="just"/>
            <a:r>
              <a:rPr lang="ru-RU" sz="1300" dirty="0">
                <a:latin typeface="Arial" pitchFamily="34" charset="0"/>
                <a:cs typeface="Arial" pitchFamily="34" charset="0"/>
              </a:rPr>
              <a:t>Ареал распространения – Нижнекамский район РТ</a:t>
            </a:r>
          </a:p>
          <a:p>
            <a:pPr algn="just"/>
            <a:endParaRPr lang="ru-RU" sz="1300" dirty="0">
              <a:latin typeface="Arial" pitchFamily="34" charset="0"/>
              <a:cs typeface="Arial" pitchFamily="34" charset="0"/>
            </a:endParaRPr>
          </a:p>
          <a:p>
            <a:pPr algn="just"/>
            <a:r>
              <a:rPr lang="ru-RU" sz="1300" dirty="0">
                <a:latin typeface="Arial" pitchFamily="34" charset="0"/>
                <a:cs typeface="Arial" pitchFamily="34" charset="0"/>
              </a:rPr>
              <a:t>Такая церемония проводится не только в мечети. Ее принято осуществлять в домашних условиях под предводительством муллы. При данном действии должны присутствовать старцы и близкие родственники малыша. Обязательными предметами являются подушка, ножницы и нож. Чтобы уберечь младенца от возможных нападок сил зла, в момент проведения обряда, для девочек под подушку кладется нож, соответственно, для мальчика следует положить ножницы. Принято, что первого ребенка в семье должна назвать мать папы младенца. Мусульмане празднуют этот день с огромным масштабом. Принято устраивать роскошное гуляние, на которое приглашается множество гостей. Все присутствующие должны будут одарить виновника торжества различными вещами обихода. Когда празднование будет закончено, считается, что ребенок обязательно должен закапризничать. </a:t>
            </a:r>
          </a:p>
        </p:txBody>
      </p:sp>
      <p:sp>
        <p:nvSpPr>
          <p:cNvPr id="7" name="Прямоугольник 6"/>
          <p:cNvSpPr/>
          <p:nvPr/>
        </p:nvSpPr>
        <p:spPr>
          <a:xfrm>
            <a:off x="1050890" y="3897733"/>
            <a:ext cx="6674508" cy="1785104"/>
          </a:xfrm>
          <a:prstGeom prst="rect">
            <a:avLst/>
          </a:prstGeom>
        </p:spPr>
        <p:txBody>
          <a:bodyPr wrap="square">
            <a:spAutoFit/>
          </a:bodyPr>
          <a:lstStyle/>
          <a:p>
            <a:pPr algn="just"/>
            <a:r>
              <a:rPr lang="ru-RU" sz="1600" b="1" dirty="0">
                <a:solidFill>
                  <a:srgbClr val="DB6413"/>
                </a:solidFill>
                <a:latin typeface="Arial" pitchFamily="34" charset="0"/>
                <a:cs typeface="Arial" pitchFamily="34" charset="0"/>
              </a:rPr>
              <a:t>Обряд «</a:t>
            </a:r>
            <a:r>
              <a:rPr lang="ru-RU" sz="1600" b="1" dirty="0" err="1">
                <a:solidFill>
                  <a:srgbClr val="DB6413"/>
                </a:solidFill>
                <a:latin typeface="Arial" pitchFamily="34" charset="0"/>
                <a:cs typeface="Arial" pitchFamily="34" charset="0"/>
              </a:rPr>
              <a:t>Кыз</a:t>
            </a:r>
            <a:r>
              <a:rPr lang="ru-RU" sz="1600" b="1" dirty="0">
                <a:solidFill>
                  <a:srgbClr val="DB6413"/>
                </a:solidFill>
                <a:latin typeface="Arial" pitchFamily="34" charset="0"/>
                <a:cs typeface="Arial" pitchFamily="34" charset="0"/>
              </a:rPr>
              <a:t> </a:t>
            </a:r>
            <a:r>
              <a:rPr lang="ru-RU" sz="1600" b="1" dirty="0" err="1">
                <a:solidFill>
                  <a:srgbClr val="DB6413"/>
                </a:solidFill>
                <a:latin typeface="Arial" pitchFamily="34" charset="0"/>
                <a:cs typeface="Arial" pitchFamily="34" charset="0"/>
              </a:rPr>
              <a:t>урлау</a:t>
            </a:r>
            <a:r>
              <a:rPr lang="ru-RU" sz="1600" b="1" dirty="0">
                <a:solidFill>
                  <a:srgbClr val="DB6413"/>
                </a:solidFill>
                <a:latin typeface="Arial" pitchFamily="34" charset="0"/>
                <a:cs typeface="Arial" pitchFamily="34" charset="0"/>
              </a:rPr>
              <a:t>» (Свадебный обряд – «Умыкание невесты» – Похищение невесты)</a:t>
            </a:r>
            <a:endParaRPr lang="ru-RU" sz="1600" dirty="0">
              <a:solidFill>
                <a:srgbClr val="DB6413"/>
              </a:solidFill>
              <a:latin typeface="Arial" pitchFamily="34" charset="0"/>
              <a:cs typeface="Arial" pitchFamily="34" charset="0"/>
            </a:endParaRPr>
          </a:p>
          <a:p>
            <a:pPr algn="just"/>
            <a:r>
              <a:rPr lang="ru-RU" sz="1300" dirty="0">
                <a:latin typeface="Arial" pitchFamily="34" charset="0"/>
                <a:cs typeface="Arial" pitchFamily="34" charset="0"/>
              </a:rPr>
              <a:t>Ареал распространения – в татарских селах, деревнях Нижнекамского района РТ</a:t>
            </a:r>
          </a:p>
          <a:p>
            <a:pPr algn="just"/>
            <a:endParaRPr lang="ru-RU" sz="1300" dirty="0">
              <a:latin typeface="Arial" pitchFamily="34" charset="0"/>
              <a:cs typeface="Arial" pitchFamily="34" charset="0"/>
            </a:endParaRPr>
          </a:p>
          <a:p>
            <a:pPr algn="just"/>
            <a:r>
              <a:rPr lang="ru-RU" sz="1300" dirty="0">
                <a:latin typeface="Arial" pitchFamily="34" charset="0"/>
                <a:cs typeface="Arial" pitchFamily="34" charset="0"/>
              </a:rPr>
              <a:t>Обряд происходит в любое время года. Участниками являются молодожены, родители и гости. Все присутствующие одеты в национальные костюмы, нарядные одежды.  Обычно, похищение девушки происходила там, где проводиться массовые гуляние (</a:t>
            </a:r>
            <a:r>
              <a:rPr lang="ru-RU" sz="1300" dirty="0" err="1">
                <a:latin typeface="Arial" pitchFamily="34" charset="0"/>
                <a:cs typeface="Arial" pitchFamily="34" charset="0"/>
              </a:rPr>
              <a:t>уенлык</a:t>
            </a:r>
            <a:r>
              <a:rPr lang="ru-RU" sz="1300" dirty="0">
                <a:latin typeface="Arial" pitchFamily="34" charset="0"/>
                <a:cs typeface="Arial" pitchFamily="34" charset="0"/>
              </a:rPr>
              <a:t>). Где проводится народные игры, танцы, песни. </a:t>
            </a:r>
          </a:p>
        </p:txBody>
      </p:sp>
      <p:pic>
        <p:nvPicPr>
          <p:cNvPr id="2" name="Рисунок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0890" y="742875"/>
            <a:ext cx="2861681" cy="2141790"/>
          </a:xfrm>
          <a:prstGeom prst="rect">
            <a:avLst/>
          </a:prstGeom>
        </p:spPr>
      </p:pic>
      <p:pic>
        <p:nvPicPr>
          <p:cNvPr id="6" name="Рисунок 5"/>
          <p:cNvPicPr>
            <a:picLocks noChangeAspect="1"/>
          </p:cNvPicPr>
          <p:nvPr/>
        </p:nvPicPr>
        <p:blipFill rotWithShape="1">
          <a:blip r:embed="rId4" cstate="print">
            <a:extLst>
              <a:ext uri="{28A0092B-C50C-407E-A947-70E740481C1C}">
                <a14:useLocalDpi xmlns:a14="http://schemas.microsoft.com/office/drawing/2010/main" val="0"/>
              </a:ext>
            </a:extLst>
          </a:blip>
          <a:srcRect t="16237"/>
          <a:stretch/>
        </p:blipFill>
        <p:spPr>
          <a:xfrm>
            <a:off x="8024243" y="3897733"/>
            <a:ext cx="3401484" cy="2015957"/>
          </a:xfrm>
          <a:prstGeom prst="rect">
            <a:avLst/>
          </a:prstGeom>
        </p:spPr>
      </p:pic>
    </p:spTree>
    <p:extLst>
      <p:ext uri="{BB962C8B-B14F-4D97-AF65-F5344CB8AC3E}">
        <p14:creationId xmlns:p14="http://schemas.microsoft.com/office/powerpoint/2010/main" val="34991311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3388A400-C0B8-4732-84B0-C08375D020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76" y="-61646"/>
            <a:ext cx="12528925" cy="7052996"/>
          </a:xfrm>
          <a:prstGeom prst="rect">
            <a:avLst/>
          </a:prstGeom>
        </p:spPr>
      </p:pic>
      <p:sp>
        <p:nvSpPr>
          <p:cNvPr id="2" name="Прямоугольник 1"/>
          <p:cNvSpPr/>
          <p:nvPr/>
        </p:nvSpPr>
        <p:spPr>
          <a:xfrm>
            <a:off x="6096000" y="4162139"/>
            <a:ext cx="5451566" cy="1692771"/>
          </a:xfrm>
          <a:prstGeom prst="rect">
            <a:avLst/>
          </a:prstGeom>
        </p:spPr>
        <p:txBody>
          <a:bodyPr wrap="square">
            <a:spAutoFit/>
          </a:bodyPr>
          <a:lstStyle/>
          <a:p>
            <a:r>
              <a:rPr lang="ru-RU" sz="2600" b="1" dirty="0">
                <a:solidFill>
                  <a:srgbClr val="DB6413"/>
                </a:solidFill>
                <a:latin typeface="Arial" pitchFamily="34" charset="0"/>
                <a:ea typeface="+mj-ea"/>
                <a:cs typeface="Arial" pitchFamily="34" charset="0"/>
              </a:rPr>
              <a:t>Крупные мероприятия, способствующие</a:t>
            </a:r>
          </a:p>
          <a:p>
            <a:r>
              <a:rPr lang="ru-RU" sz="2600" b="1" dirty="0">
                <a:solidFill>
                  <a:srgbClr val="DB6413"/>
                </a:solidFill>
                <a:latin typeface="Arial" pitchFamily="34" charset="0"/>
                <a:ea typeface="+mj-ea"/>
                <a:cs typeface="Arial" pitchFamily="34" charset="0"/>
              </a:rPr>
              <a:t>сохранению </a:t>
            </a:r>
            <a:r>
              <a:rPr lang="ru-RU" sz="2600" b="1" dirty="0" smtClean="0">
                <a:solidFill>
                  <a:srgbClr val="DB6413"/>
                </a:solidFill>
                <a:latin typeface="Arial" pitchFamily="34" charset="0"/>
                <a:ea typeface="+mj-ea"/>
                <a:cs typeface="Arial" pitchFamily="34" charset="0"/>
              </a:rPr>
              <a:t>традиций </a:t>
            </a:r>
            <a:r>
              <a:rPr lang="ru-RU" sz="2600" b="1" dirty="0">
                <a:solidFill>
                  <a:srgbClr val="DB6413"/>
                </a:solidFill>
                <a:latin typeface="Arial" pitchFamily="34" charset="0"/>
                <a:ea typeface="+mj-ea"/>
                <a:cs typeface="Arial" pitchFamily="34" charset="0"/>
              </a:rPr>
              <a:t>Нижнекамского района</a:t>
            </a:r>
            <a:endParaRPr lang="ru-RU" sz="2600" dirty="0">
              <a:solidFill>
                <a:srgbClr val="DB6413"/>
              </a:solidFill>
              <a:latin typeface="Arial" pitchFamily="34" charset="0"/>
              <a:cs typeface="Arial" pitchFamily="34" charset="0"/>
            </a:endParaRPr>
          </a:p>
        </p:txBody>
      </p:sp>
    </p:spTree>
    <p:extLst>
      <p:ext uri="{BB962C8B-B14F-4D97-AF65-F5344CB8AC3E}">
        <p14:creationId xmlns:p14="http://schemas.microsoft.com/office/powerpoint/2010/main" val="41794953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Рисунок 22">
            <a:extLst>
              <a:ext uri="{FF2B5EF4-FFF2-40B4-BE49-F238E27FC236}">
                <a16:creationId xmlns:a16="http://schemas.microsoft.com/office/drawing/2014/main" id="{19619EDE-EDCD-422F-BA95-324F563B04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40" y="-117695"/>
            <a:ext cx="12817796" cy="7215612"/>
          </a:xfrm>
          <a:prstGeom prst="rect">
            <a:avLst/>
          </a:prstGeom>
        </p:spPr>
      </p:pic>
      <p:sp>
        <p:nvSpPr>
          <p:cNvPr id="9" name="Прямоугольник 8"/>
          <p:cNvSpPr/>
          <p:nvPr/>
        </p:nvSpPr>
        <p:spPr>
          <a:xfrm>
            <a:off x="1883568" y="699292"/>
            <a:ext cx="7796605" cy="342401"/>
          </a:xfrm>
          <a:prstGeom prst="rect">
            <a:avLst/>
          </a:prstGeom>
        </p:spPr>
        <p:txBody>
          <a:bodyPr wrap="square">
            <a:spAutoFit/>
          </a:bodyPr>
          <a:lstStyle/>
          <a:p>
            <a:pPr algn="ctr"/>
            <a:r>
              <a:rPr lang="ru-RU" sz="1625" b="1" dirty="0">
                <a:solidFill>
                  <a:srgbClr val="DB6413"/>
                </a:solidFill>
                <a:latin typeface="Arial" pitchFamily="34" charset="0"/>
                <a:cs typeface="Arial" pitchFamily="34" charset="0"/>
              </a:rPr>
              <a:t>Фестиваль «Дружба народов на все времена»</a:t>
            </a:r>
          </a:p>
        </p:txBody>
      </p:sp>
      <p:sp>
        <p:nvSpPr>
          <p:cNvPr id="10" name="Прямоугольник 9"/>
          <p:cNvSpPr/>
          <p:nvPr/>
        </p:nvSpPr>
        <p:spPr>
          <a:xfrm>
            <a:off x="1079094" y="1154347"/>
            <a:ext cx="10093323" cy="3093154"/>
          </a:xfrm>
          <a:prstGeom prst="rect">
            <a:avLst/>
          </a:prstGeom>
        </p:spPr>
        <p:txBody>
          <a:bodyPr wrap="square">
            <a:spAutoFit/>
          </a:bodyPr>
          <a:lstStyle/>
          <a:p>
            <a:pPr indent="371475" algn="just"/>
            <a:r>
              <a:rPr lang="ru-RU" sz="1300" dirty="0">
                <a:latin typeface="Arial" pitchFamily="34" charset="0"/>
                <a:cs typeface="Arial" pitchFamily="34" charset="0"/>
              </a:rPr>
              <a:t>04 ноября 2023 года, Дом народного творчества</a:t>
            </a:r>
          </a:p>
          <a:p>
            <a:pPr indent="371475" algn="just"/>
            <a:r>
              <a:rPr lang="ru-RU" sz="1300" dirty="0">
                <a:latin typeface="Arial" pitchFamily="34" charset="0"/>
                <a:cs typeface="Arial" pitchFamily="34" charset="0"/>
              </a:rPr>
              <a:t> </a:t>
            </a:r>
          </a:p>
          <a:p>
            <a:pPr indent="371475" algn="just"/>
            <a:r>
              <a:rPr lang="ru-RU" sz="1300" dirty="0">
                <a:latin typeface="Arial" pitchFamily="34" charset="0"/>
                <a:cs typeface="Arial" pitchFamily="34" charset="0"/>
              </a:rPr>
              <a:t>В Нижнекамске прошел фестиваль «Дружба народов на все времена», посвященный Дню народного единства и закрытию Года национальных культур и традиций. В фойе Дома народного творчества гостей встретили интерактивные площадки от организаций и творческих авторов нашего города. Здесь были представлены показ кукол в национальных костюмах, книжная инсталляция национальной литературы, выставка картин художника </a:t>
            </a:r>
            <a:r>
              <a:rPr lang="ru-RU" sz="1300" dirty="0" err="1">
                <a:latin typeface="Arial" pitchFamily="34" charset="0"/>
                <a:cs typeface="Arial" pitchFamily="34" charset="0"/>
              </a:rPr>
              <a:t>Ильдуса</a:t>
            </a:r>
            <a:r>
              <a:rPr lang="ru-RU" sz="1300" dirty="0">
                <a:latin typeface="Arial" pitchFamily="34" charset="0"/>
                <a:cs typeface="Arial" pitchFamily="34" charset="0"/>
              </a:rPr>
              <a:t> </a:t>
            </a:r>
            <a:r>
              <a:rPr lang="ru-RU" sz="1300" dirty="0" err="1">
                <a:latin typeface="Arial" pitchFamily="34" charset="0"/>
                <a:cs typeface="Arial" pitchFamily="34" charset="0"/>
              </a:rPr>
              <a:t>Муртазина</a:t>
            </a:r>
            <a:r>
              <a:rPr lang="ru-RU" sz="1300" dirty="0">
                <a:latin typeface="Arial" pitchFamily="34" charset="0"/>
                <a:cs typeface="Arial" pitchFamily="34" charset="0"/>
              </a:rPr>
              <a:t>. Больше о жизни и традициях культурных объединений Нижнекамска можно было узнать благодаря информационным стендам. Когда Нижнекамск только начинал строиться, сюда приехали 30 национальностей, а сейчас, как стало известно благодаря последней переписи населения, уже 72 национальности. Праздник продолжился выступлениями пятнадцати национальных обществ: одни исполняли песни и танцы, другие показывали обряды. Финальным стало выступление вокальной группы и балета ансамбля песни и танца «</a:t>
            </a:r>
            <a:r>
              <a:rPr lang="ru-RU" sz="1300" dirty="0" err="1">
                <a:latin typeface="Arial" pitchFamily="34" charset="0"/>
                <a:cs typeface="Arial" pitchFamily="34" charset="0"/>
              </a:rPr>
              <a:t>Нардуган</a:t>
            </a:r>
            <a:r>
              <a:rPr lang="ru-RU" sz="1300" dirty="0">
                <a:latin typeface="Arial" pitchFamily="34" charset="0"/>
                <a:cs typeface="Arial" pitchFamily="34" charset="0"/>
              </a:rPr>
              <a:t>» с песней «Мин </a:t>
            </a:r>
            <a:r>
              <a:rPr lang="ru-RU" sz="1300" dirty="0" err="1">
                <a:latin typeface="Arial" pitchFamily="34" charset="0"/>
                <a:cs typeface="Arial" pitchFamily="34" charset="0"/>
              </a:rPr>
              <a:t>яратам</a:t>
            </a:r>
            <a:r>
              <a:rPr lang="ru-RU" sz="1300" dirty="0">
                <a:latin typeface="Arial" pitchFamily="34" charset="0"/>
                <a:cs typeface="Arial" pitchFamily="34" charset="0"/>
              </a:rPr>
              <a:t> сине, Татарстан!».</a:t>
            </a:r>
          </a:p>
          <a:p>
            <a:pPr indent="371475" algn="just"/>
            <a:r>
              <a:rPr lang="ru-RU" sz="1300" dirty="0">
                <a:latin typeface="Arial" pitchFamily="34" charset="0"/>
                <a:cs typeface="Arial" pitchFamily="34" charset="0"/>
              </a:rPr>
              <a:t>Напомним, 2023 год в Татарстане проходил под эгидой Года национальных культур и традиций. На протяжении всего года в городе и районе проходили красочные мероприятия, которые знакомили зрителей с народными праздниками, обрядами, щедро даря всё многоцветие традиционной культуры народов, проживающих в Нижнекамске и районе.</a:t>
            </a:r>
          </a:p>
          <a:p>
            <a:pPr indent="371475" algn="just"/>
            <a:endParaRPr lang="ru-RU" sz="1300" dirty="0">
              <a:latin typeface="Arial" pitchFamily="34" charset="0"/>
              <a:cs typeface="Arial" pitchFamily="34" charset="0"/>
            </a:endParaRPr>
          </a:p>
        </p:txBody>
      </p:sp>
      <p:pic>
        <p:nvPicPr>
          <p:cNvPr id="2050" name="Picture 2" descr="https://sun9-47.userapi.com/impg/Hl8gZ36m2itgJHBvv9gP8xFjxg4JDUuYh20tFw/OaKExa1cfl0.jpg?size=2560x1492&amp;quality=95&amp;sign=8fc61171f68eb809652f4c23d82b5466&amp;type=album"/>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r="10590"/>
          <a:stretch/>
        </p:blipFill>
        <p:spPr bwMode="auto">
          <a:xfrm>
            <a:off x="4470085" y="4169451"/>
            <a:ext cx="3322546" cy="216576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sun9-69.userapi.com/impg/ZbyaekZ2g4l2QIx6ObyEr4UBXVTpzRNxO-Q4jg/qoItE7je2Xo.jpg?size=2560x1279&amp;quality=95&amp;sign=833b519a4f801f40b1350436b8994bdb&amp;type=album"/>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10747" t="-746" r="14756" b="746"/>
          <a:stretch/>
        </p:blipFill>
        <p:spPr bwMode="auto">
          <a:xfrm>
            <a:off x="7935603" y="4166956"/>
            <a:ext cx="3236814" cy="217075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sun9-3.userapi.com/impg/hx44Lic-BeWUxrCHaX6Fwm62gYi2C8qxz0Hu6g/s5TLSniZ9Hg.jpg?size=2560x1707&amp;quality=95&amp;sign=58a94a14e21e43bb7103c9f2ab0ee21e&amp;type=album"/>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079094" y="4169451"/>
            <a:ext cx="3248019" cy="2165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14262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CCDEE9B2-DD9D-4A1A-9CBE-274DE7892B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176" y="-99589"/>
            <a:ext cx="12833877" cy="7224665"/>
          </a:xfrm>
          <a:prstGeom prst="rect">
            <a:avLst/>
          </a:prstGeom>
        </p:spPr>
      </p:pic>
      <p:sp>
        <p:nvSpPr>
          <p:cNvPr id="9" name="Прямоугольник 8"/>
          <p:cNvSpPr/>
          <p:nvPr/>
        </p:nvSpPr>
        <p:spPr>
          <a:xfrm>
            <a:off x="915943" y="859006"/>
            <a:ext cx="6129495" cy="392415"/>
          </a:xfrm>
          <a:prstGeom prst="rect">
            <a:avLst/>
          </a:prstGeom>
        </p:spPr>
        <p:txBody>
          <a:bodyPr wrap="square">
            <a:spAutoFit/>
          </a:bodyPr>
          <a:lstStyle/>
          <a:p>
            <a:r>
              <a:rPr lang="ru-RU" sz="1950" b="1" dirty="0">
                <a:solidFill>
                  <a:srgbClr val="DB6413"/>
                </a:solidFill>
                <a:latin typeface="Arial" pitchFamily="34" charset="0"/>
                <a:cs typeface="Arial" pitchFamily="34" charset="0"/>
              </a:rPr>
              <a:t>Татарский народный праздник «</a:t>
            </a:r>
            <a:r>
              <a:rPr lang="ru-RU" sz="1950" b="1" dirty="0" err="1">
                <a:solidFill>
                  <a:srgbClr val="DB6413"/>
                </a:solidFill>
                <a:latin typeface="Arial" pitchFamily="34" charset="0"/>
                <a:cs typeface="Arial" pitchFamily="34" charset="0"/>
              </a:rPr>
              <a:t>Каз</a:t>
            </a:r>
            <a:r>
              <a:rPr lang="ru-RU" sz="1950" b="1" dirty="0">
                <a:solidFill>
                  <a:srgbClr val="DB6413"/>
                </a:solidFill>
                <a:latin typeface="Arial" pitchFamily="34" charset="0"/>
                <a:cs typeface="Arial" pitchFamily="34" charset="0"/>
              </a:rPr>
              <a:t> </a:t>
            </a:r>
            <a:r>
              <a:rPr lang="ru-RU" sz="1950" b="1" dirty="0" err="1">
                <a:solidFill>
                  <a:srgbClr val="DB6413"/>
                </a:solidFill>
                <a:latin typeface="Arial" pitchFamily="34" charset="0"/>
                <a:cs typeface="Arial" pitchFamily="34" charset="0"/>
              </a:rPr>
              <a:t>өмәсе</a:t>
            </a:r>
            <a:r>
              <a:rPr lang="ru-RU" sz="1950" b="1" dirty="0">
                <a:solidFill>
                  <a:srgbClr val="DB6413"/>
                </a:solidFill>
                <a:latin typeface="Arial" pitchFamily="34" charset="0"/>
                <a:cs typeface="Arial" pitchFamily="34" charset="0"/>
              </a:rPr>
              <a:t>»</a:t>
            </a:r>
            <a:endParaRPr lang="ru-RU" sz="1950" dirty="0">
              <a:solidFill>
                <a:srgbClr val="DB6413"/>
              </a:solidFill>
            </a:endParaRPr>
          </a:p>
        </p:txBody>
      </p:sp>
      <p:sp>
        <p:nvSpPr>
          <p:cNvPr id="10" name="Прямоугольник 9"/>
          <p:cNvSpPr/>
          <p:nvPr/>
        </p:nvSpPr>
        <p:spPr>
          <a:xfrm>
            <a:off x="915943" y="1389107"/>
            <a:ext cx="6129495" cy="4893647"/>
          </a:xfrm>
          <a:prstGeom prst="rect">
            <a:avLst/>
          </a:prstGeom>
        </p:spPr>
        <p:txBody>
          <a:bodyPr wrap="square">
            <a:spAutoFit/>
          </a:bodyPr>
          <a:lstStyle/>
          <a:p>
            <a:pPr indent="371475" algn="just"/>
            <a:r>
              <a:rPr lang="ru-RU" sz="1300" dirty="0">
                <a:latin typeface="Arial" pitchFamily="34" charset="0"/>
                <a:cs typeface="Arial" pitchFamily="34" charset="0"/>
              </a:rPr>
              <a:t>17 ноября 2023 года, Дом дружбы </a:t>
            </a:r>
          </a:p>
          <a:p>
            <a:pPr indent="371475" algn="just"/>
            <a:endParaRPr lang="ru-RU" sz="1300" dirty="0">
              <a:latin typeface="Arial" pitchFamily="34" charset="0"/>
              <a:cs typeface="Arial" pitchFamily="34" charset="0"/>
            </a:endParaRPr>
          </a:p>
          <a:p>
            <a:pPr indent="371475" algn="just"/>
            <a:r>
              <a:rPr lang="ru-RU" sz="1300" dirty="0">
                <a:latin typeface="Arial" pitchFamily="34" charset="0"/>
                <a:cs typeface="Arial" pitchFamily="34" charset="0"/>
              </a:rPr>
              <a:t>На протяжении нескольких лет </a:t>
            </a:r>
            <a:r>
              <a:rPr lang="ru-RU" sz="1300" dirty="0" err="1">
                <a:latin typeface="Arial" pitchFamily="34" charset="0"/>
                <a:cs typeface="Arial" pitchFamily="34" charset="0"/>
              </a:rPr>
              <a:t>Некомерческая</a:t>
            </a:r>
            <a:r>
              <a:rPr lang="ru-RU" sz="1300" dirty="0">
                <a:latin typeface="Arial" pitchFamily="34" charset="0"/>
                <a:cs typeface="Arial" pitchFamily="34" charset="0"/>
              </a:rPr>
              <a:t> организация «Фонд содействия исполнения Закона Республики Татарстан о языках» проводит татарский народный праздник </a:t>
            </a:r>
            <a:r>
              <a:rPr lang="ru-RU" sz="1300" b="1" dirty="0">
                <a:latin typeface="Arial" pitchFamily="34" charset="0"/>
                <a:cs typeface="Arial" pitchFamily="34" charset="0"/>
              </a:rPr>
              <a:t>«</a:t>
            </a:r>
            <a:r>
              <a:rPr lang="ru-RU" sz="1300" b="1" dirty="0" err="1">
                <a:latin typeface="Arial" pitchFamily="34" charset="0"/>
                <a:cs typeface="Arial" pitchFamily="34" charset="0"/>
              </a:rPr>
              <a:t>Каз</a:t>
            </a:r>
            <a:r>
              <a:rPr lang="ru-RU" sz="1300" b="1" dirty="0">
                <a:latin typeface="Arial" pitchFamily="34" charset="0"/>
                <a:cs typeface="Arial" pitchFamily="34" charset="0"/>
              </a:rPr>
              <a:t> </a:t>
            </a:r>
            <a:r>
              <a:rPr lang="ru-RU" sz="1300" b="1" dirty="0" err="1">
                <a:latin typeface="Arial" pitchFamily="34" charset="0"/>
                <a:cs typeface="Arial" pitchFamily="34" charset="0"/>
              </a:rPr>
              <a:t>өмәсе</a:t>
            </a:r>
            <a:r>
              <a:rPr lang="ru-RU" sz="1300" b="1" dirty="0">
                <a:latin typeface="Arial" pitchFamily="34" charset="0"/>
                <a:cs typeface="Arial" pitchFamily="34" charset="0"/>
              </a:rPr>
              <a:t>». </a:t>
            </a:r>
            <a:r>
              <a:rPr lang="ru-RU" sz="1300" dirty="0">
                <a:latin typeface="Arial" pitchFamily="34" charset="0"/>
                <a:cs typeface="Arial" pitchFamily="34" charset="0"/>
              </a:rPr>
              <a:t>С целью сохранения и передачи народных традиций на праздник приглашаются учащиеся школ города. Вот и сегодня ученики первой и второй гимназий стали </a:t>
            </a:r>
            <a:r>
              <a:rPr lang="ru-RU" sz="1300" dirty="0" err="1">
                <a:latin typeface="Arial" pitchFamily="34" charset="0"/>
                <a:cs typeface="Arial" pitchFamily="34" charset="0"/>
              </a:rPr>
              <a:t>сведетелями</a:t>
            </a:r>
            <a:r>
              <a:rPr lang="ru-RU" sz="1300" dirty="0">
                <a:latin typeface="Arial" pitchFamily="34" charset="0"/>
                <a:cs typeface="Arial" pitchFamily="34" charset="0"/>
              </a:rPr>
              <a:t> такого представления. В этом году перед детьми выступили участники народного самодеятельного коллектива ветеранов «</a:t>
            </a:r>
            <a:r>
              <a:rPr lang="ru-RU" sz="1300" dirty="0" err="1">
                <a:latin typeface="Arial" pitchFamily="34" charset="0"/>
                <a:cs typeface="Arial" pitchFamily="34" charset="0"/>
              </a:rPr>
              <a:t>Талир</a:t>
            </a:r>
            <a:r>
              <a:rPr lang="ru-RU" sz="1300" dirty="0">
                <a:latin typeface="Arial" pitchFamily="34" charset="0"/>
                <a:cs typeface="Arial" pitchFamily="34" charset="0"/>
              </a:rPr>
              <a:t> </a:t>
            </a:r>
            <a:r>
              <a:rPr lang="ru-RU" sz="1300" dirty="0" err="1">
                <a:latin typeface="Arial" pitchFamily="34" charset="0"/>
                <a:cs typeface="Arial" pitchFamily="34" charset="0"/>
              </a:rPr>
              <a:t>тәңкә</a:t>
            </a:r>
            <a:r>
              <a:rPr lang="ru-RU" sz="1300" dirty="0">
                <a:latin typeface="Arial" pitchFamily="34" charset="0"/>
                <a:cs typeface="Arial" pitchFamily="34" charset="0"/>
              </a:rPr>
              <a:t>». В своем выступлении они показали все изюминки данного обряда.</a:t>
            </a:r>
          </a:p>
          <a:p>
            <a:pPr indent="371475" algn="just"/>
            <a:endParaRPr lang="ru-RU" sz="1300" dirty="0">
              <a:latin typeface="Arial" pitchFamily="34" charset="0"/>
              <a:cs typeface="Arial" pitchFamily="34" charset="0"/>
            </a:endParaRPr>
          </a:p>
          <a:p>
            <a:pPr indent="371475" algn="just"/>
            <a:r>
              <a:rPr lang="ru-RU" sz="1300" dirty="0">
                <a:latin typeface="Arial" pitchFamily="34" charset="0"/>
                <a:cs typeface="Arial" pitchFamily="34" charset="0"/>
              </a:rPr>
              <a:t>В деревнях с наступлением холодов, когда на землю ложился первый снег, сельчане затевали важное дело — «</a:t>
            </a:r>
            <a:r>
              <a:rPr lang="ru-RU" sz="1300" dirty="0" err="1">
                <a:latin typeface="Arial" pitchFamily="34" charset="0"/>
                <a:cs typeface="Arial" pitchFamily="34" charset="0"/>
              </a:rPr>
              <a:t>Каз</a:t>
            </a:r>
            <a:r>
              <a:rPr lang="ru-RU" sz="1300" dirty="0">
                <a:latin typeface="Arial" pitchFamily="34" charset="0"/>
                <a:cs typeface="Arial" pitchFamily="34" charset="0"/>
              </a:rPr>
              <a:t> </a:t>
            </a:r>
            <a:r>
              <a:rPr lang="ru-RU" sz="1300" dirty="0" err="1">
                <a:latin typeface="Arial" pitchFamily="34" charset="0"/>
                <a:cs typeface="Arial" pitchFamily="34" charset="0"/>
              </a:rPr>
              <a:t>өмәсе</a:t>
            </a:r>
            <a:r>
              <a:rPr lang="ru-RU" sz="1300" dirty="0">
                <a:latin typeface="Arial" pitchFamily="34" charset="0"/>
                <a:cs typeface="Arial" pitchFamily="34" charset="0"/>
              </a:rPr>
              <a:t>» — ощипывание гусей. Чтобы работа спорилась быстрее и веселее, на помощь приходили родные, друзья, соседи. Ощипать приходилось несколько десятков гусей. Совместная работа не только помощь в деле, но и развлечение и знакомство с будущими невестками. Соседки присматривали девушек шустрых, ловких и аккуратных. Это была своего рода школа женственности, домоводства, веселых традиций, бережно хранимых с незапамятных времен. С традиционными песнями и прибаутками девушки ощипанных гусей несли на речку для совершения обряда омовения птицы. По окончании работы все участники и гости собирались за накрытым столом. Хозяйка дома приготовила всеми любимые блины с гусиным жиром, пироги и, конечно же большой </a:t>
            </a:r>
            <a:r>
              <a:rPr lang="ru-RU" sz="1300" dirty="0" err="1">
                <a:latin typeface="Arial" pitchFamily="34" charset="0"/>
                <a:cs typeface="Arial" pitchFamily="34" charset="0"/>
              </a:rPr>
              <a:t>бялеш</a:t>
            </a:r>
            <a:r>
              <a:rPr lang="ru-RU" sz="1300" dirty="0">
                <a:latin typeface="Arial" pitchFamily="34" charset="0"/>
                <a:cs typeface="Arial" pitchFamily="34" charset="0"/>
              </a:rPr>
              <a:t> из гусиного мяса.</a:t>
            </a:r>
          </a:p>
        </p:txBody>
      </p:sp>
      <p:pic>
        <p:nvPicPr>
          <p:cNvPr id="2" name="Рисунок 1"/>
          <p:cNvPicPr>
            <a:picLocks noChangeAspect="1"/>
          </p:cNvPicPr>
          <p:nvPr/>
        </p:nvPicPr>
        <p:blipFill>
          <a:blip r:embed="rId3"/>
          <a:stretch>
            <a:fillRect/>
          </a:stretch>
        </p:blipFill>
        <p:spPr>
          <a:xfrm>
            <a:off x="7506119" y="3612254"/>
            <a:ext cx="3865938" cy="2573264"/>
          </a:xfrm>
          <a:prstGeom prst="rect">
            <a:avLst/>
          </a:prstGeom>
        </p:spPr>
      </p:pic>
      <p:pic>
        <p:nvPicPr>
          <p:cNvPr id="1026" name="Picture 2" descr="https://sun9-75.userapi.com/impg/z3RTCvQExZnmNN-zoauNQLDxA8VmCsiDpjevjA/59NENzCgQaE.jpg?size=2560x1704&amp;quality=95&amp;sign=56d0fa8ea961a43c54cd3102d8de2fda&amp;type=album"/>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7506119" y="859006"/>
            <a:ext cx="3865938" cy="2573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38629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86212A31-AFA6-46D5-88FD-42CC3F13F7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424" y="-126749"/>
            <a:ext cx="12882126" cy="7251826"/>
          </a:xfrm>
          <a:prstGeom prst="rect">
            <a:avLst/>
          </a:prstGeom>
        </p:spPr>
      </p:pic>
      <p:sp>
        <p:nvSpPr>
          <p:cNvPr id="9" name="Прямоугольник 8"/>
          <p:cNvSpPr/>
          <p:nvPr/>
        </p:nvSpPr>
        <p:spPr>
          <a:xfrm>
            <a:off x="1079094" y="699292"/>
            <a:ext cx="9926074" cy="592470"/>
          </a:xfrm>
          <a:prstGeom prst="rect">
            <a:avLst/>
          </a:prstGeom>
        </p:spPr>
        <p:txBody>
          <a:bodyPr wrap="square">
            <a:spAutoFit/>
          </a:bodyPr>
          <a:lstStyle/>
          <a:p>
            <a:pPr algn="ctr"/>
            <a:r>
              <a:rPr lang="ru-RU" sz="1625" b="1" dirty="0">
                <a:solidFill>
                  <a:srgbClr val="DB6413"/>
                </a:solidFill>
                <a:latin typeface="Arial" pitchFamily="34" charset="0"/>
                <a:cs typeface="Arial" pitchFamily="34" charset="0"/>
              </a:rPr>
              <a:t>Гала-концерт муниципального фестиваля-конкурса фольклорного творчества</a:t>
            </a:r>
          </a:p>
          <a:p>
            <a:pPr algn="ctr"/>
            <a:r>
              <a:rPr lang="ru-RU" sz="1625" b="1" dirty="0">
                <a:solidFill>
                  <a:srgbClr val="DB6413"/>
                </a:solidFill>
                <a:latin typeface="Arial" pitchFamily="34" charset="0"/>
                <a:cs typeface="Arial" pitchFamily="34" charset="0"/>
              </a:rPr>
              <a:t>«Веков связующая нить»</a:t>
            </a:r>
          </a:p>
        </p:txBody>
      </p:sp>
      <p:sp>
        <p:nvSpPr>
          <p:cNvPr id="10" name="Прямоугольник 9"/>
          <p:cNvSpPr/>
          <p:nvPr/>
        </p:nvSpPr>
        <p:spPr>
          <a:xfrm>
            <a:off x="1079094" y="1330163"/>
            <a:ext cx="10093323" cy="892552"/>
          </a:xfrm>
          <a:prstGeom prst="rect">
            <a:avLst/>
          </a:prstGeom>
        </p:spPr>
        <p:txBody>
          <a:bodyPr wrap="square">
            <a:spAutoFit/>
          </a:bodyPr>
          <a:lstStyle/>
          <a:p>
            <a:pPr indent="371475" algn="just"/>
            <a:r>
              <a:rPr lang="ru-RU" sz="1300" dirty="0">
                <a:latin typeface="Arial" pitchFamily="34" charset="0"/>
                <a:cs typeface="Arial" pitchFamily="34" charset="0"/>
              </a:rPr>
              <a:t>19 ноября 2023 года, Районный Дом культуры «</a:t>
            </a:r>
            <a:r>
              <a:rPr lang="ru-RU" sz="1300" dirty="0" err="1">
                <a:latin typeface="Arial" pitchFamily="34" charset="0"/>
                <a:cs typeface="Arial" pitchFamily="34" charset="0"/>
              </a:rPr>
              <a:t>Мирас</a:t>
            </a:r>
            <a:r>
              <a:rPr lang="ru-RU" sz="1300" dirty="0">
                <a:latin typeface="Arial" pitchFamily="34" charset="0"/>
                <a:cs typeface="Arial" pitchFamily="34" charset="0"/>
              </a:rPr>
              <a:t>»</a:t>
            </a:r>
          </a:p>
          <a:p>
            <a:pPr indent="371475" algn="just"/>
            <a:r>
              <a:rPr lang="ru-RU" sz="1300" dirty="0">
                <a:latin typeface="Arial" pitchFamily="34" charset="0"/>
                <a:cs typeface="Arial" pitchFamily="34" charset="0"/>
              </a:rPr>
              <a:t>В концерте приняли участие коллективы и отдельные исполнители истинного фольклора, самые лучшие были отмечены дипломами лауреатов фестиваля. Гала-концерт стал ярким и запоминающимся мероприятием, которое подарило зрителям множество положительных эмоций и восторга от прекрасного истинного фольклорного искусства.</a:t>
            </a:r>
          </a:p>
        </p:txBody>
      </p:sp>
      <p:pic>
        <p:nvPicPr>
          <p:cNvPr id="3074" name="Picture 2" descr="https://sun9-26.userapi.com/impg/TowTozHcbGSfCs1AqCT_aZ9Rczd_xmHjTxYiyw/5-LIz_LX5yM.jpg?size=2560x1704&amp;quality=95&amp;sign=92e16cc64c8e9690902f3dfc06396a55&amp;type=album"/>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402944" y="4471665"/>
            <a:ext cx="2992945" cy="199217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sun9-33.userapi.com/impg/LNAiqc_1y7FMimE1NtdtAex6K9oGQFD4lL9rKg/edJEdP9ef-0.jpg?size=2560x1704&amp;quality=95&amp;sign=9ff0b3b39332ff12e6199d4a398ad443&amp;type=album"/>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7934664" y="2310289"/>
            <a:ext cx="2992945" cy="199217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sun9-79.userapi.com/impg/RU8ISJIg7mLAKkzeqb7HRHzwV2lICKk9YWUSnQ/cfxnMJ2Z4-c.jpg?size=2560x1704&amp;quality=95&amp;sign=8c5b604e93e2ec362a663357c74322fa&amp;type=album"/>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4676776" y="2314086"/>
            <a:ext cx="2992945" cy="199217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s://sun9-15.userapi.com/impg/PHNCeNQtJdtvCzbCtgwlj4HXE7i8MdUc4iXwrQ/hkaYeE3xTvY.jpg?size=2560x1704&amp;quality=95&amp;sign=b734afd8c40f3175252878fc2b916397&amp;type=album"/>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402945" y="2314087"/>
            <a:ext cx="2992945" cy="199217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s://sun9-44.userapi.com/impg/xKsadkehyI4iXGzCpPjtdOK1rRSyeDLlom9GLQ/q6d34kxi9Rc.jpg?size=2560x1704&amp;quality=95&amp;sign=986aeab2f3316d9b3b295fb47d3398c5&amp;type=album"/>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7934664" y="4471665"/>
            <a:ext cx="2992945" cy="1992179"/>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ttps://sun9-60.userapi.com/impg/xu1tyiFqWH_x3-F9QGmiHTOweg30xAm-Bai5Rw/1lrAgOkzBlU.jpg?size=2560x1704&amp;quality=95&amp;sign=30538d60306fcae8de82e713cd3946aa&amp;type=album"/>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4676776" y="4471665"/>
            <a:ext cx="2992945" cy="1992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84903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3" name="Рисунок 4102">
            <a:extLst>
              <a:ext uri="{FF2B5EF4-FFF2-40B4-BE49-F238E27FC236}">
                <a16:creationId xmlns:a16="http://schemas.microsoft.com/office/drawing/2014/main" id="{DF7643F7-2009-4D4A-BBCB-5A5B578232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44" y="-63375"/>
            <a:ext cx="12415730" cy="6989275"/>
          </a:xfrm>
          <a:prstGeom prst="rect">
            <a:avLst/>
          </a:prstGeom>
        </p:spPr>
      </p:pic>
      <p:sp>
        <p:nvSpPr>
          <p:cNvPr id="9" name="Прямоугольник 8"/>
          <p:cNvSpPr/>
          <p:nvPr/>
        </p:nvSpPr>
        <p:spPr>
          <a:xfrm>
            <a:off x="996176" y="642939"/>
            <a:ext cx="4571790" cy="342401"/>
          </a:xfrm>
          <a:prstGeom prst="rect">
            <a:avLst/>
          </a:prstGeom>
        </p:spPr>
        <p:txBody>
          <a:bodyPr wrap="square">
            <a:spAutoFit/>
          </a:bodyPr>
          <a:lstStyle/>
          <a:p>
            <a:r>
              <a:rPr lang="ru-RU" sz="1625" b="1" dirty="0">
                <a:solidFill>
                  <a:srgbClr val="DB6413"/>
                </a:solidFill>
                <a:latin typeface="Arial" pitchFamily="34" charset="0"/>
                <a:cs typeface="Arial" pitchFamily="34" charset="0"/>
              </a:rPr>
              <a:t>Концерт «Свет Рождественской звезды»</a:t>
            </a:r>
          </a:p>
        </p:txBody>
      </p:sp>
      <p:sp>
        <p:nvSpPr>
          <p:cNvPr id="11" name="Прямоугольник 10"/>
          <p:cNvSpPr/>
          <p:nvPr/>
        </p:nvSpPr>
        <p:spPr>
          <a:xfrm>
            <a:off x="996176" y="1086634"/>
            <a:ext cx="5595124" cy="3693319"/>
          </a:xfrm>
          <a:prstGeom prst="rect">
            <a:avLst/>
          </a:prstGeom>
        </p:spPr>
        <p:txBody>
          <a:bodyPr wrap="square">
            <a:spAutoFit/>
          </a:bodyPr>
          <a:lstStyle/>
          <a:p>
            <a:pPr algn="just"/>
            <a:r>
              <a:rPr lang="ru-RU" sz="1300" dirty="0">
                <a:latin typeface="Arial" pitchFamily="34" charset="0"/>
                <a:cs typeface="Arial" pitchFamily="34" charset="0"/>
              </a:rPr>
              <a:t>07 января 2024 года, Дом народного творчества</a:t>
            </a:r>
          </a:p>
          <a:p>
            <a:pPr algn="just"/>
            <a:endParaRPr lang="ru-RU" sz="1300" dirty="0">
              <a:latin typeface="Arial" pitchFamily="34" charset="0"/>
              <a:cs typeface="Arial" pitchFamily="34" charset="0"/>
            </a:endParaRPr>
          </a:p>
          <a:p>
            <a:pPr algn="just"/>
            <a:r>
              <a:rPr lang="ru-RU" sz="1300" dirty="0">
                <a:latin typeface="Arial" pitchFamily="34" charset="0"/>
                <a:cs typeface="Arial" pitchFamily="34" charset="0"/>
              </a:rPr>
              <a:t>В фойе Дома народного творчества гостей встречала выставка изделий декоративно-прикладного искусства "Рождество приходит в каждый дом", которая поражала своим разнообразием и красотой. Мастера продемонстрировали уникальные изделия, созданные с любовью и креативностью. Детей радовали розыгрыши и конкурсы, в которых участвовали дед Мороз и Снегурочка.</a:t>
            </a:r>
          </a:p>
          <a:p>
            <a:pPr algn="just"/>
            <a:endParaRPr lang="ru-RU" sz="1300" dirty="0">
              <a:latin typeface="Arial" pitchFamily="34" charset="0"/>
              <a:cs typeface="Arial" pitchFamily="34" charset="0"/>
            </a:endParaRPr>
          </a:p>
          <a:p>
            <a:pPr algn="just"/>
            <a:r>
              <a:rPr lang="ru-RU" sz="1300" dirty="0">
                <a:latin typeface="Arial" pitchFamily="34" charset="0"/>
                <a:cs typeface="Arial" pitchFamily="34" charset="0"/>
              </a:rPr>
              <a:t>Театрализованное представление было настоящим шедевром. Артисты транслировали на сцене самую настоящую сказку, полную волшебства и добра. Собравшиеся зрители наслаждались зрелищем и получали незабываемые эмоции.</a:t>
            </a:r>
          </a:p>
          <a:p>
            <a:pPr algn="just"/>
            <a:endParaRPr lang="ru-RU" sz="1300" dirty="0">
              <a:latin typeface="Arial" pitchFamily="34" charset="0"/>
              <a:cs typeface="Arial" pitchFamily="34" charset="0"/>
            </a:endParaRPr>
          </a:p>
          <a:p>
            <a:pPr algn="just"/>
            <a:r>
              <a:rPr lang="ru-RU" sz="1300" dirty="0">
                <a:latin typeface="Arial" pitchFamily="34" charset="0"/>
                <a:cs typeface="Arial" pitchFamily="34" charset="0"/>
              </a:rPr>
              <a:t>Рождественский праздник стал прекрасной возможностью собраться вместе, насладиться красотой искусства и передать друг другу радость и тепло.</a:t>
            </a:r>
          </a:p>
          <a:p>
            <a:pPr algn="just"/>
            <a:endParaRPr lang="ru-RU" sz="1300" dirty="0">
              <a:latin typeface="Arial" pitchFamily="34" charset="0"/>
              <a:cs typeface="Arial" pitchFamily="34" charset="0"/>
            </a:endParaRPr>
          </a:p>
        </p:txBody>
      </p:sp>
      <p:pic>
        <p:nvPicPr>
          <p:cNvPr id="4098" name="Picture 2" descr="https://sun9-38.userapi.com/impg/4HZPQE4RTBbUFHblRvxMnINMtKofJlxfFqW8iQ/IudY2U29ncg.jpg?size=2560x1707&amp;quality=95&amp;sign=fc80380d5068a8358ca4c8498bb8bed3&amp;type=album"/>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136048" y="642939"/>
            <a:ext cx="4180183" cy="278733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sun9-35.userapi.com/impg/QdYEzBmSI-_oQk6LS3tVFcYMmnDdx0xrF4_Ycw/mEDgMpdI0yQ.jpg?size=2560x1604&amp;quality=95&amp;sign=f5fd0b2420155a42bdf371ca5878bd07&amp;type=album"/>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7136047" y="3629331"/>
            <a:ext cx="4180183" cy="2619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55076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1A78A29C-51CB-4842-9592-03D8232679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588" y="-71736"/>
            <a:ext cx="12784402" cy="7196814"/>
          </a:xfrm>
          <a:prstGeom prst="rect">
            <a:avLst/>
          </a:prstGeom>
        </p:spPr>
      </p:pic>
      <p:sp>
        <p:nvSpPr>
          <p:cNvPr id="9" name="Прямоугольник 8"/>
          <p:cNvSpPr/>
          <p:nvPr/>
        </p:nvSpPr>
        <p:spPr>
          <a:xfrm>
            <a:off x="996176" y="642939"/>
            <a:ext cx="5595124" cy="592470"/>
          </a:xfrm>
          <a:prstGeom prst="rect">
            <a:avLst/>
          </a:prstGeom>
        </p:spPr>
        <p:txBody>
          <a:bodyPr wrap="square">
            <a:spAutoFit/>
          </a:bodyPr>
          <a:lstStyle/>
          <a:p>
            <a:r>
              <a:rPr lang="ru-RU" sz="1625" b="1" dirty="0">
                <a:solidFill>
                  <a:srgbClr val="DB6413"/>
                </a:solidFill>
                <a:latin typeface="Arial" pitchFamily="34" charset="0"/>
                <a:cs typeface="Arial" pitchFamily="34" charset="0"/>
              </a:rPr>
              <a:t>Литературный митинг,</a:t>
            </a:r>
          </a:p>
          <a:p>
            <a:r>
              <a:rPr lang="ru-RU" sz="1625" b="1" dirty="0">
                <a:solidFill>
                  <a:srgbClr val="DB6413"/>
                </a:solidFill>
                <a:latin typeface="Arial" pitchFamily="34" charset="0"/>
                <a:cs typeface="Arial" pitchFamily="34" charset="0"/>
              </a:rPr>
              <a:t>посвященный 118-летию Мусы </a:t>
            </a:r>
            <a:r>
              <a:rPr lang="ru-RU" sz="1625" b="1" dirty="0" err="1">
                <a:solidFill>
                  <a:srgbClr val="DB6413"/>
                </a:solidFill>
                <a:latin typeface="Arial" pitchFamily="34" charset="0"/>
                <a:cs typeface="Arial" pitchFamily="34" charset="0"/>
              </a:rPr>
              <a:t>Джалиля</a:t>
            </a:r>
            <a:endParaRPr lang="ru-RU" sz="1625" b="1" dirty="0">
              <a:solidFill>
                <a:srgbClr val="DB6413"/>
              </a:solidFill>
              <a:latin typeface="Arial" pitchFamily="34" charset="0"/>
              <a:cs typeface="Arial" pitchFamily="34" charset="0"/>
            </a:endParaRPr>
          </a:p>
        </p:txBody>
      </p:sp>
      <p:sp>
        <p:nvSpPr>
          <p:cNvPr id="11" name="Прямоугольник 10"/>
          <p:cNvSpPr/>
          <p:nvPr/>
        </p:nvSpPr>
        <p:spPr>
          <a:xfrm>
            <a:off x="996176" y="1339553"/>
            <a:ext cx="5803458" cy="5093702"/>
          </a:xfrm>
          <a:prstGeom prst="rect">
            <a:avLst/>
          </a:prstGeom>
        </p:spPr>
        <p:txBody>
          <a:bodyPr wrap="square">
            <a:spAutoFit/>
          </a:bodyPr>
          <a:lstStyle/>
          <a:p>
            <a:pPr algn="just"/>
            <a:r>
              <a:rPr lang="ru-RU" sz="1300" b="1" dirty="0">
                <a:latin typeface="Arial" pitchFamily="34" charset="0"/>
                <a:cs typeface="Arial" pitchFamily="34" charset="0"/>
              </a:rPr>
              <a:t>15 февраля 2024 года</a:t>
            </a:r>
          </a:p>
          <a:p>
            <a:pPr indent="174625" algn="just"/>
            <a:r>
              <a:rPr lang="ru-RU" sz="1300" dirty="0">
                <a:latin typeface="Arial" pitchFamily="34" charset="0"/>
                <a:cs typeface="Arial" pitchFamily="34" charset="0"/>
              </a:rPr>
              <a:t>В рамках празднования 118-летия со дня рождения татарского поэта и Героя Советского Союза Мусы </a:t>
            </a:r>
            <a:r>
              <a:rPr lang="ru-RU" sz="1300" dirty="0" err="1">
                <a:latin typeface="Arial" pitchFamily="34" charset="0"/>
                <a:cs typeface="Arial" pitchFamily="34" charset="0"/>
              </a:rPr>
              <a:t>Джалиля</a:t>
            </a:r>
            <a:r>
              <a:rPr lang="ru-RU" sz="1300" dirty="0">
                <a:latin typeface="Arial" pitchFamily="34" charset="0"/>
                <a:cs typeface="Arial" pitchFamily="34" charset="0"/>
              </a:rPr>
              <a:t> во многих городах проходят митинги с возложением цветов, онлайн-акции, часы информации, концерты. Не остается в стороне и наш город.</a:t>
            </a:r>
          </a:p>
          <a:p>
            <a:pPr indent="174625" algn="just"/>
            <a:r>
              <a:rPr lang="ru-RU" sz="1300" dirty="0">
                <a:latin typeface="Arial" pitchFamily="34" charset="0"/>
                <a:cs typeface="Arial" pitchFamily="34" charset="0"/>
              </a:rPr>
              <a:t>Начался день с запуска онлайн-акции, где каждый желающий смог записать </a:t>
            </a:r>
            <a:r>
              <a:rPr lang="ru-RU" sz="1300" dirty="0" err="1">
                <a:latin typeface="Arial" pitchFamily="34" charset="0"/>
                <a:cs typeface="Arial" pitchFamily="34" charset="0"/>
              </a:rPr>
              <a:t>видеопрочтение</a:t>
            </a:r>
            <a:r>
              <a:rPr lang="ru-RU" sz="1300" dirty="0">
                <a:latin typeface="Arial" pitchFamily="34" charset="0"/>
                <a:cs typeface="Arial" pitchFamily="34" charset="0"/>
              </a:rPr>
              <a:t> стихотворений </a:t>
            </a:r>
            <a:r>
              <a:rPr lang="ru-RU" sz="1300" dirty="0" err="1">
                <a:latin typeface="Arial" pitchFamily="34" charset="0"/>
                <a:cs typeface="Arial" pitchFamily="34" charset="0"/>
              </a:rPr>
              <a:t>Джалиля</a:t>
            </a:r>
            <a:r>
              <a:rPr lang="ru-RU" sz="1300" dirty="0">
                <a:latin typeface="Arial" pitchFamily="34" charset="0"/>
                <a:cs typeface="Arial" pitchFamily="34" charset="0"/>
              </a:rPr>
              <a:t> и опубликовать его на своей странице с </a:t>
            </a:r>
            <a:r>
              <a:rPr lang="ru-RU" sz="1300" dirty="0" err="1">
                <a:latin typeface="Arial" pitchFamily="34" charset="0"/>
                <a:cs typeface="Arial" pitchFamily="34" charset="0"/>
              </a:rPr>
              <a:t>хештегами</a:t>
            </a:r>
            <a:r>
              <a:rPr lang="ru-RU" sz="1300" dirty="0">
                <a:latin typeface="Arial" pitchFamily="34" charset="0"/>
                <a:cs typeface="Arial" pitchFamily="34" charset="0"/>
              </a:rPr>
              <a:t> #ЧитаемДжалиля2024/ #ҖәлилнеУкыйбыз2024. К данной акции присоединились директора культурных учреждений, артисты, библиотекари, ценители творчества Мусы </a:t>
            </a:r>
            <a:r>
              <a:rPr lang="ru-RU" sz="1300" dirty="0" err="1">
                <a:latin typeface="Arial" pitchFamily="34" charset="0"/>
                <a:cs typeface="Arial" pitchFamily="34" charset="0"/>
              </a:rPr>
              <a:t>Джалиля</a:t>
            </a:r>
            <a:r>
              <a:rPr lang="ru-RU" sz="1300" dirty="0">
                <a:latin typeface="Arial" pitchFamily="34" charset="0"/>
                <a:cs typeface="Arial" pitchFamily="34" charset="0"/>
              </a:rPr>
              <a:t>.</a:t>
            </a:r>
          </a:p>
          <a:p>
            <a:pPr indent="174625" algn="just"/>
            <a:r>
              <a:rPr lang="ru-RU" sz="1300" dirty="0">
                <a:latin typeface="Arial" pitchFamily="34" charset="0"/>
                <a:cs typeface="Arial" pitchFamily="34" charset="0"/>
              </a:rPr>
              <a:t>В 10 часов в Гимназии </a:t>
            </a:r>
            <a:r>
              <a:rPr lang="ru-RU" sz="1300" dirty="0" err="1">
                <a:latin typeface="Arial" pitchFamily="34" charset="0"/>
                <a:cs typeface="Arial" pitchFamily="34" charset="0"/>
              </a:rPr>
              <a:t>им.М.Джалиля</a:t>
            </a:r>
            <a:r>
              <a:rPr lang="ru-RU" sz="1300" dirty="0">
                <a:latin typeface="Arial" pitchFamily="34" charset="0"/>
                <a:cs typeface="Arial" pitchFamily="34" charset="0"/>
              </a:rPr>
              <a:t> состоялся всероссийский форум "</a:t>
            </a:r>
            <a:r>
              <a:rPr lang="ru-RU" sz="1300" dirty="0" err="1">
                <a:latin typeface="Arial" pitchFamily="34" charset="0"/>
                <a:cs typeface="Arial" pitchFamily="34" charset="0"/>
              </a:rPr>
              <a:t>Сөй</a:t>
            </a:r>
            <a:r>
              <a:rPr lang="ru-RU" sz="1300" dirty="0">
                <a:latin typeface="Arial" pitchFamily="34" charset="0"/>
                <a:cs typeface="Arial" pitchFamily="34" charset="0"/>
              </a:rPr>
              <a:t> </a:t>
            </a:r>
            <a:r>
              <a:rPr lang="ru-RU" sz="1300" dirty="0" err="1">
                <a:latin typeface="Arial" pitchFamily="34" charset="0"/>
                <a:cs typeface="Arial" pitchFamily="34" charset="0"/>
              </a:rPr>
              <a:t>гомерне</a:t>
            </a:r>
            <a:r>
              <a:rPr lang="ru-RU" sz="1300" dirty="0">
                <a:latin typeface="Arial" pitchFamily="34" charset="0"/>
                <a:cs typeface="Arial" pitchFamily="34" charset="0"/>
              </a:rPr>
              <a:t>, </a:t>
            </a:r>
            <a:r>
              <a:rPr lang="ru-RU" sz="1300" dirty="0" err="1">
                <a:latin typeface="Arial" pitchFamily="34" charset="0"/>
                <a:cs typeface="Arial" pitchFamily="34" charset="0"/>
              </a:rPr>
              <a:t>сөй</a:t>
            </a:r>
            <a:r>
              <a:rPr lang="ru-RU" sz="1300" dirty="0">
                <a:latin typeface="Arial" pitchFamily="34" charset="0"/>
                <a:cs typeface="Arial" pitchFamily="34" charset="0"/>
              </a:rPr>
              <a:t> </a:t>
            </a:r>
            <a:r>
              <a:rPr lang="ru-RU" sz="1300" dirty="0" err="1">
                <a:latin typeface="Arial" pitchFamily="34" charset="0"/>
                <a:cs typeface="Arial" pitchFamily="34" charset="0"/>
              </a:rPr>
              <a:t>халыкны</a:t>
            </a:r>
            <a:r>
              <a:rPr lang="ru-RU" sz="1300" dirty="0">
                <a:latin typeface="Arial" pitchFamily="34" charset="0"/>
                <a:cs typeface="Arial" pitchFamily="34" charset="0"/>
              </a:rPr>
              <a:t>, </a:t>
            </a:r>
            <a:r>
              <a:rPr lang="ru-RU" sz="1300" dirty="0" err="1">
                <a:latin typeface="Arial" pitchFamily="34" charset="0"/>
                <a:cs typeface="Arial" pitchFamily="34" charset="0"/>
              </a:rPr>
              <a:t>сөй</a:t>
            </a:r>
            <a:r>
              <a:rPr lang="ru-RU" sz="1300" dirty="0">
                <a:latin typeface="Arial" pitchFamily="34" charset="0"/>
                <a:cs typeface="Arial" pitchFamily="34" charset="0"/>
              </a:rPr>
              <a:t> </a:t>
            </a:r>
            <a:r>
              <a:rPr lang="ru-RU" sz="1300" dirty="0" err="1">
                <a:latin typeface="Arial" pitchFamily="34" charset="0"/>
                <a:cs typeface="Arial" pitchFamily="34" charset="0"/>
              </a:rPr>
              <a:t>халыкның</a:t>
            </a:r>
            <a:r>
              <a:rPr lang="ru-RU" sz="1300" dirty="0">
                <a:latin typeface="Arial" pitchFamily="34" charset="0"/>
                <a:cs typeface="Arial" pitchFamily="34" charset="0"/>
              </a:rPr>
              <a:t> </a:t>
            </a:r>
            <a:r>
              <a:rPr lang="ru-RU" sz="1300" dirty="0" err="1">
                <a:latin typeface="Arial" pitchFamily="34" charset="0"/>
                <a:cs typeface="Arial" pitchFamily="34" charset="0"/>
              </a:rPr>
              <a:t>дөньясын</a:t>
            </a:r>
            <a:r>
              <a:rPr lang="ru-RU" sz="1300" dirty="0">
                <a:latin typeface="Arial" pitchFamily="34" charset="0"/>
                <a:cs typeface="Arial" pitchFamily="34" charset="0"/>
              </a:rPr>
              <a:t>", где приняли участие не только педагоги и школьники нашего города, но и соседних районов. Ребята </a:t>
            </a:r>
            <a:r>
              <a:rPr lang="ru-RU" sz="1300" dirty="0" err="1">
                <a:latin typeface="Arial" pitchFamily="34" charset="0"/>
                <a:cs typeface="Arial" pitchFamily="34" charset="0"/>
              </a:rPr>
              <a:t>рапределились</a:t>
            </a:r>
            <a:r>
              <a:rPr lang="ru-RU" sz="1300" dirty="0">
                <a:latin typeface="Arial" pitchFamily="34" charset="0"/>
                <a:cs typeface="Arial" pitchFamily="34" charset="0"/>
              </a:rPr>
              <a:t> по секциям и представили свои исследовательские, проектные и творческие работы.</a:t>
            </a:r>
          </a:p>
          <a:p>
            <a:pPr indent="174625" algn="just"/>
            <a:r>
              <a:rPr lang="ru-RU" sz="1300" dirty="0">
                <a:latin typeface="Arial" pitchFamily="34" charset="0"/>
                <a:cs typeface="Arial" pitchFamily="34" charset="0"/>
              </a:rPr>
              <a:t>В 14.00 на сквере </a:t>
            </a:r>
            <a:r>
              <a:rPr lang="ru-RU" sz="1300" dirty="0" err="1">
                <a:latin typeface="Arial" pitchFamily="34" charset="0"/>
                <a:cs typeface="Arial" pitchFamily="34" charset="0"/>
              </a:rPr>
              <a:t>Лемаева</a:t>
            </a:r>
            <a:r>
              <a:rPr lang="ru-RU" sz="1300" dirty="0">
                <a:latin typeface="Arial" pitchFamily="34" charset="0"/>
                <a:cs typeface="Arial" pitchFamily="34" charset="0"/>
              </a:rPr>
              <a:t> организовали традиционный литературный митинг с возложением цветов памятнику поэта. Душещипательно прочла стихотворение </a:t>
            </a:r>
            <a:r>
              <a:rPr lang="ru-RU" sz="1300" dirty="0" err="1">
                <a:latin typeface="Arial" pitchFamily="34" charset="0"/>
                <a:cs typeface="Arial" pitchFamily="34" charset="0"/>
              </a:rPr>
              <a:t>М.Джалиля</a:t>
            </a:r>
            <a:r>
              <a:rPr lang="ru-RU" sz="1300" dirty="0">
                <a:latin typeface="Arial" pitchFamily="34" charset="0"/>
                <a:cs typeface="Arial" pitchFamily="34" charset="0"/>
              </a:rPr>
              <a:t> "СОҢГЫ ҮПКӘ" юная одаренная </a:t>
            </a:r>
            <a:r>
              <a:rPr lang="ru-RU" sz="1300" dirty="0" err="1">
                <a:latin typeface="Arial" pitchFamily="34" charset="0"/>
                <a:cs typeface="Arial" pitchFamily="34" charset="0"/>
              </a:rPr>
              <a:t>нижнекамка</a:t>
            </a:r>
            <a:r>
              <a:rPr lang="ru-RU" sz="1300" dirty="0">
                <a:latin typeface="Arial" pitchFamily="34" charset="0"/>
                <a:cs typeface="Arial" pitchFamily="34" charset="0"/>
              </a:rPr>
              <a:t> </a:t>
            </a:r>
            <a:r>
              <a:rPr lang="ru-RU" sz="1300" dirty="0" err="1">
                <a:latin typeface="Arial" pitchFamily="34" charset="0"/>
                <a:cs typeface="Arial" pitchFamily="34" charset="0"/>
              </a:rPr>
              <a:t>Аделина</a:t>
            </a:r>
            <a:r>
              <a:rPr lang="ru-RU" sz="1300" dirty="0">
                <a:latin typeface="Arial" pitchFamily="34" charset="0"/>
                <a:cs typeface="Arial" pitchFamily="34" charset="0"/>
              </a:rPr>
              <a:t> Моисеева.</a:t>
            </a:r>
          </a:p>
          <a:p>
            <a:pPr indent="174625" algn="just"/>
            <a:r>
              <a:rPr lang="ru-RU" sz="1300" dirty="0">
                <a:latin typeface="Arial" pitchFamily="34" charset="0"/>
                <a:cs typeface="Arial" pitchFamily="34" charset="0"/>
              </a:rPr>
              <a:t>В течение дня в школах города и района прошли конкурсы чтецов. А в Центре чтения и общения "ЗАМАН" совместно с Детской музыкальной школой №5 прошел концерт "Поэт и музыка", где каждый гость мог окунуться в атмосферу литературных произведений </a:t>
            </a:r>
            <a:r>
              <a:rPr lang="ru-RU" sz="1300" dirty="0" err="1">
                <a:latin typeface="Arial" pitchFamily="34" charset="0"/>
                <a:cs typeface="Arial" pitchFamily="34" charset="0"/>
              </a:rPr>
              <a:t>М.Джалиля</a:t>
            </a:r>
            <a:r>
              <a:rPr lang="ru-RU" sz="1300" dirty="0">
                <a:latin typeface="Arial" pitchFamily="34" charset="0"/>
                <a:cs typeface="Arial" pitchFamily="34" charset="0"/>
              </a:rPr>
              <a:t> и услышать живое исполнение музыкальных произведений.</a:t>
            </a:r>
          </a:p>
        </p:txBody>
      </p:sp>
      <p:pic>
        <p:nvPicPr>
          <p:cNvPr id="5124" name="Picture 4" descr="https://sun9-13.userapi.com/impg/zKIWFCeVsR2dDzhgvH_Z7f-8EbgQFmnr2Ziy3w/WLv5FVPFN6w.jpg?size=2560x1832&amp;quality=95&amp;sign=8796d575bc486c9630f48a73ef70dcab&amp;type=album"/>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332283" y="642939"/>
            <a:ext cx="3830640" cy="2781102"/>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s://sun9-40.userapi.com/impg/RSnRH7gxBcTzYCO1CqqazxcicPlZWxx56dMDSQ/M6nGxtU28N8.jpg?size=2560x1704&amp;quality=95&amp;sign=27924e88f782cce8224c50d57464122f&amp;type=album"/>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7332283" y="3646808"/>
            <a:ext cx="3830641" cy="2549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86820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76" name="Рисунок 6175">
            <a:extLst>
              <a:ext uri="{FF2B5EF4-FFF2-40B4-BE49-F238E27FC236}">
                <a16:creationId xmlns:a16="http://schemas.microsoft.com/office/drawing/2014/main" id="{DFF4EACE-B1C3-42FE-8310-8CB5C59EF8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44" y="-63374"/>
            <a:ext cx="12431812" cy="6998328"/>
          </a:xfrm>
          <a:prstGeom prst="rect">
            <a:avLst/>
          </a:prstGeom>
        </p:spPr>
      </p:pic>
      <p:sp>
        <p:nvSpPr>
          <p:cNvPr id="9" name="Прямоугольник 8"/>
          <p:cNvSpPr/>
          <p:nvPr/>
        </p:nvSpPr>
        <p:spPr>
          <a:xfrm>
            <a:off x="1883568" y="699292"/>
            <a:ext cx="7796605" cy="342401"/>
          </a:xfrm>
          <a:prstGeom prst="rect">
            <a:avLst/>
          </a:prstGeom>
        </p:spPr>
        <p:txBody>
          <a:bodyPr wrap="square">
            <a:spAutoFit/>
          </a:bodyPr>
          <a:lstStyle/>
          <a:p>
            <a:pPr algn="ctr"/>
            <a:r>
              <a:rPr lang="ru-RU" sz="1625" b="1" dirty="0">
                <a:solidFill>
                  <a:srgbClr val="DB6413"/>
                </a:solidFill>
                <a:latin typeface="Arial" pitchFamily="34" charset="0"/>
                <a:cs typeface="Arial" pitchFamily="34" charset="0"/>
              </a:rPr>
              <a:t>День поэзии «ТУКАЙ-ФЕСТ»</a:t>
            </a:r>
          </a:p>
        </p:txBody>
      </p:sp>
      <p:sp>
        <p:nvSpPr>
          <p:cNvPr id="10" name="Прямоугольник 9"/>
          <p:cNvSpPr/>
          <p:nvPr/>
        </p:nvSpPr>
        <p:spPr>
          <a:xfrm>
            <a:off x="1079094" y="1154347"/>
            <a:ext cx="10093323" cy="2893100"/>
          </a:xfrm>
          <a:prstGeom prst="rect">
            <a:avLst/>
          </a:prstGeom>
        </p:spPr>
        <p:txBody>
          <a:bodyPr wrap="square">
            <a:spAutoFit/>
          </a:bodyPr>
          <a:lstStyle/>
          <a:p>
            <a:pPr indent="371475" algn="just"/>
            <a:r>
              <a:rPr lang="ru-RU" sz="1300" dirty="0">
                <a:latin typeface="Arial" pitchFamily="34" charset="0"/>
                <a:cs typeface="Arial" pitchFamily="34" charset="0"/>
              </a:rPr>
              <a:t>26 апреля 2024 года, Театр юного зрителя, Парк Тукая</a:t>
            </a:r>
          </a:p>
          <a:p>
            <a:pPr indent="371475" algn="just"/>
            <a:endParaRPr lang="ru-RU" sz="1300" dirty="0">
              <a:latin typeface="Arial" pitchFamily="34" charset="0"/>
              <a:cs typeface="Arial" pitchFamily="34" charset="0"/>
            </a:endParaRPr>
          </a:p>
          <a:p>
            <a:pPr indent="371475" algn="just"/>
            <a:r>
              <a:rPr lang="ru-RU" sz="1300" dirty="0">
                <a:latin typeface="Arial" pitchFamily="34" charset="0"/>
                <a:cs typeface="Arial" pitchFamily="34" charset="0"/>
              </a:rPr>
              <a:t>За свою короткую жизнь </a:t>
            </a:r>
            <a:r>
              <a:rPr lang="ru-RU" sz="1300" dirty="0" err="1">
                <a:latin typeface="Arial" pitchFamily="34" charset="0"/>
                <a:cs typeface="Arial" pitchFamily="34" charset="0"/>
              </a:rPr>
              <a:t>Габдулла</a:t>
            </a:r>
            <a:r>
              <a:rPr lang="ru-RU" sz="1300" dirty="0">
                <a:latin typeface="Arial" pitchFamily="34" charset="0"/>
                <a:cs typeface="Arial" pitchFamily="34" charset="0"/>
              </a:rPr>
              <a:t> Тукай оставил нам бесценное богатство в виде литературных произведений и преданий, наполненных глубоким смыслом, любви и гордости за свой родной язык, культуру, народ. Ежегодно в день его рождения - 26 апреля - отмечается День поэзии, День родного языка.</a:t>
            </a:r>
          </a:p>
          <a:p>
            <a:pPr indent="371475" algn="just"/>
            <a:r>
              <a:rPr lang="ru-RU" sz="1300" dirty="0">
                <a:latin typeface="Arial" pitchFamily="34" charset="0"/>
                <a:cs typeface="Arial" pitchFamily="34" charset="0"/>
              </a:rPr>
              <a:t>Широко и масштабно проходят мероприятия и в Нижнекамске в рамках проекта #ТУКАЙФЕСТ. И если в прошлом году был задействован лишь Парк Тукая, то нынче праздник подключил и Театральный комплекс "</a:t>
            </a:r>
            <a:r>
              <a:rPr lang="ru-RU" sz="1300" dirty="0" err="1">
                <a:latin typeface="Arial" pitchFamily="34" charset="0"/>
                <a:cs typeface="Arial" pitchFamily="34" charset="0"/>
              </a:rPr>
              <a:t>Джалиль</a:t>
            </a:r>
            <a:r>
              <a:rPr lang="ru-RU" sz="1300" dirty="0">
                <a:latin typeface="Arial" pitchFamily="34" charset="0"/>
                <a:cs typeface="Arial" pitchFamily="34" charset="0"/>
              </a:rPr>
              <a:t>", где прошел театрализованный пролог и награждение лучших чтецов конкурса "</a:t>
            </a:r>
            <a:r>
              <a:rPr lang="ru-RU" sz="1300" dirty="0" err="1">
                <a:latin typeface="Arial" pitchFamily="34" charset="0"/>
                <a:cs typeface="Arial" pitchFamily="34" charset="0"/>
              </a:rPr>
              <a:t>Яттан</a:t>
            </a:r>
            <a:r>
              <a:rPr lang="ru-RU" sz="1300" dirty="0">
                <a:latin typeface="Arial" pitchFamily="34" charset="0"/>
                <a:cs typeface="Arial" pitchFamily="34" charset="0"/>
              </a:rPr>
              <a:t> </a:t>
            </a:r>
            <a:r>
              <a:rPr lang="ru-RU" sz="1300" dirty="0" err="1">
                <a:latin typeface="Arial" pitchFamily="34" charset="0"/>
                <a:cs typeface="Arial" pitchFamily="34" charset="0"/>
              </a:rPr>
              <a:t>сөйлә</a:t>
            </a:r>
            <a:r>
              <a:rPr lang="ru-RU" sz="1300" dirty="0">
                <a:latin typeface="Arial" pitchFamily="34" charset="0"/>
                <a:cs typeface="Arial" pitchFamily="34" charset="0"/>
              </a:rPr>
              <a:t> Тукай </a:t>
            </a:r>
            <a:r>
              <a:rPr lang="ru-RU" sz="1300" dirty="0" err="1">
                <a:latin typeface="Arial" pitchFamily="34" charset="0"/>
                <a:cs typeface="Arial" pitchFamily="34" charset="0"/>
              </a:rPr>
              <a:t>шигырьләрен</a:t>
            </a:r>
            <a:r>
              <a:rPr lang="ru-RU" sz="1300" dirty="0">
                <a:latin typeface="Arial" pitchFamily="34" charset="0"/>
                <a:cs typeface="Arial" pitchFamily="34" charset="0"/>
              </a:rPr>
              <a:t>, </a:t>
            </a:r>
            <a:r>
              <a:rPr lang="ru-RU" sz="1300" dirty="0" err="1">
                <a:latin typeface="Arial" pitchFamily="34" charset="0"/>
                <a:cs typeface="Arial" pitchFamily="34" charset="0"/>
              </a:rPr>
              <a:t>шушы</a:t>
            </a:r>
            <a:r>
              <a:rPr lang="ru-RU" sz="1300" dirty="0">
                <a:latin typeface="Arial" pitchFamily="34" charset="0"/>
                <a:cs typeface="Arial" pitchFamily="34" charset="0"/>
              </a:rPr>
              <a:t> </a:t>
            </a:r>
            <a:r>
              <a:rPr lang="ru-RU" sz="1300" dirty="0" err="1">
                <a:latin typeface="Arial" pitchFamily="34" charset="0"/>
                <a:cs typeface="Arial" pitchFamily="34" charset="0"/>
              </a:rPr>
              <a:t>булыр</a:t>
            </a:r>
            <a:r>
              <a:rPr lang="ru-RU" sz="1300" dirty="0">
                <a:latin typeface="Arial" pitchFamily="34" charset="0"/>
                <a:cs typeface="Arial" pitchFamily="34" charset="0"/>
              </a:rPr>
              <a:t> </a:t>
            </a:r>
            <a:r>
              <a:rPr lang="ru-RU" sz="1300" dirty="0" err="1">
                <a:latin typeface="Arial" pitchFamily="34" charset="0"/>
                <a:cs typeface="Arial" pitchFamily="34" charset="0"/>
              </a:rPr>
              <a:t>иң</a:t>
            </a:r>
            <a:r>
              <a:rPr lang="ru-RU" sz="1300" dirty="0">
                <a:latin typeface="Arial" pitchFamily="34" charset="0"/>
                <a:cs typeface="Arial" pitchFamily="34" charset="0"/>
              </a:rPr>
              <a:t> </a:t>
            </a:r>
            <a:r>
              <a:rPr lang="ru-RU" sz="1300" dirty="0" err="1">
                <a:latin typeface="Arial" pitchFamily="34" charset="0"/>
                <a:cs typeface="Arial" pitchFamily="34" charset="0"/>
              </a:rPr>
              <a:t>зур</a:t>
            </a:r>
            <a:r>
              <a:rPr lang="ru-RU" sz="1300" dirty="0">
                <a:latin typeface="Arial" pitchFamily="34" charset="0"/>
                <a:cs typeface="Arial" pitchFamily="34" charset="0"/>
              </a:rPr>
              <a:t> </a:t>
            </a:r>
            <a:r>
              <a:rPr lang="ru-RU" sz="1300" dirty="0" err="1">
                <a:latin typeface="Arial" pitchFamily="34" charset="0"/>
                <a:cs typeface="Arial" pitchFamily="34" charset="0"/>
              </a:rPr>
              <a:t>бүләгең</a:t>
            </a:r>
            <a:r>
              <a:rPr lang="ru-RU" sz="1300" dirty="0">
                <a:latin typeface="Arial" pitchFamily="34" charset="0"/>
                <a:cs typeface="Arial" pitchFamily="34" charset="0"/>
              </a:rPr>
              <a:t>". Родной язык хранит историю самого народа. И пока люди знают и говорят на родном языке, народ будет жить.</a:t>
            </a:r>
          </a:p>
          <a:p>
            <a:pPr indent="371475" algn="just"/>
            <a:r>
              <a:rPr lang="ru-RU" sz="1300" dirty="0">
                <a:latin typeface="Arial" pitchFamily="34" charset="0"/>
                <a:cs typeface="Arial" pitchFamily="34" charset="0"/>
              </a:rPr>
              <a:t>После этого гости переместились в Парк Тукая, где всех ждала насыщенная программа: это и мастер-классы, и театрализованные постановки, </a:t>
            </a:r>
            <a:r>
              <a:rPr lang="ru-RU" sz="1300" dirty="0" err="1">
                <a:latin typeface="Arial" pitchFamily="34" charset="0"/>
                <a:cs typeface="Arial" pitchFamily="34" charset="0"/>
              </a:rPr>
              <a:t>флешмобы</a:t>
            </a:r>
            <a:r>
              <a:rPr lang="ru-RU" sz="1300" dirty="0">
                <a:latin typeface="Arial" pitchFamily="34" charset="0"/>
                <a:cs typeface="Arial" pitchFamily="34" charset="0"/>
              </a:rPr>
              <a:t>, выставки книг и книжная ярмарка, награждение победителей конкурсов и самое главное - МИТИНГ, посвященный 138-летию со дня рождения Поэта. У памятника собралось огромное количество людей, которые пришли почтить память </a:t>
            </a:r>
            <a:r>
              <a:rPr lang="ru-RU" sz="1300" dirty="0" err="1">
                <a:latin typeface="Arial" pitchFamily="34" charset="0"/>
                <a:cs typeface="Arial" pitchFamily="34" charset="0"/>
              </a:rPr>
              <a:t>Г.Тукая</a:t>
            </a:r>
            <a:r>
              <a:rPr lang="ru-RU" sz="1300" dirty="0">
                <a:latin typeface="Arial" pitchFamily="34" charset="0"/>
                <a:cs typeface="Arial" pitchFamily="34" charset="0"/>
              </a:rPr>
              <a:t>. Прозвучали его стихотворения и песни, руководители и жители возложили цветы к бюсту Тукая и по традиции коллективно исполнили гимн татарского языка - "И </a:t>
            </a:r>
            <a:r>
              <a:rPr lang="ru-RU" sz="1300" dirty="0" err="1">
                <a:latin typeface="Arial" pitchFamily="34" charset="0"/>
                <a:cs typeface="Arial" pitchFamily="34" charset="0"/>
              </a:rPr>
              <a:t>туган</a:t>
            </a:r>
            <a:r>
              <a:rPr lang="ru-RU" sz="1300" dirty="0">
                <a:latin typeface="Arial" pitchFamily="34" charset="0"/>
                <a:cs typeface="Arial" pitchFamily="34" charset="0"/>
              </a:rPr>
              <a:t> тел..."</a:t>
            </a:r>
          </a:p>
        </p:txBody>
      </p:sp>
      <p:pic>
        <p:nvPicPr>
          <p:cNvPr id="6146" name="Picture 2" descr="https://sun9-21.userapi.com/impg/9kARsAiyzW7LAHVlMxOp1eJHI_hgCUFN4MAn_g/nY7cjh22FAA.jpg?size=2560x1689&amp;quality=95&amp;sign=c8bc1016722b0144959d825ccaa9f29d&amp;type=album"/>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t="3983" b="4968"/>
          <a:stretch/>
        </p:blipFill>
        <p:spPr bwMode="auto">
          <a:xfrm>
            <a:off x="913724" y="4247501"/>
            <a:ext cx="3331029" cy="200095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sun9-17.userapi.com/impg/TjKrS9RH8CLOiWWquunDpe__8MWTgi-6Q3DXYA/5NTHZdWiW8o.jpg?size=2560x1814&amp;quality=95&amp;sign=b9e773705c9638bd7161f07cafbb8d76&amp;type=album"/>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292" t="6594" r="-292" b="9044"/>
          <a:stretch/>
        </p:blipFill>
        <p:spPr bwMode="auto">
          <a:xfrm>
            <a:off x="7931404" y="4247501"/>
            <a:ext cx="3331029" cy="2000959"/>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s://sun9-33.userapi.com/impg/IN5bUroHajBuAqfM_epfOhAD0-__V_H1L-EE9w/aokVM1W1_t8.jpg?size=2560x1546&amp;quality=95&amp;sign=2c93386bf02d3ee02f14e2127d69f7d4&amp;type=album"/>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4422564" y="4247501"/>
            <a:ext cx="3331029" cy="2011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73872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Рисунок 28">
            <a:extLst>
              <a:ext uri="{FF2B5EF4-FFF2-40B4-BE49-F238E27FC236}">
                <a16:creationId xmlns:a16="http://schemas.microsoft.com/office/drawing/2014/main" id="{A477DE43-EDD4-40C5-98D2-65993FC0E3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752" y="-126751"/>
            <a:ext cx="12543144" cy="7061001"/>
          </a:xfrm>
          <a:prstGeom prst="rect">
            <a:avLst/>
          </a:prstGeom>
        </p:spPr>
      </p:pic>
      <p:sp>
        <p:nvSpPr>
          <p:cNvPr id="9" name="Прямоугольник 8"/>
          <p:cNvSpPr/>
          <p:nvPr/>
        </p:nvSpPr>
        <p:spPr>
          <a:xfrm>
            <a:off x="996176" y="642939"/>
            <a:ext cx="5595124" cy="342401"/>
          </a:xfrm>
          <a:prstGeom prst="rect">
            <a:avLst/>
          </a:prstGeom>
        </p:spPr>
        <p:txBody>
          <a:bodyPr wrap="square">
            <a:spAutoFit/>
          </a:bodyPr>
          <a:lstStyle/>
          <a:p>
            <a:r>
              <a:rPr lang="ru-RU" sz="1625" b="1" dirty="0">
                <a:solidFill>
                  <a:srgbClr val="DB6413"/>
                </a:solidFill>
                <a:latin typeface="Arial" pitchFamily="34" charset="0"/>
                <a:cs typeface="Arial" pitchFamily="34" charset="0"/>
              </a:rPr>
              <a:t>ПАСХА - праздников праздник</a:t>
            </a:r>
          </a:p>
        </p:txBody>
      </p:sp>
      <p:sp>
        <p:nvSpPr>
          <p:cNvPr id="11" name="Прямоугольник 10"/>
          <p:cNvSpPr/>
          <p:nvPr/>
        </p:nvSpPr>
        <p:spPr>
          <a:xfrm>
            <a:off x="996176" y="1127331"/>
            <a:ext cx="5803458" cy="4093428"/>
          </a:xfrm>
          <a:prstGeom prst="rect">
            <a:avLst/>
          </a:prstGeom>
        </p:spPr>
        <p:txBody>
          <a:bodyPr wrap="square">
            <a:spAutoFit/>
          </a:bodyPr>
          <a:lstStyle/>
          <a:p>
            <a:pPr algn="just"/>
            <a:r>
              <a:rPr lang="ru-RU" sz="1300" dirty="0">
                <a:latin typeface="Arial" pitchFamily="34" charset="0"/>
                <a:cs typeface="Arial" pitchFamily="34" charset="0"/>
              </a:rPr>
              <a:t>05 мая 2024 года, Дом народного творчества</a:t>
            </a:r>
          </a:p>
          <a:p>
            <a:pPr indent="174625" algn="just"/>
            <a:r>
              <a:rPr lang="ru-RU" sz="1300" dirty="0">
                <a:latin typeface="Arial" pitchFamily="34" charset="0"/>
                <a:cs typeface="Arial" pitchFamily="34" charset="0"/>
              </a:rPr>
              <a:t>«Пасха - праздников праздник» так назывался красивый и яркий концерт, который прошел в доме народного творчества. Гуляния начались с фойе, где уютно разместились рукодельницы союза мастеров "Сделано с Любовью". Гостей встречали ряженые коллективы города, раздавали сладости и пасхальные яйца. А далее на сцене ДНТ прошел масштабный и красивый концерт, который рассказал историю праздника Пасхи.</a:t>
            </a:r>
          </a:p>
          <a:p>
            <a:pPr indent="174625" algn="just"/>
            <a:endParaRPr lang="ru-RU" sz="1300" dirty="0">
              <a:latin typeface="Arial" pitchFamily="34" charset="0"/>
              <a:cs typeface="Arial" pitchFamily="34" charset="0"/>
            </a:endParaRPr>
          </a:p>
          <a:p>
            <a:pPr indent="174625" algn="just"/>
            <a:r>
              <a:rPr lang="ru-RU" sz="1300" dirty="0">
                <a:latin typeface="Arial" pitchFamily="34" charset="0"/>
                <a:cs typeface="Arial" pitchFamily="34" charset="0"/>
              </a:rPr>
              <a:t>В этот же день на территории </a:t>
            </a:r>
            <a:r>
              <a:rPr lang="ru-RU" sz="1300" dirty="0" err="1">
                <a:latin typeface="Arial" pitchFamily="34" charset="0"/>
                <a:cs typeface="Arial" pitchFamily="34" charset="0"/>
              </a:rPr>
              <a:t>Балчиклинского</a:t>
            </a:r>
            <a:r>
              <a:rPr lang="ru-RU" sz="1300" dirty="0">
                <a:latin typeface="Arial" pitchFamily="34" charset="0"/>
                <a:cs typeface="Arial" pitchFamily="34" charset="0"/>
              </a:rPr>
              <a:t> сельского клуба провели Пасху, в соответствии со всеми традициями </a:t>
            </a:r>
            <a:r>
              <a:rPr lang="ru-RU" sz="1300" dirty="0" err="1">
                <a:latin typeface="Arial" pitchFamily="34" charset="0"/>
                <a:cs typeface="Arial" pitchFamily="34" charset="0"/>
              </a:rPr>
              <a:t>кряшенского</a:t>
            </a:r>
            <a:r>
              <a:rPr lang="ru-RU" sz="1300" dirty="0">
                <a:latin typeface="Arial" pitchFamily="34" charset="0"/>
                <a:cs typeface="Arial" pitchFamily="34" charset="0"/>
              </a:rPr>
              <a:t> народа. Каждый, кто пришел на мероприятие, с большим удовольствием принял участие в катании яиц, беге с ложкой, прыжках через лапти, игре с воротами и многих других песенно-танцевальных играх. Стоит отметить, что для праздника для угощения гостей было испечено более 4 тысяч блинов! Насыщенной была и концертная программа. Выступили народный фольклорный ансамбль </a:t>
            </a:r>
            <a:r>
              <a:rPr lang="ru-RU" sz="1300" dirty="0" err="1">
                <a:latin typeface="Arial" pitchFamily="34" charset="0"/>
                <a:cs typeface="Arial" pitchFamily="34" charset="0"/>
              </a:rPr>
              <a:t>кряшен</a:t>
            </a:r>
            <a:r>
              <a:rPr lang="ru-RU" sz="1300" dirty="0">
                <a:latin typeface="Arial" pitchFamily="34" charset="0"/>
                <a:cs typeface="Arial" pitchFamily="34" charset="0"/>
              </a:rPr>
              <a:t> «</a:t>
            </a:r>
            <a:r>
              <a:rPr lang="ru-RU" sz="1300" dirty="0" err="1">
                <a:latin typeface="Arial" pitchFamily="34" charset="0"/>
                <a:cs typeface="Arial" pitchFamily="34" charset="0"/>
              </a:rPr>
              <a:t>Сүрәкә</a:t>
            </a:r>
            <a:r>
              <a:rPr lang="ru-RU" sz="1300" dirty="0">
                <a:latin typeface="Arial" pitchFamily="34" charset="0"/>
                <a:cs typeface="Arial" pitchFamily="34" charset="0"/>
              </a:rPr>
              <a:t>», ансамбли </a:t>
            </a:r>
            <a:r>
              <a:rPr lang="ru-RU" sz="1300" dirty="0" err="1">
                <a:latin typeface="Arial" pitchFamily="34" charset="0"/>
                <a:cs typeface="Arial" pitchFamily="34" charset="0"/>
              </a:rPr>
              <a:t>кряшен</a:t>
            </a:r>
            <a:r>
              <a:rPr lang="ru-RU" sz="1300" dirty="0">
                <a:latin typeface="Arial" pitchFamily="34" charset="0"/>
                <a:cs typeface="Arial" pitchFamily="34" charset="0"/>
              </a:rPr>
              <a:t> «</a:t>
            </a:r>
            <a:r>
              <a:rPr lang="ru-RU" sz="1300" dirty="0" err="1">
                <a:latin typeface="Arial" pitchFamily="34" charset="0"/>
                <a:cs typeface="Arial" pitchFamily="34" charset="0"/>
              </a:rPr>
              <a:t>Җиз</a:t>
            </a:r>
            <a:r>
              <a:rPr lang="ru-RU" sz="1300" dirty="0">
                <a:latin typeface="Arial" pitchFamily="34" charset="0"/>
                <a:cs typeface="Arial" pitchFamily="34" charset="0"/>
              </a:rPr>
              <a:t> </a:t>
            </a:r>
            <a:r>
              <a:rPr lang="ru-RU" sz="1300" dirty="0" err="1">
                <a:latin typeface="Arial" pitchFamily="34" charset="0"/>
                <a:cs typeface="Arial" pitchFamily="34" charset="0"/>
              </a:rPr>
              <a:t>кыңгырау</a:t>
            </a:r>
            <a:r>
              <a:rPr lang="ru-RU" sz="1300" dirty="0">
                <a:latin typeface="Arial" pitchFamily="34" charset="0"/>
                <a:cs typeface="Arial" pitchFamily="34" charset="0"/>
              </a:rPr>
              <a:t>», "Баш </a:t>
            </a:r>
            <a:r>
              <a:rPr lang="ru-RU" sz="1300" dirty="0" err="1">
                <a:latin typeface="Arial" pitchFamily="34" charset="0"/>
                <a:cs typeface="Arial" pitchFamily="34" charset="0"/>
              </a:rPr>
              <a:t>чишмә</a:t>
            </a:r>
            <a:r>
              <a:rPr lang="ru-RU" sz="1300" dirty="0">
                <a:latin typeface="Arial" pitchFamily="34" charset="0"/>
                <a:cs typeface="Arial" pitchFamily="34" charset="0"/>
              </a:rPr>
              <a:t>", ансамбль </a:t>
            </a:r>
            <a:r>
              <a:rPr lang="ru-RU" sz="1300" dirty="0" err="1">
                <a:latin typeface="Arial" pitchFamily="34" charset="0"/>
                <a:cs typeface="Arial" pitchFamily="34" charset="0"/>
              </a:rPr>
              <a:t>кряшен</a:t>
            </a:r>
            <a:r>
              <a:rPr lang="ru-RU" sz="1300" dirty="0">
                <a:latin typeface="Arial" pitchFamily="34" charset="0"/>
                <a:cs typeface="Arial" pitchFamily="34" charset="0"/>
              </a:rPr>
              <a:t> </a:t>
            </a:r>
            <a:r>
              <a:rPr lang="ru-RU" sz="1300" dirty="0" err="1">
                <a:latin typeface="Arial" pitchFamily="34" charset="0"/>
                <a:cs typeface="Arial" pitchFamily="34" charset="0"/>
              </a:rPr>
              <a:t>Наримана</a:t>
            </a:r>
            <a:r>
              <a:rPr lang="ru-RU" sz="1300" dirty="0">
                <a:latin typeface="Arial" pitchFamily="34" charset="0"/>
                <a:cs typeface="Arial" pitchFamily="34" charset="0"/>
              </a:rPr>
              <a:t>, </a:t>
            </a:r>
            <a:r>
              <a:rPr lang="ru-RU" sz="1300" dirty="0" err="1">
                <a:latin typeface="Arial" pitchFamily="34" charset="0"/>
                <a:cs typeface="Arial" pitchFamily="34" charset="0"/>
              </a:rPr>
              <a:t>кряшене</a:t>
            </a:r>
            <a:r>
              <a:rPr lang="ru-RU" sz="1300" dirty="0">
                <a:latin typeface="Arial" pitchFamily="34" charset="0"/>
                <a:cs typeface="Arial" pitchFamily="34" charset="0"/>
              </a:rPr>
              <a:t>-солисты города и района.</a:t>
            </a:r>
          </a:p>
          <a:p>
            <a:pPr indent="174625" algn="just"/>
            <a:endParaRPr lang="ru-RU" sz="1300" dirty="0">
              <a:latin typeface="Arial" pitchFamily="34" charset="0"/>
              <a:cs typeface="Arial" pitchFamily="34" charset="0"/>
            </a:endParaRPr>
          </a:p>
        </p:txBody>
      </p:sp>
      <p:pic>
        <p:nvPicPr>
          <p:cNvPr id="7170" name="Picture 2" descr="https://sun9-10.userapi.com/impg/qzixq2kXY099kf-Mc_umcjcjU5NuONIMrWBRGA/uJwl9FEweM8.jpg?size=2560x1707&amp;quality=95&amp;sign=4d482aacf890aa1812b05bc5f2d9b377&amp;type=album"/>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393857" y="642939"/>
            <a:ext cx="3978336" cy="2652742"/>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s://sun9-9.userapi.com/impg/sxI-9MdsLGu6lYMw52hno3uy29HvpfpbnTRxjg/__3zzp2JSDQ.jpg?size=2559x1703&amp;quality=95&amp;sign=5e3b00a1e4cdccda9e5e04a52f537cf4&amp;type=album"/>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7393857" y="3516068"/>
            <a:ext cx="3976283" cy="2646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49576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54EE0592-D226-4B8C-B5C7-EA5929D9ED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506" y="-90537"/>
            <a:ext cx="12503951" cy="7038938"/>
          </a:xfrm>
          <a:prstGeom prst="rect">
            <a:avLst/>
          </a:prstGeom>
        </p:spPr>
      </p:pic>
      <p:sp>
        <p:nvSpPr>
          <p:cNvPr id="4" name="Прямоугольник 3"/>
          <p:cNvSpPr/>
          <p:nvPr/>
        </p:nvSpPr>
        <p:spPr>
          <a:xfrm>
            <a:off x="862343" y="973232"/>
            <a:ext cx="5720990" cy="343171"/>
          </a:xfrm>
          <a:prstGeom prst="rect">
            <a:avLst/>
          </a:prstGeom>
        </p:spPr>
        <p:txBody>
          <a:bodyPr wrap="square">
            <a:spAutoFit/>
          </a:bodyPr>
          <a:lstStyle/>
          <a:p>
            <a:r>
              <a:rPr lang="ru-RU" sz="1630" b="1" dirty="0">
                <a:solidFill>
                  <a:srgbClr val="DB6413"/>
                </a:solidFill>
                <a:latin typeface="Arial" pitchFamily="34" charset="0"/>
                <a:cs typeface="Arial" pitchFamily="34" charset="0"/>
              </a:rPr>
              <a:t>Проводы зимы / </a:t>
            </a:r>
            <a:r>
              <a:rPr lang="ru-RU" sz="1630" b="1" dirty="0" err="1">
                <a:solidFill>
                  <a:srgbClr val="DB6413"/>
                </a:solidFill>
                <a:latin typeface="Arial" pitchFamily="34" charset="0"/>
                <a:cs typeface="Arial" pitchFamily="34" charset="0"/>
              </a:rPr>
              <a:t>Масленница</a:t>
            </a:r>
            <a:endParaRPr lang="ru-RU" sz="1630" b="1" dirty="0">
              <a:solidFill>
                <a:srgbClr val="DB6413"/>
              </a:solidFill>
              <a:latin typeface="Arial" pitchFamily="34" charset="0"/>
              <a:cs typeface="Arial" pitchFamily="34" charset="0"/>
            </a:endParaRPr>
          </a:p>
        </p:txBody>
      </p:sp>
      <p:sp>
        <p:nvSpPr>
          <p:cNvPr id="2" name="Прямоугольник 1"/>
          <p:cNvSpPr/>
          <p:nvPr/>
        </p:nvSpPr>
        <p:spPr>
          <a:xfrm>
            <a:off x="862343" y="1504403"/>
            <a:ext cx="6096000" cy="3093154"/>
          </a:xfrm>
          <a:prstGeom prst="rect">
            <a:avLst/>
          </a:prstGeom>
        </p:spPr>
        <p:txBody>
          <a:bodyPr wrap="square">
            <a:spAutoFit/>
          </a:bodyPr>
          <a:lstStyle/>
          <a:p>
            <a:pPr algn="just"/>
            <a:r>
              <a:rPr lang="ru-RU" sz="1300" dirty="0">
                <a:latin typeface="Arial" pitchFamily="34" charset="0"/>
                <a:cs typeface="Arial" pitchFamily="34" charset="0"/>
              </a:rPr>
              <a:t>10 марта 2024 года, Площадка у Дома народного творчества</a:t>
            </a:r>
          </a:p>
          <a:p>
            <a:pPr algn="just"/>
            <a:endParaRPr lang="ru-RU" sz="1300" dirty="0">
              <a:latin typeface="Arial" pitchFamily="34" charset="0"/>
              <a:cs typeface="Arial" pitchFamily="34" charset="0"/>
            </a:endParaRPr>
          </a:p>
          <a:p>
            <a:pPr algn="just"/>
            <a:r>
              <a:rPr lang="ru-RU" sz="1300" dirty="0">
                <a:latin typeface="Arial" pitchFamily="34" charset="0"/>
                <a:cs typeface="Arial" pitchFamily="34" charset="0"/>
              </a:rPr>
              <a:t>Нижнекамск от души постарался «проводить зиму». И казалось бы, Зима, не собирающаяся покидать свои владения еще утром, сдалась под натиском насыщенной программы и уже ближе к обеду ярко засияло Солнце.</a:t>
            </a:r>
          </a:p>
          <a:p>
            <a:pPr algn="just"/>
            <a:endParaRPr lang="ru-RU" sz="1300" dirty="0">
              <a:latin typeface="Arial" pitchFamily="34" charset="0"/>
              <a:cs typeface="Arial" pitchFamily="34" charset="0"/>
            </a:endParaRPr>
          </a:p>
          <a:p>
            <a:pPr algn="just"/>
            <a:r>
              <a:rPr lang="ru-RU" sz="1300" dirty="0">
                <a:latin typeface="Arial" pitchFamily="34" charset="0"/>
                <a:cs typeface="Arial" pitchFamily="34" charset="0"/>
              </a:rPr>
              <a:t>Веселые интерактивные игры и забавы, хороводы и эстафеты, театрализованный пролог, связанный с Годом семьи, сжигание чучела и поедание блинов, а также концертные номера местных артистов порадовали и покорили сердца гостей праздника. </a:t>
            </a:r>
          </a:p>
          <a:p>
            <a:pPr algn="just"/>
            <a:endParaRPr lang="ru-RU" sz="1300" dirty="0">
              <a:latin typeface="Arial" pitchFamily="34" charset="0"/>
              <a:cs typeface="Arial" pitchFamily="34" charset="0"/>
            </a:endParaRPr>
          </a:p>
          <a:p>
            <a:pPr algn="just"/>
            <a:r>
              <a:rPr lang="ru-RU" sz="1300" dirty="0">
                <a:latin typeface="Arial" pitchFamily="34" charset="0"/>
                <a:cs typeface="Arial" pitchFamily="34" charset="0"/>
              </a:rPr>
              <a:t>Только живя в понимании и поддержке друг друга, соблюдая традиции и чтя культуру друг друга, у нас будет мир и покой.</a:t>
            </a:r>
          </a:p>
          <a:p>
            <a:pPr algn="just"/>
            <a:endParaRPr lang="ru-RU" sz="1300" dirty="0">
              <a:latin typeface="Arial" pitchFamily="34" charset="0"/>
              <a:cs typeface="Arial" pitchFamily="34" charset="0"/>
            </a:endParaRPr>
          </a:p>
        </p:txBody>
      </p:sp>
      <p:pic>
        <p:nvPicPr>
          <p:cNvPr id="8194" name="Picture 2" descr="https://sun9-2.userapi.com/impg/i4qPmfFM6E0QaH19lN3bojErIKyZSL0hmBnjlQ/JC-smQCOyY0.jpg?size=2560x1707&amp;quality=95&amp;sign=6810a261ee82c58411d109980fecfeed&amp;type=album"/>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400924" y="973232"/>
            <a:ext cx="3735707" cy="2490958"/>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s://sun9-80.userapi.com/impg/nJNyYueTBRQfLYKvaIQhpyYgKAzLsEVMrmCPOQ/XBiYt5Hr30E.jpg?size=2560x1704&amp;quality=95&amp;sign=b8fb6c7401086e6eb67e707fc806053f&amp;type=album"/>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7400924" y="3640508"/>
            <a:ext cx="3735707" cy="2486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65319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85B9A69B-223B-4235-A94B-0C8A88C6B8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469" y="-95250"/>
            <a:ext cx="12554778" cy="7067550"/>
          </a:xfrm>
          <a:prstGeom prst="rect">
            <a:avLst/>
          </a:prstGeom>
        </p:spPr>
      </p:pic>
      <p:sp>
        <p:nvSpPr>
          <p:cNvPr id="4" name="Прямоугольник 3">
            <a:extLst>
              <a:ext uri="{FF2B5EF4-FFF2-40B4-BE49-F238E27FC236}">
                <a16:creationId xmlns:a16="http://schemas.microsoft.com/office/drawing/2014/main" id="{AC3088C7-C5C0-4AB9-BE05-73651F6A8107}"/>
              </a:ext>
            </a:extLst>
          </p:cNvPr>
          <p:cNvSpPr/>
          <p:nvPr/>
        </p:nvSpPr>
        <p:spPr>
          <a:xfrm>
            <a:off x="950913" y="731838"/>
            <a:ext cx="6307137" cy="342900"/>
          </a:xfrm>
          <a:prstGeom prst="rect">
            <a:avLst/>
          </a:prstGeom>
        </p:spPr>
        <p:txBody>
          <a:bodyPr>
            <a:spAutoFit/>
          </a:bodyPr>
          <a:lstStyle/>
          <a:p>
            <a:pPr eaLnBrk="1" fontAlgn="auto" hangingPunct="1">
              <a:spcBef>
                <a:spcPts val="0"/>
              </a:spcBef>
              <a:spcAft>
                <a:spcPts val="0"/>
              </a:spcAft>
              <a:defRPr/>
            </a:pPr>
            <a:r>
              <a:rPr lang="ru-RU" sz="1630" b="1" dirty="0" smtClean="0">
                <a:solidFill>
                  <a:srgbClr val="DB6413"/>
                </a:solidFill>
                <a:latin typeface="Arial" pitchFamily="34" charset="0"/>
                <a:cs typeface="Arial" pitchFamily="34" charset="0"/>
              </a:rPr>
              <a:t>Фестиваль «Знаковое место»</a:t>
            </a:r>
            <a:endParaRPr lang="ru-RU" sz="1630" b="1" dirty="0">
              <a:solidFill>
                <a:srgbClr val="DB6413"/>
              </a:solidFill>
              <a:latin typeface="Arial" pitchFamily="34" charset="0"/>
              <a:cs typeface="Arial" pitchFamily="34" charset="0"/>
            </a:endParaRPr>
          </a:p>
        </p:txBody>
      </p:sp>
      <p:sp>
        <p:nvSpPr>
          <p:cNvPr id="5" name="Прямоугольник 11">
            <a:extLst>
              <a:ext uri="{FF2B5EF4-FFF2-40B4-BE49-F238E27FC236}">
                <a16:creationId xmlns:a16="http://schemas.microsoft.com/office/drawing/2014/main" id="{B62B70AC-4D2C-4217-9715-C4287F5F0EB8}"/>
              </a:ext>
            </a:extLst>
          </p:cNvPr>
          <p:cNvSpPr>
            <a:spLocks noChangeArrowheads="1"/>
          </p:cNvSpPr>
          <p:nvPr/>
        </p:nvSpPr>
        <p:spPr bwMode="auto">
          <a:xfrm>
            <a:off x="950913" y="1074738"/>
            <a:ext cx="6507162" cy="5301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ru-RU" altLang="ru-RU" sz="1300" dirty="0" smtClean="0">
                <a:latin typeface="Arial" panose="020B0604020202020204" pitchFamily="34" charset="0"/>
                <a:cs typeface="Arial" panose="020B0604020202020204" pitchFamily="34" charset="0"/>
              </a:rPr>
              <a:t>12 августа </a:t>
            </a:r>
            <a:r>
              <a:rPr lang="ru-RU" altLang="ru-RU" sz="1300" dirty="0">
                <a:latin typeface="Arial" panose="020B0604020202020204" pitchFamily="34" charset="0"/>
                <a:cs typeface="Arial" panose="020B0604020202020204" pitchFamily="34" charset="0"/>
              </a:rPr>
              <a:t>2024 года, </a:t>
            </a:r>
            <a:r>
              <a:rPr lang="ru-RU" altLang="ru-RU" sz="1300" dirty="0" smtClean="0">
                <a:latin typeface="Arial" panose="020B0604020202020204" pitchFamily="34" charset="0"/>
                <a:cs typeface="Arial" panose="020B0604020202020204" pitchFamily="34" charset="0"/>
              </a:rPr>
              <a:t>Парк </a:t>
            </a:r>
            <a:r>
              <a:rPr lang="ru-RU" altLang="ru-RU" sz="1300" dirty="0" err="1" smtClean="0">
                <a:latin typeface="Arial" panose="020B0604020202020204" pitchFamily="34" charset="0"/>
                <a:cs typeface="Arial" panose="020B0604020202020204" pitchFamily="34" charset="0"/>
              </a:rPr>
              <a:t>СемьЯ</a:t>
            </a:r>
            <a:endParaRPr lang="ru-RU" altLang="ru-RU" sz="1300" dirty="0" smtClean="0">
              <a:latin typeface="Arial" panose="020B0604020202020204" pitchFamily="34" charset="0"/>
              <a:cs typeface="Arial" panose="020B0604020202020204" pitchFamily="34" charset="0"/>
            </a:endParaRPr>
          </a:p>
          <a:p>
            <a:pPr algn="just" eaLnBrk="1" hangingPunct="1"/>
            <a:endParaRPr lang="ru-RU" altLang="ru-RU" sz="1300" dirty="0">
              <a:latin typeface="Arial" panose="020B0604020202020204" pitchFamily="34" charset="0"/>
              <a:cs typeface="Arial" panose="020B0604020202020204" pitchFamily="34" charset="0"/>
            </a:endParaRPr>
          </a:p>
          <a:p>
            <a:pPr indent="176213" algn="just"/>
            <a:r>
              <a:rPr lang="ru-RU" altLang="ru-RU" sz="1250" dirty="0" smtClean="0">
                <a:latin typeface="Arial" panose="020B0604020202020204" pitchFamily="34" charset="0"/>
                <a:cs typeface="Arial" panose="020B0604020202020204" pitchFamily="34" charset="0"/>
              </a:rPr>
              <a:t>Фестиваль </a:t>
            </a:r>
            <a:r>
              <a:rPr lang="ru-RU" altLang="ru-RU" sz="1250" dirty="0">
                <a:latin typeface="Arial" panose="020B0604020202020204" pitchFamily="34" charset="0"/>
                <a:cs typeface="Arial" panose="020B0604020202020204" pitchFamily="34" charset="0"/>
              </a:rPr>
              <a:t>проходит при поддержке программы социальных инвестиций </a:t>
            </a:r>
            <a:r>
              <a:rPr lang="ru-RU" altLang="ru-RU" sz="1250" dirty="0" err="1">
                <a:latin typeface="Arial" panose="020B0604020202020204" pitchFamily="34" charset="0"/>
                <a:cs typeface="Arial" panose="020B0604020202020204" pitchFamily="34" charset="0"/>
              </a:rPr>
              <a:t>СИБУРа</a:t>
            </a:r>
            <a:r>
              <a:rPr lang="ru-RU" altLang="ru-RU" sz="1250" dirty="0">
                <a:latin typeface="Arial" panose="020B0604020202020204" pitchFamily="34" charset="0"/>
                <a:cs typeface="Arial" panose="020B0604020202020204" pitchFamily="34" charset="0"/>
              </a:rPr>
              <a:t> «Формула хороших дел».</a:t>
            </a:r>
          </a:p>
          <a:p>
            <a:pPr indent="176213" algn="just"/>
            <a:r>
              <a:rPr lang="ru-RU" altLang="ru-RU" sz="1250" dirty="0" smtClean="0">
                <a:latin typeface="Arial" panose="020B0604020202020204" pitchFamily="34" charset="0"/>
                <a:cs typeface="Arial" panose="020B0604020202020204" pitchFamily="34" charset="0"/>
              </a:rPr>
              <a:t>В </a:t>
            </a:r>
            <a:r>
              <a:rPr lang="ru-RU" altLang="ru-RU" sz="1250" dirty="0">
                <a:latin typeface="Arial" panose="020B0604020202020204" pitchFamily="34" charset="0"/>
                <a:cs typeface="Arial" panose="020B0604020202020204" pitchFamily="34" charset="0"/>
              </a:rPr>
              <a:t>творческой лаборатории все желающие могли создать свои собственные уникальные </a:t>
            </a:r>
            <a:r>
              <a:rPr lang="ru-RU" altLang="ru-RU" sz="1250" dirty="0" smtClean="0">
                <a:latin typeface="Arial" panose="020B0604020202020204" pitchFamily="34" charset="0"/>
                <a:cs typeface="Arial" panose="020B0604020202020204" pitchFamily="34" charset="0"/>
              </a:rPr>
              <a:t>изделия: расписывали </a:t>
            </a:r>
            <a:r>
              <a:rPr lang="ru-RU" altLang="ru-RU" sz="1250" dirty="0">
                <a:latin typeface="Arial" panose="020B0604020202020204" pitchFamily="34" charset="0"/>
                <a:cs typeface="Arial" panose="020B0604020202020204" pitchFamily="34" charset="0"/>
              </a:rPr>
              <a:t>гипсовые фигурки, плели красивые кольца из бисера и браслеты из бусин и леденцов, делали народную куклу-оберег, рисовали картину нитками и создавали мозаику из стекла. </a:t>
            </a:r>
            <a:r>
              <a:rPr lang="ru-RU" altLang="ru-RU" sz="1250" dirty="0" smtClean="0">
                <a:latin typeface="Arial" panose="020B0604020202020204" pitchFamily="34" charset="0"/>
                <a:cs typeface="Arial" panose="020B0604020202020204" pitchFamily="34" charset="0"/>
              </a:rPr>
              <a:t>На </a:t>
            </a:r>
            <a:r>
              <a:rPr lang="ru-RU" altLang="ru-RU" sz="1250" dirty="0">
                <a:latin typeface="Arial" panose="020B0604020202020204" pitchFamily="34" charset="0"/>
                <a:cs typeface="Arial" panose="020B0604020202020204" pitchFamily="34" charset="0"/>
              </a:rPr>
              <a:t>главной сцене прошел праздничный концерт народной музыки и танцев. На фестивале выступила фолк-группа «Кружево» с задорными песнями, а группа «</a:t>
            </a:r>
            <a:r>
              <a:rPr lang="ru-RU" altLang="ru-RU" sz="1250" dirty="0" err="1">
                <a:latin typeface="Arial" panose="020B0604020202020204" pitchFamily="34" charset="0"/>
                <a:cs typeface="Arial" panose="020B0604020202020204" pitchFamily="34" charset="0"/>
              </a:rPr>
              <a:t>KYRкума</a:t>
            </a:r>
            <a:r>
              <a:rPr lang="ru-RU" altLang="ru-RU" sz="1250" dirty="0">
                <a:latin typeface="Arial" panose="020B0604020202020204" pitchFamily="34" charset="0"/>
                <a:cs typeface="Arial" panose="020B0604020202020204" pitchFamily="34" charset="0"/>
              </a:rPr>
              <a:t>» порадовала исполнением современных хитов в народной стилистике</a:t>
            </a:r>
            <a:r>
              <a:rPr lang="ru-RU" altLang="ru-RU" sz="1250" dirty="0" smtClean="0">
                <a:latin typeface="Arial" panose="020B0604020202020204" pitchFamily="34" charset="0"/>
                <a:cs typeface="Arial" panose="020B0604020202020204" pitchFamily="34" charset="0"/>
              </a:rPr>
              <a:t>. Театральный </a:t>
            </a:r>
            <a:r>
              <a:rPr lang="ru-RU" altLang="ru-RU" sz="1250" dirty="0">
                <a:latin typeface="Arial" panose="020B0604020202020204" pitchFamily="34" charset="0"/>
                <a:cs typeface="Arial" panose="020B0604020202020204" pitchFamily="34" charset="0"/>
              </a:rPr>
              <a:t>коллектив «Леля» из Санкт-Петербурга представил спектакль «</a:t>
            </a:r>
            <a:r>
              <a:rPr lang="ru-RU" altLang="ru-RU" sz="1250" dirty="0" err="1">
                <a:latin typeface="Arial" panose="020B0604020202020204" pitchFamily="34" charset="0"/>
                <a:cs typeface="Arial" panose="020B0604020202020204" pitchFamily="34" charset="0"/>
              </a:rPr>
              <a:t>НеБывальщина</a:t>
            </a:r>
            <a:r>
              <a:rPr lang="ru-RU" altLang="ru-RU" sz="1250" dirty="0">
                <a:latin typeface="Arial" panose="020B0604020202020204" pitchFamily="34" charset="0"/>
                <a:cs typeface="Arial" panose="020B0604020202020204" pitchFamily="34" charset="0"/>
              </a:rPr>
              <a:t>», созданный по мотивам сказок Бориса Шергина и Степана </a:t>
            </a:r>
            <a:r>
              <a:rPr lang="ru-RU" altLang="ru-RU" sz="1250" dirty="0" err="1">
                <a:latin typeface="Arial" panose="020B0604020202020204" pitchFamily="34" charset="0"/>
                <a:cs typeface="Arial" panose="020B0604020202020204" pitchFamily="34" charset="0"/>
              </a:rPr>
              <a:t>Писахова</a:t>
            </a:r>
            <a:r>
              <a:rPr lang="ru-RU" altLang="ru-RU" sz="1250" dirty="0">
                <a:latin typeface="Arial" panose="020B0604020202020204" pitchFamily="34" charset="0"/>
                <a:cs typeface="Arial" panose="020B0604020202020204" pitchFamily="34" charset="0"/>
              </a:rPr>
              <a:t>. </a:t>
            </a:r>
            <a:endParaRPr lang="ru-RU" altLang="ru-RU" sz="1250" dirty="0" smtClean="0">
              <a:latin typeface="Arial" panose="020B0604020202020204" pitchFamily="34" charset="0"/>
              <a:cs typeface="Arial" panose="020B0604020202020204" pitchFamily="34" charset="0"/>
            </a:endParaRPr>
          </a:p>
          <a:p>
            <a:pPr indent="176213" algn="just"/>
            <a:r>
              <a:rPr lang="ru-RU" altLang="ru-RU" sz="1250" dirty="0" smtClean="0">
                <a:latin typeface="Arial" panose="020B0604020202020204" pitchFamily="34" charset="0"/>
                <a:cs typeface="Arial" panose="020B0604020202020204" pitchFamily="34" charset="0"/>
              </a:rPr>
              <a:t>Помимо </a:t>
            </a:r>
            <a:r>
              <a:rPr lang="ru-RU" altLang="ru-RU" sz="1250" dirty="0">
                <a:latin typeface="Arial" panose="020B0604020202020204" pitchFamily="34" charset="0"/>
                <a:cs typeface="Arial" panose="020B0604020202020204" pitchFamily="34" charset="0"/>
              </a:rPr>
              <a:t>основной программы с выступлениями артистов и мастер-классами, для гостей были подготовлены русские народные игры, конкурсы с призами и увлекательный семейный </a:t>
            </a:r>
            <a:r>
              <a:rPr lang="ru-RU" altLang="ru-RU" sz="1250" dirty="0" err="1">
                <a:latin typeface="Arial" panose="020B0604020202020204" pitchFamily="34" charset="0"/>
                <a:cs typeface="Arial" panose="020B0604020202020204" pitchFamily="34" charset="0"/>
              </a:rPr>
              <a:t>квест</a:t>
            </a:r>
            <a:r>
              <a:rPr lang="ru-RU" altLang="ru-RU" sz="1250" dirty="0">
                <a:latin typeface="Arial" panose="020B0604020202020204" pitchFamily="34" charset="0"/>
                <a:cs typeface="Arial" panose="020B0604020202020204" pitchFamily="34" charset="0"/>
              </a:rPr>
              <a:t>.</a:t>
            </a:r>
          </a:p>
          <a:p>
            <a:pPr indent="176213" algn="just"/>
            <a:r>
              <a:rPr lang="ru-RU" altLang="ru-RU" sz="1250" dirty="0" smtClean="0">
                <a:latin typeface="Arial" panose="020B0604020202020204" pitchFamily="34" charset="0"/>
                <a:cs typeface="Arial" panose="020B0604020202020204" pitchFamily="34" charset="0"/>
              </a:rPr>
              <a:t>В </a:t>
            </a:r>
            <a:r>
              <a:rPr lang="ru-RU" altLang="ru-RU" sz="1250" dirty="0">
                <a:latin typeface="Arial" panose="020B0604020202020204" pitchFamily="34" charset="0"/>
                <a:cs typeface="Arial" panose="020B0604020202020204" pitchFamily="34" charset="0"/>
              </a:rPr>
              <a:t>этом году впервые на фестивале была установлена </a:t>
            </a:r>
            <a:r>
              <a:rPr lang="ru-RU" altLang="ru-RU" sz="1250" dirty="0" err="1">
                <a:latin typeface="Arial" panose="020B0604020202020204" pitchFamily="34" charset="0"/>
                <a:cs typeface="Arial" panose="020B0604020202020204" pitchFamily="34" charset="0"/>
              </a:rPr>
              <a:t>фотобудка</a:t>
            </a:r>
            <a:r>
              <a:rPr lang="ru-RU" altLang="ru-RU" sz="1250" dirty="0">
                <a:latin typeface="Arial" panose="020B0604020202020204" pitchFamily="34" charset="0"/>
                <a:cs typeface="Arial" panose="020B0604020202020204" pitchFamily="34" charset="0"/>
              </a:rPr>
              <a:t> с искусственным интеллектом. Здесь каждый желающий мог сделать необычную фотографию, обработанную </a:t>
            </a:r>
            <a:r>
              <a:rPr lang="ru-RU" altLang="ru-RU" sz="1250" dirty="0" err="1">
                <a:latin typeface="Arial" panose="020B0604020202020204" pitchFamily="34" charset="0"/>
                <a:cs typeface="Arial" panose="020B0604020202020204" pitchFamily="34" charset="0"/>
              </a:rPr>
              <a:t>нейросетью</a:t>
            </a:r>
            <a:r>
              <a:rPr lang="ru-RU" altLang="ru-RU" sz="1250" dirty="0">
                <a:latin typeface="Arial" panose="020B0604020202020204" pitchFamily="34" charset="0"/>
                <a:cs typeface="Arial" panose="020B0604020202020204" pitchFamily="34" charset="0"/>
              </a:rPr>
              <a:t> в народной стилистике. За всё время фестиваля было распечатано более тысячи таких фотографий.</a:t>
            </a:r>
          </a:p>
          <a:p>
            <a:pPr indent="176213" algn="just"/>
            <a:r>
              <a:rPr lang="ru-RU" altLang="ru-RU" sz="1250" dirty="0" smtClean="0">
                <a:latin typeface="Arial" panose="020B0604020202020204" pitchFamily="34" charset="0"/>
                <a:cs typeface="Arial" panose="020B0604020202020204" pitchFamily="34" charset="0"/>
              </a:rPr>
              <a:t>Самым </a:t>
            </a:r>
            <a:r>
              <a:rPr lang="ru-RU" altLang="ru-RU" sz="1250" dirty="0">
                <a:latin typeface="Arial" panose="020B0604020202020204" pitchFamily="34" charset="0"/>
                <a:cs typeface="Arial" panose="020B0604020202020204" pitchFamily="34" charset="0"/>
              </a:rPr>
              <a:t>ярким моментом фестиваля стал розыгрыш главного приза — путешествия в Санкт-Петербург. Победитель был определён с первой попытки, им стал Шамиль Харисов.</a:t>
            </a:r>
          </a:p>
          <a:p>
            <a:pPr indent="176213" algn="just"/>
            <a:r>
              <a:rPr lang="ru-RU" altLang="ru-RU" sz="1250" dirty="0" smtClean="0">
                <a:latin typeface="Arial" panose="020B0604020202020204" pitchFamily="34" charset="0"/>
                <a:cs typeface="Arial" panose="020B0604020202020204" pitchFamily="34" charset="0"/>
              </a:rPr>
              <a:t>Завершился </a:t>
            </a:r>
            <a:r>
              <a:rPr lang="ru-RU" altLang="ru-RU" sz="1250" dirty="0">
                <a:latin typeface="Arial" panose="020B0604020202020204" pitchFamily="34" charset="0"/>
                <a:cs typeface="Arial" panose="020B0604020202020204" pitchFamily="34" charset="0"/>
              </a:rPr>
              <a:t>фестиваль народной дискотекой, где все желающие могли потанцевать под любимые народные песни в современном исполнении. А самые активные участники, не пропускавшие ни одного конкурса у сцены, получили памятные подарки.</a:t>
            </a:r>
            <a:endParaRPr lang="ru-RU" altLang="ru-RU" sz="1250" b="1" dirty="0">
              <a:latin typeface="Arial" panose="020B0604020202020204" pitchFamily="34" charset="0"/>
              <a:cs typeface="Arial" panose="020B0604020202020204" pitchFamily="34" charset="0"/>
            </a:endParaRPr>
          </a:p>
        </p:txBody>
      </p:sp>
      <p:pic>
        <p:nvPicPr>
          <p:cNvPr id="1026" name="Picture 2" descr="https://sun9-20.userapi.com/impg/FcPAe9eBzb2OGVY7cTqrKjexUAnG8GzFlJeeVw/bOtFedWX6pg.jpg?size=1600x1067&amp;quality=95&amp;sign=8f7416ced3b3655d830e252f1136d435&amp;type=album"/>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736279" y="3944413"/>
            <a:ext cx="3062159" cy="20420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un9-10.userapi.com/impg/jG6nPL48XkpZvfLo92JRPbdamPbXhZnqZnJf6w/i7i3n0WXvO4.jpg?size=1067x1600&amp;quality=95&amp;sign=1d7411b1a0fd8716e2ec34190e261ba8&amp;type=album"/>
          <p:cNvPicPr>
            <a:picLocks noChangeAspect="1" noChangeArrowheads="1"/>
          </p:cNvPicPr>
          <p:nvPr/>
        </p:nvPicPr>
        <p:blipFill rotWithShape="1">
          <a:blip r:embed="rId4">
            <a:extLst>
              <a:ext uri="{28A0092B-C50C-407E-A947-70E740481C1C}">
                <a14:useLocalDpi xmlns:a14="http://schemas.microsoft.com/office/drawing/2010/main" val="0"/>
              </a:ext>
            </a:extLst>
          </a:blip>
          <a:srcRect t="9768" b="25646"/>
          <a:stretch/>
        </p:blipFill>
        <p:spPr bwMode="auto">
          <a:xfrm>
            <a:off x="7736280" y="731838"/>
            <a:ext cx="3062159" cy="2965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10959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6B4F3F97-DC98-40C4-9274-2003CACCA8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258" y="-108643"/>
            <a:ext cx="12849960" cy="7233719"/>
          </a:xfrm>
          <a:prstGeom prst="rect">
            <a:avLst/>
          </a:prstGeom>
        </p:spPr>
      </p:pic>
      <p:sp>
        <p:nvSpPr>
          <p:cNvPr id="9" name="Прямоугольник 8"/>
          <p:cNvSpPr/>
          <p:nvPr/>
        </p:nvSpPr>
        <p:spPr>
          <a:xfrm>
            <a:off x="1883568" y="699292"/>
            <a:ext cx="7796605" cy="342401"/>
          </a:xfrm>
          <a:prstGeom prst="rect">
            <a:avLst/>
          </a:prstGeom>
        </p:spPr>
        <p:txBody>
          <a:bodyPr wrap="square">
            <a:spAutoFit/>
          </a:bodyPr>
          <a:lstStyle/>
          <a:p>
            <a:pPr algn="ctr"/>
            <a:r>
              <a:rPr lang="ru-RU" sz="1625" b="1" dirty="0">
                <a:solidFill>
                  <a:srgbClr val="DB6413"/>
                </a:solidFill>
                <a:latin typeface="Arial" pitchFamily="34" charset="0"/>
                <a:cs typeface="Arial" pitchFamily="34" charset="0"/>
              </a:rPr>
              <a:t>79-я годовщина Победы в Великой Отечественной войне 1941-1945гг</a:t>
            </a:r>
          </a:p>
        </p:txBody>
      </p:sp>
      <p:sp>
        <p:nvSpPr>
          <p:cNvPr id="10" name="Прямоугольник 9"/>
          <p:cNvSpPr/>
          <p:nvPr/>
        </p:nvSpPr>
        <p:spPr>
          <a:xfrm>
            <a:off x="1079094" y="1154347"/>
            <a:ext cx="10093323" cy="3093154"/>
          </a:xfrm>
          <a:prstGeom prst="rect">
            <a:avLst/>
          </a:prstGeom>
        </p:spPr>
        <p:txBody>
          <a:bodyPr wrap="square">
            <a:spAutoFit/>
          </a:bodyPr>
          <a:lstStyle/>
          <a:p>
            <a:pPr indent="371475" algn="just"/>
            <a:r>
              <a:rPr lang="ru-RU" sz="1300" dirty="0">
                <a:latin typeface="Arial" pitchFamily="34" charset="0"/>
                <a:cs typeface="Arial" pitchFamily="34" charset="0"/>
              </a:rPr>
              <a:t>09 мая 2024 года</a:t>
            </a:r>
          </a:p>
          <a:p>
            <a:pPr indent="371475" algn="just"/>
            <a:endParaRPr lang="ru-RU" sz="1300" dirty="0">
              <a:latin typeface="Arial" pitchFamily="34" charset="0"/>
              <a:cs typeface="Arial" pitchFamily="34" charset="0"/>
            </a:endParaRPr>
          </a:p>
          <a:p>
            <a:pPr indent="371475" algn="just"/>
            <a:r>
              <a:rPr lang="ru-RU" sz="1300" dirty="0">
                <a:latin typeface="Arial" pitchFamily="34" charset="0"/>
                <a:cs typeface="Arial" pitchFamily="34" charset="0"/>
              </a:rPr>
              <a:t>Один из самых важных праздников как для нашей страны, так и для многих других государств. День, когда миллионы людей вспоминают подвиг нашего народа. В Нижнекамске по традиции главные торжества по случаю 9 Мая проходят на территории у Монумента Победы. Ровно в десять утра на площади Победы начался праздничный тематический пролог «Победа во имя жизни», участники которого рассказали о силе и мужестве советского народа в годы войны. Продолжился праздник торжественным митингом. Почтить память погибших в Великой Отечественной войне пришли ветераны, труженики тыла, дети войны, руководители и </a:t>
            </a:r>
            <a:r>
              <a:rPr lang="ru-RU" sz="1300" dirty="0" err="1">
                <a:latin typeface="Arial" pitchFamily="34" charset="0"/>
                <a:cs typeface="Arial" pitchFamily="34" charset="0"/>
              </a:rPr>
              <a:t>нижнекамцы</a:t>
            </a:r>
            <a:r>
              <a:rPr lang="ru-RU" sz="1300" dirty="0">
                <a:latin typeface="Arial" pitchFamily="34" charset="0"/>
                <a:cs typeface="Arial" pitchFamily="34" charset="0"/>
              </a:rPr>
              <a:t>. После все собравшиеся почтили память 27 миллионов погибших в годы войны и ветеранов, не доживших до Дня Победы, минутой молчания и тройным залпом боевого оружия. К подножию Монумента Победы, к памятнику труженикам тыла и детям войны возложили цветы.</a:t>
            </a:r>
          </a:p>
          <a:p>
            <a:pPr indent="371475" algn="just"/>
            <a:r>
              <a:rPr lang="ru-RU" sz="1300" dirty="0">
                <a:latin typeface="Arial" pitchFamily="34" charset="0"/>
                <a:cs typeface="Arial" pitchFamily="34" charset="0"/>
              </a:rPr>
              <a:t>Самая яркая часть праздника – Парад Победы был представлен показательными выступлениями барабанщиков Татарстанского кадетского корпуса Приволжского федерального округа им. Героя Советского Союза </a:t>
            </a:r>
            <a:r>
              <a:rPr lang="ru-RU" sz="1300" dirty="0" err="1">
                <a:latin typeface="Arial" pitchFamily="34" charset="0"/>
                <a:cs typeface="Arial" pitchFamily="34" charset="0"/>
              </a:rPr>
              <a:t>Гани</a:t>
            </a:r>
            <a:r>
              <a:rPr lang="ru-RU" sz="1300" dirty="0">
                <a:latin typeface="Arial" pitchFamily="34" charset="0"/>
                <a:cs typeface="Arial" pitchFamily="34" charset="0"/>
              </a:rPr>
              <a:t> Сафиуллина и парадом военизированных расчетов. Всего в параде приняли участие порядка 700 человек. Завершилась торжественная часть массовой вокально-хореографической постановкой «Счастливое детство».</a:t>
            </a:r>
          </a:p>
          <a:p>
            <a:pPr indent="371475" algn="just"/>
            <a:endParaRPr lang="ru-RU" sz="1300" dirty="0">
              <a:latin typeface="Arial" pitchFamily="34" charset="0"/>
              <a:cs typeface="Arial" pitchFamily="34" charset="0"/>
            </a:endParaRPr>
          </a:p>
        </p:txBody>
      </p:sp>
      <p:pic>
        <p:nvPicPr>
          <p:cNvPr id="9218" name="Picture 2" descr="https://sun9-56.userapi.com/impg/C6QIqxFV_i8edh5PlRHjqsBQaC3eE0pjiuKR0w/t1TMiX7tEXc.jpg?size=2560x1704&amp;quality=95&amp;sign=b5eba34569b7d0576ce335a56573ca04&amp;type=album"/>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695825" y="4235740"/>
            <a:ext cx="3242651" cy="215839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s://sun9-22.userapi.com/impg/J0VtxsD3R0EJCjg_kI3A4XZ3IEBKxfoiYuH-Ig/1TKLCFYO7zU.jpg?size=2560x1514&amp;quality=95&amp;sign=967907d5a86962a19559ac3366c6ed4c&amp;type=album"/>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537" t="15416" r="27335" b="12457"/>
          <a:stretch/>
        </p:blipFill>
        <p:spPr bwMode="auto">
          <a:xfrm>
            <a:off x="883870" y="4235740"/>
            <a:ext cx="3642701" cy="2154316"/>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https://sun9-34.userapi.com/impg/ETdSxHJWzGJncsTXhY-5TJac7geJg2W6YQ_9YQ/FzwiuWxNEqk.jpg?size=1600x1108&amp;quality=95&amp;sign=4ca72e26059b71749b131dcb0d03e1ba&amp;type=album"/>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8107730" y="4235740"/>
            <a:ext cx="3233941" cy="2154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30507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917DF327-7011-42C3-A6F6-3AA69A1A5D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88" y="-144855"/>
            <a:ext cx="12560473" cy="7070756"/>
          </a:xfrm>
          <a:prstGeom prst="rect">
            <a:avLst/>
          </a:prstGeom>
        </p:spPr>
      </p:pic>
      <p:sp>
        <p:nvSpPr>
          <p:cNvPr id="4" name="Прямоугольник 3"/>
          <p:cNvSpPr/>
          <p:nvPr/>
        </p:nvSpPr>
        <p:spPr>
          <a:xfrm>
            <a:off x="862343" y="973232"/>
            <a:ext cx="5720990" cy="343171"/>
          </a:xfrm>
          <a:prstGeom prst="rect">
            <a:avLst/>
          </a:prstGeom>
        </p:spPr>
        <p:txBody>
          <a:bodyPr wrap="square">
            <a:spAutoFit/>
          </a:bodyPr>
          <a:lstStyle/>
          <a:p>
            <a:r>
              <a:rPr lang="ru-RU" sz="1630" b="1" dirty="0">
                <a:solidFill>
                  <a:srgbClr val="DB6413"/>
                </a:solidFill>
                <a:latin typeface="Arial" pitchFamily="34" charset="0"/>
                <a:cs typeface="Arial" pitchFamily="34" charset="0"/>
              </a:rPr>
              <a:t>День русского языка</a:t>
            </a:r>
          </a:p>
        </p:txBody>
      </p:sp>
      <p:sp>
        <p:nvSpPr>
          <p:cNvPr id="2" name="Прямоугольник 1"/>
          <p:cNvSpPr/>
          <p:nvPr/>
        </p:nvSpPr>
        <p:spPr>
          <a:xfrm>
            <a:off x="862343" y="1504403"/>
            <a:ext cx="6096000" cy="3893374"/>
          </a:xfrm>
          <a:prstGeom prst="rect">
            <a:avLst/>
          </a:prstGeom>
        </p:spPr>
        <p:txBody>
          <a:bodyPr wrap="square">
            <a:spAutoFit/>
          </a:bodyPr>
          <a:lstStyle/>
          <a:p>
            <a:pPr algn="just"/>
            <a:r>
              <a:rPr lang="ru-RU" sz="1300" dirty="0">
                <a:latin typeface="Arial" pitchFamily="34" charset="0"/>
                <a:cs typeface="Arial" pitchFamily="34" charset="0"/>
              </a:rPr>
              <a:t>06 июня 2024 года, Сквер Пушкина</a:t>
            </a:r>
          </a:p>
          <a:p>
            <a:pPr algn="just"/>
            <a:endParaRPr lang="ru-RU" sz="1300" dirty="0">
              <a:latin typeface="Arial" pitchFamily="34" charset="0"/>
              <a:cs typeface="Arial" pitchFamily="34" charset="0"/>
            </a:endParaRPr>
          </a:p>
          <a:p>
            <a:pPr indent="179388" algn="just"/>
            <a:r>
              <a:rPr lang="ru-RU" sz="1300" dirty="0">
                <a:latin typeface="Arial" pitchFamily="34" charset="0"/>
                <a:cs typeface="Arial" pitchFamily="34" charset="0"/>
              </a:rPr>
              <a:t>К 225-летию со дня рождения </a:t>
            </a:r>
            <a:r>
              <a:rPr lang="ru-RU" sz="1300" dirty="0" err="1">
                <a:latin typeface="Arial" pitchFamily="34" charset="0"/>
                <a:cs typeface="Arial" pitchFamily="34" charset="0"/>
              </a:rPr>
              <a:t>А.С.Пушкина</a:t>
            </a:r>
            <a:r>
              <a:rPr lang="ru-RU" sz="1300" dirty="0">
                <a:latin typeface="Arial" pitchFamily="34" charset="0"/>
                <a:cs typeface="Arial" pitchFamily="34" charset="0"/>
              </a:rPr>
              <a:t> в Нижнекамске прошло значимое событие – торжественное открытие памятника великому русскому поэту. Скульптура станет центром нового общественного пространства – сквера Пушкина.</a:t>
            </a:r>
          </a:p>
          <a:p>
            <a:pPr indent="179388" algn="just"/>
            <a:r>
              <a:rPr lang="ru-RU" sz="1300" dirty="0">
                <a:latin typeface="Arial" pitchFamily="34" charset="0"/>
                <a:cs typeface="Arial" pitchFamily="34" charset="0"/>
              </a:rPr>
              <a:t>Торжество началось с мастер-классов по бальным танцам и различным формам декоративно-прикладного искусства. Далее последовали театрализованное представление, викторины и открытый микрофон, давая каждому возможность поделиться своими талантами.</a:t>
            </a:r>
          </a:p>
          <a:p>
            <a:pPr indent="179388" algn="just"/>
            <a:r>
              <a:rPr lang="ru-RU" sz="1300" dirty="0">
                <a:latin typeface="Arial" pitchFamily="34" charset="0"/>
                <a:cs typeface="Arial" pitchFamily="34" charset="0"/>
              </a:rPr>
              <a:t>Это первый памятник поэту в Нижнекамске, установка которого была долгожданным событием для местных жителей и представителей общественной организации «Нижнекамское русское общество». Планируется, что возле скульптуры будут проводить мероприятия, связанные с днем рождения поэта, историческими литературными датами, а также чтения и творческие вечера – все это для того, чтобы поддержать и развивать культурное наследие и традиции.</a:t>
            </a:r>
          </a:p>
          <a:p>
            <a:pPr indent="179388" algn="just"/>
            <a:r>
              <a:rPr lang="ru-RU" sz="1300" dirty="0">
                <a:latin typeface="Arial" pitchFamily="34" charset="0"/>
                <a:cs typeface="Arial" pitchFamily="34" charset="0"/>
              </a:rPr>
              <a:t> Также в этот день торжественно школе №3 присвоили статус лицея и имя великого поэта Александра Пушкина.</a:t>
            </a:r>
          </a:p>
        </p:txBody>
      </p:sp>
      <p:pic>
        <p:nvPicPr>
          <p:cNvPr id="10244" name="Picture 4" descr="https://sun9-47.userapi.com/impg/S_jpN7-Zy9gpTcnHIEn5Vh4EFdJcsWb-2_Gjzw/uxBTUlscVck.jpg?size=2560x1668&amp;quality=95&amp;sign=9e8f03ec59e67cf89dbcf6a3f0848cac&amp;type=album"/>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235643" y="973232"/>
            <a:ext cx="3965757" cy="2583939"/>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ttps://sun9-64.userapi.com/impg/PlW334b4ZoQoPeKG6NVo6BS7f5QjL3H5TRliGw/Ssd3v1E2qUM.jpg?size=2560x1704&amp;quality=95&amp;sign=5d6bd6b9ba7a047e36ceae34903fb605&amp;type=album"/>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7235643" y="3723086"/>
            <a:ext cx="3965757" cy="2639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63573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90C38400-8FCE-4AEA-A4C3-4A00FD3722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176" y="-99589"/>
            <a:ext cx="12833877" cy="7224665"/>
          </a:xfrm>
          <a:prstGeom prst="rect">
            <a:avLst/>
          </a:prstGeom>
        </p:spPr>
      </p:pic>
      <p:sp>
        <p:nvSpPr>
          <p:cNvPr id="12" name="Прямоугольник 11"/>
          <p:cNvSpPr/>
          <p:nvPr/>
        </p:nvSpPr>
        <p:spPr>
          <a:xfrm>
            <a:off x="942975" y="1316403"/>
            <a:ext cx="10334625" cy="2492990"/>
          </a:xfrm>
          <a:prstGeom prst="rect">
            <a:avLst/>
          </a:prstGeom>
        </p:spPr>
        <p:txBody>
          <a:bodyPr wrap="square">
            <a:spAutoFit/>
          </a:bodyPr>
          <a:lstStyle/>
          <a:p>
            <a:pPr indent="371475" algn="just"/>
            <a:r>
              <a:rPr lang="ru-RU" sz="1300" dirty="0">
                <a:latin typeface="Arial" pitchFamily="34" charset="0"/>
                <a:cs typeface="Arial" pitchFamily="34" charset="0"/>
              </a:rPr>
              <a:t>13 июня 2024 года, </a:t>
            </a:r>
          </a:p>
          <a:p>
            <a:pPr indent="371475" algn="just"/>
            <a:r>
              <a:rPr lang="ru-RU" sz="1300" b="1" dirty="0">
                <a:latin typeface="Arial" pitchFamily="34" charset="0"/>
                <a:cs typeface="Arial" pitchFamily="34" charset="0"/>
              </a:rPr>
              <a:t>Сбор подарков </a:t>
            </a:r>
            <a:r>
              <a:rPr lang="ru-RU" sz="1300" dirty="0">
                <a:latin typeface="Arial" pitchFamily="34" charset="0"/>
                <a:cs typeface="Arial" pitchFamily="34" charset="0"/>
              </a:rPr>
              <a:t>в преддверии национального праздника «Сабантуй» традиционно проходит в парке чтения и отдыха имени </a:t>
            </a:r>
            <a:r>
              <a:rPr lang="ru-RU" sz="1300" dirty="0" err="1">
                <a:latin typeface="Arial" pitchFamily="34" charset="0"/>
                <a:cs typeface="Arial" pitchFamily="34" charset="0"/>
              </a:rPr>
              <a:t>Г.Тукая</a:t>
            </a:r>
            <a:r>
              <a:rPr lang="ru-RU" sz="1300" dirty="0">
                <a:latin typeface="Arial" pitchFamily="34" charset="0"/>
                <a:cs typeface="Arial" pitchFamily="34" charset="0"/>
              </a:rPr>
              <a:t>. В этом году был продуман обширный маршрут, позволивший охватить самые популярные точки города. Артисты отправились в путь от проспекта Химиков 72б до парка чтения и отдыха имени </a:t>
            </a:r>
            <a:r>
              <a:rPr lang="ru-RU" sz="1300" dirty="0" err="1">
                <a:latin typeface="Arial" pitchFamily="34" charset="0"/>
                <a:cs typeface="Arial" pitchFamily="34" charset="0"/>
              </a:rPr>
              <a:t>Габдуллы</a:t>
            </a:r>
            <a:r>
              <a:rPr lang="ru-RU" sz="1300" dirty="0">
                <a:latin typeface="Arial" pitchFamily="34" charset="0"/>
                <a:cs typeface="Arial" pitchFamily="34" charset="0"/>
              </a:rPr>
              <a:t> Тукая, делая остановки на проспекте Шинников 44, улице Студенческая 32б и улице Школьный бульвар 7/2.</a:t>
            </a:r>
          </a:p>
          <a:p>
            <a:pPr indent="371475" algn="just"/>
            <a:r>
              <a:rPr lang="ru-RU" sz="1300" dirty="0">
                <a:latin typeface="Arial" pitchFamily="34" charset="0"/>
                <a:cs typeface="Arial" pitchFamily="34" charset="0"/>
              </a:rPr>
              <a:t>Финальная точка в Парке Тукая стартовала в 18:00. На каждой остановке творческие коллективы показывали </a:t>
            </a:r>
            <a:r>
              <a:rPr lang="ru-RU" sz="1300" dirty="0" err="1">
                <a:latin typeface="Arial" pitchFamily="34" charset="0"/>
                <a:cs typeface="Arial" pitchFamily="34" charset="0"/>
              </a:rPr>
              <a:t>театрализованно</a:t>
            </a:r>
            <a:r>
              <a:rPr lang="ru-RU" sz="1300" dirty="0">
                <a:latin typeface="Arial" pitchFamily="34" charset="0"/>
                <a:cs typeface="Arial" pitchFamily="34" charset="0"/>
              </a:rPr>
              <a:t>-музыкальные представления. Каждый желающий смог присоединиться к шествию и принести подарки для батыров, участников конкурсов, игр и спортивных состязаний. Уже не первый год этот обряд проводится в нашем городе, с целью напомнить старшему поколению о традиции сбора подарков к Сабантую, а молодежи рассказать впервые о нем. Во время мероприятия с участием сотрудников и артистов ставится театрализованная сценка «Сбор подарков к Сабантую», так же в концертной программе принимают участие творческие коллективы ТЭА «Ильхам», ансамбль песни и танца «</a:t>
            </a:r>
            <a:r>
              <a:rPr lang="ru-RU" sz="1300" dirty="0" err="1">
                <a:latin typeface="Arial" pitchFamily="34" charset="0"/>
                <a:cs typeface="Arial" pitchFamily="34" charset="0"/>
              </a:rPr>
              <a:t>Нардуган</a:t>
            </a:r>
            <a:r>
              <a:rPr lang="ru-RU" sz="1300" dirty="0">
                <a:latin typeface="Arial" pitchFamily="34" charset="0"/>
                <a:cs typeface="Arial" pitchFamily="34" charset="0"/>
              </a:rPr>
              <a:t>», народный фольклорный ансамбль «</a:t>
            </a:r>
            <a:r>
              <a:rPr lang="ru-RU" sz="1300" dirty="0" err="1">
                <a:latin typeface="Arial" pitchFamily="34" charset="0"/>
                <a:cs typeface="Arial" pitchFamily="34" charset="0"/>
              </a:rPr>
              <a:t>Талир</a:t>
            </a:r>
            <a:r>
              <a:rPr lang="ru-RU" sz="1300" dirty="0">
                <a:latin typeface="Arial" pitchFamily="34" charset="0"/>
                <a:cs typeface="Arial" pitchFamily="34" charset="0"/>
              </a:rPr>
              <a:t> </a:t>
            </a:r>
            <a:r>
              <a:rPr lang="ru-RU" sz="1300" dirty="0" err="1">
                <a:latin typeface="Arial" pitchFamily="34" charset="0"/>
                <a:cs typeface="Arial" pitchFamily="34" charset="0"/>
              </a:rPr>
              <a:t>тэнкэ</a:t>
            </a:r>
            <a:r>
              <a:rPr lang="ru-RU" sz="1300" dirty="0">
                <a:latin typeface="Arial" pitchFamily="34" charset="0"/>
                <a:cs typeface="Arial" pitchFamily="34" charset="0"/>
              </a:rPr>
              <a:t>» и другие. </a:t>
            </a:r>
          </a:p>
        </p:txBody>
      </p:sp>
      <p:pic>
        <p:nvPicPr>
          <p:cNvPr id="11266" name="Picture 2" descr="https://sun9-77.userapi.com/impg/uiNs5l6GYLgIUQC9iuNAjZX6V0bxyC3T2gzW0A/oXLgoQthbMY.jpg?size=2560x1714&amp;quality=95&amp;sign=b0ee4fc95c4234099f434d9428d1dc0a&amp;type=album"/>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5823" t="10704" r="10801" b="9366"/>
          <a:stretch/>
        </p:blipFill>
        <p:spPr bwMode="auto">
          <a:xfrm>
            <a:off x="835483" y="4105276"/>
            <a:ext cx="3414182" cy="22098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s://sun9-48.userapi.com/impg/j3243y5dgz4xRzDi02weM72D891n6W7YFm8t-A/3jHqJZRruYg.jpg?size=2560x1770&amp;quality=95&amp;sign=eb3258a336ca749b72202800317084c3&amp;type=album"/>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b="6388"/>
          <a:stretch/>
        </p:blipFill>
        <p:spPr bwMode="auto">
          <a:xfrm>
            <a:off x="4400548" y="4105275"/>
            <a:ext cx="3414182" cy="2209800"/>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https://sun9-59.userapi.com/impg/hl5EkHnmUOG1Opi50Ak6drOQa1Qr9ox2W6k3Sg/mVLGEcPDUxU.jpg?size=2560x1935&amp;quality=95&amp;sign=02f9cd9ffe213f8e012d3662e9fdec94&amp;type=album"/>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b="13304"/>
          <a:stretch/>
        </p:blipFill>
        <p:spPr bwMode="auto">
          <a:xfrm>
            <a:off x="7965613" y="4105274"/>
            <a:ext cx="3414182" cy="2209801"/>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9"/>
          <p:cNvSpPr/>
          <p:nvPr/>
        </p:nvSpPr>
        <p:spPr>
          <a:xfrm>
            <a:off x="835484" y="973232"/>
            <a:ext cx="10544311" cy="343171"/>
          </a:xfrm>
          <a:prstGeom prst="rect">
            <a:avLst/>
          </a:prstGeom>
        </p:spPr>
        <p:txBody>
          <a:bodyPr wrap="square">
            <a:spAutoFit/>
          </a:bodyPr>
          <a:lstStyle/>
          <a:p>
            <a:pPr algn="ctr"/>
            <a:r>
              <a:rPr lang="ru-RU" sz="1630" b="1" dirty="0">
                <a:solidFill>
                  <a:srgbClr val="DB6413"/>
                </a:solidFill>
                <a:latin typeface="Arial" pitchFamily="34" charset="0"/>
                <a:cs typeface="Arial" pitchFamily="34" charset="0"/>
              </a:rPr>
              <a:t>Сбор подарков на национальный праздник Сабантуй </a:t>
            </a:r>
          </a:p>
        </p:txBody>
      </p:sp>
    </p:spTree>
    <p:extLst>
      <p:ext uri="{BB962C8B-B14F-4D97-AF65-F5344CB8AC3E}">
        <p14:creationId xmlns:p14="http://schemas.microsoft.com/office/powerpoint/2010/main" val="6010145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a:extLst>
              <a:ext uri="{FF2B5EF4-FFF2-40B4-BE49-F238E27FC236}">
                <a16:creationId xmlns:a16="http://schemas.microsoft.com/office/drawing/2014/main" id="{B81B03B2-9BC5-4AB8-BDB6-4987ED6C45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424" y="-126749"/>
            <a:ext cx="12898209" cy="7260880"/>
          </a:xfrm>
          <a:prstGeom prst="rect">
            <a:avLst/>
          </a:prstGeom>
        </p:spPr>
      </p:pic>
      <p:sp>
        <p:nvSpPr>
          <p:cNvPr id="4" name="Прямоугольник 3"/>
          <p:cNvSpPr/>
          <p:nvPr/>
        </p:nvSpPr>
        <p:spPr>
          <a:xfrm>
            <a:off x="3050477" y="732071"/>
            <a:ext cx="6306942" cy="343171"/>
          </a:xfrm>
          <a:prstGeom prst="rect">
            <a:avLst/>
          </a:prstGeom>
        </p:spPr>
        <p:txBody>
          <a:bodyPr wrap="square">
            <a:spAutoFit/>
          </a:bodyPr>
          <a:lstStyle/>
          <a:p>
            <a:pPr algn="ctr"/>
            <a:r>
              <a:rPr lang="ru-RU" sz="1630" b="1" dirty="0">
                <a:solidFill>
                  <a:srgbClr val="DB6413"/>
                </a:solidFill>
                <a:latin typeface="Arial" pitchFamily="34" charset="0"/>
                <a:cs typeface="Arial" pitchFamily="34" charset="0"/>
              </a:rPr>
              <a:t>Фестиваль-конкурс «Алтын </a:t>
            </a:r>
            <a:r>
              <a:rPr lang="ru-RU" sz="1630" b="1" dirty="0" err="1">
                <a:solidFill>
                  <a:srgbClr val="DB6413"/>
                </a:solidFill>
                <a:latin typeface="Arial" pitchFamily="34" charset="0"/>
                <a:cs typeface="Arial" pitchFamily="34" charset="0"/>
              </a:rPr>
              <a:t>мирас</a:t>
            </a:r>
            <a:r>
              <a:rPr lang="ru-RU" sz="1630" b="1" dirty="0">
                <a:solidFill>
                  <a:srgbClr val="DB6413"/>
                </a:solidFill>
                <a:latin typeface="Arial" pitchFamily="34" charset="0"/>
                <a:cs typeface="Arial" pitchFamily="34" charset="0"/>
              </a:rPr>
              <a:t> – Золотое наследие»</a:t>
            </a:r>
          </a:p>
        </p:txBody>
      </p:sp>
      <p:sp>
        <p:nvSpPr>
          <p:cNvPr id="2" name="Прямоугольник 1"/>
          <p:cNvSpPr/>
          <p:nvPr/>
        </p:nvSpPr>
        <p:spPr>
          <a:xfrm>
            <a:off x="696608" y="1192904"/>
            <a:ext cx="10683213" cy="2092881"/>
          </a:xfrm>
          <a:prstGeom prst="rect">
            <a:avLst/>
          </a:prstGeom>
        </p:spPr>
        <p:txBody>
          <a:bodyPr wrap="square">
            <a:spAutoFit/>
          </a:bodyPr>
          <a:lstStyle/>
          <a:p>
            <a:pPr algn="just"/>
            <a:r>
              <a:rPr lang="ru-RU" sz="1300" dirty="0">
                <a:latin typeface="Arial" pitchFamily="34" charset="0"/>
                <a:cs typeface="Arial" pitchFamily="34" charset="0"/>
              </a:rPr>
              <a:t>13-15 июня 2024 года, Дом народного творчества, КСК «Ильинка»</a:t>
            </a:r>
          </a:p>
          <a:p>
            <a:pPr indent="180975" algn="just"/>
            <a:r>
              <a:rPr lang="ru-RU" sz="1300" b="1" dirty="0">
                <a:latin typeface="Arial" pitchFamily="34" charset="0"/>
                <a:cs typeface="Arial" pitchFamily="34" charset="0"/>
              </a:rPr>
              <a:t>«Алтын </a:t>
            </a:r>
            <a:r>
              <a:rPr lang="ru-RU" sz="1300" b="1" dirty="0" err="1">
                <a:latin typeface="Arial" pitchFamily="34" charset="0"/>
                <a:cs typeface="Arial" pitchFamily="34" charset="0"/>
              </a:rPr>
              <a:t>мирас</a:t>
            </a:r>
            <a:r>
              <a:rPr lang="ru-RU" sz="1300" b="1" dirty="0">
                <a:latin typeface="Arial" pitchFamily="34" charset="0"/>
                <a:cs typeface="Arial" pitchFamily="34" charset="0"/>
              </a:rPr>
              <a:t> - Золотое наследие» </a:t>
            </a:r>
            <a:r>
              <a:rPr lang="ru-RU" sz="1300" dirty="0">
                <a:latin typeface="Arial" pitchFamily="34" charset="0"/>
                <a:cs typeface="Arial" pitchFamily="34" charset="0"/>
              </a:rPr>
              <a:t>- это не просто фестиваль-конкурс, это нечто большее. Это замечательный проект, направленный на сохранение и развитие </a:t>
            </a:r>
            <a:r>
              <a:rPr lang="ru-RU" sz="1300" dirty="0" err="1">
                <a:latin typeface="Arial" pitchFamily="34" charset="0"/>
                <a:cs typeface="Arial" pitchFamily="34" charset="0"/>
              </a:rPr>
              <a:t>тюркоязычных</a:t>
            </a:r>
            <a:r>
              <a:rPr lang="ru-RU" sz="1300" dirty="0">
                <a:latin typeface="Arial" pitchFamily="34" charset="0"/>
                <a:cs typeface="Arial" pitchFamily="34" charset="0"/>
              </a:rPr>
              <a:t> культур. Это праздник, объединяющий </a:t>
            </a:r>
            <a:r>
              <a:rPr lang="ru-RU" sz="1300" dirty="0" err="1">
                <a:latin typeface="Arial" pitchFamily="34" charset="0"/>
                <a:cs typeface="Arial" pitchFamily="34" charset="0"/>
              </a:rPr>
              <a:t>тюркоязычные</a:t>
            </a:r>
            <a:r>
              <a:rPr lang="ru-RU" sz="1300" dirty="0">
                <a:latin typeface="Arial" pitchFamily="34" charset="0"/>
                <a:cs typeface="Arial" pitchFamily="34" charset="0"/>
              </a:rPr>
              <a:t> народы со всей страны, мира воедино. И гордость берет за то, что проходит он именно в Нижнекамске под руководством Заслуженного работника культуры РТ - </a:t>
            </a:r>
            <a:r>
              <a:rPr lang="ru-RU" sz="1300" b="1" dirty="0">
                <a:latin typeface="Arial" pitchFamily="34" charset="0"/>
                <a:cs typeface="Arial" pitchFamily="34" charset="0"/>
              </a:rPr>
              <a:t>Наиля </a:t>
            </a:r>
            <a:r>
              <a:rPr lang="ru-RU" sz="1300" b="1" dirty="0" err="1">
                <a:latin typeface="Arial" pitchFamily="34" charset="0"/>
                <a:cs typeface="Arial" pitchFamily="34" charset="0"/>
              </a:rPr>
              <a:t>Мусифуллина</a:t>
            </a:r>
            <a:r>
              <a:rPr lang="ru-RU" sz="1300" dirty="0">
                <a:latin typeface="Arial" pitchFamily="34" charset="0"/>
                <a:cs typeface="Arial" pitchFamily="34" charset="0"/>
              </a:rPr>
              <a:t>.</a:t>
            </a:r>
          </a:p>
          <a:p>
            <a:pPr indent="180975" algn="just"/>
            <a:r>
              <a:rPr lang="ru-RU" sz="1300" dirty="0">
                <a:latin typeface="Arial" pitchFamily="34" charset="0"/>
                <a:cs typeface="Arial" pitchFamily="34" charset="0"/>
              </a:rPr>
              <a:t>13-15 июня прошли отборочные этапы, мастер-классы в доме народного творчества и Гала-концерт фестиваля на главной сцене КСК «Ильинка» во время празднования национального праздника Сабантуй-2024. Принять участие в конкурсе приехали артисты из Мурманска, Республики Коми, Кировской и Оренбургской областей. Компетентные члены жюри, в составе которого был и Заслуженный артист России, Народный артист РТ - </a:t>
            </a:r>
            <a:r>
              <a:rPr lang="ru-RU" sz="1300" b="1" dirty="0">
                <a:latin typeface="Arial" pitchFamily="34" charset="0"/>
                <a:cs typeface="Arial" pitchFamily="34" charset="0"/>
              </a:rPr>
              <a:t>Айдар </a:t>
            </a:r>
            <a:r>
              <a:rPr lang="ru-RU" sz="1300" b="1" dirty="0" err="1">
                <a:latin typeface="Arial" pitchFamily="34" charset="0"/>
                <a:cs typeface="Arial" pitchFamily="34" charset="0"/>
              </a:rPr>
              <a:t>Файзрахманов</a:t>
            </a:r>
            <a:r>
              <a:rPr lang="ru-RU" sz="1300" dirty="0">
                <a:latin typeface="Arial" pitchFamily="34" charset="0"/>
                <a:cs typeface="Arial" pitchFamily="34" charset="0"/>
              </a:rPr>
              <a:t>, единогласно определили обладателя Гран-при конкурса. Им стал Ансамбль песни и танца </a:t>
            </a:r>
            <a:r>
              <a:rPr lang="ru-RU" sz="1300" b="1" dirty="0">
                <a:latin typeface="Arial" pitchFamily="34" charset="0"/>
                <a:cs typeface="Arial" pitchFamily="34" charset="0"/>
              </a:rPr>
              <a:t>«</a:t>
            </a:r>
            <a:r>
              <a:rPr lang="ru-RU" sz="1300" b="1" dirty="0" err="1">
                <a:latin typeface="Arial" pitchFamily="34" charset="0"/>
                <a:cs typeface="Arial" pitchFamily="34" charset="0"/>
              </a:rPr>
              <a:t>Нардуган</a:t>
            </a:r>
            <a:r>
              <a:rPr lang="ru-RU" sz="1300" b="1" dirty="0">
                <a:latin typeface="Arial" pitchFamily="34" charset="0"/>
                <a:cs typeface="Arial" pitchFamily="34" charset="0"/>
              </a:rPr>
              <a:t>».</a:t>
            </a:r>
          </a:p>
        </p:txBody>
      </p:sp>
      <p:pic>
        <p:nvPicPr>
          <p:cNvPr id="12296" name="Picture 8" descr="https://sun9-16.userapi.com/impg/KOET7xEIk4joIEWWYKcQxLRWOFuDmZYSu-O3Nw/ZiOa9EAtFzo.jpg?size=2560x1485&amp;quality=95&amp;sign=36eb4b413888277a8a1d63d16b3d51a6&amp;type=album"/>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t="17914" b="11796"/>
          <a:stretch/>
        </p:blipFill>
        <p:spPr bwMode="auto">
          <a:xfrm>
            <a:off x="2501759" y="3403447"/>
            <a:ext cx="7072909" cy="2883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76093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7" name="Рисунок 12296">
            <a:extLst>
              <a:ext uri="{FF2B5EF4-FFF2-40B4-BE49-F238E27FC236}">
                <a16:creationId xmlns:a16="http://schemas.microsoft.com/office/drawing/2014/main" id="{7C7EA343-5FAB-4D3D-9597-335E491A5F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672" y="-153909"/>
            <a:ext cx="12640887" cy="7116024"/>
          </a:xfrm>
          <a:prstGeom prst="rect">
            <a:avLst/>
          </a:prstGeom>
        </p:spPr>
      </p:pic>
      <p:sp>
        <p:nvSpPr>
          <p:cNvPr id="4" name="Прямоугольник 3"/>
          <p:cNvSpPr/>
          <p:nvPr/>
        </p:nvSpPr>
        <p:spPr>
          <a:xfrm>
            <a:off x="862343" y="973232"/>
            <a:ext cx="5720990" cy="343171"/>
          </a:xfrm>
          <a:prstGeom prst="rect">
            <a:avLst/>
          </a:prstGeom>
        </p:spPr>
        <p:txBody>
          <a:bodyPr wrap="square">
            <a:spAutoFit/>
          </a:bodyPr>
          <a:lstStyle/>
          <a:p>
            <a:r>
              <a:rPr lang="ru-RU" sz="1630" b="1" dirty="0">
                <a:solidFill>
                  <a:srgbClr val="DB6413"/>
                </a:solidFill>
                <a:latin typeface="Arial" pitchFamily="34" charset="0"/>
                <a:cs typeface="Arial" pitchFamily="34" charset="0"/>
              </a:rPr>
              <a:t>Национальный праздник «Сабантуй»</a:t>
            </a:r>
          </a:p>
        </p:txBody>
      </p:sp>
      <p:sp>
        <p:nvSpPr>
          <p:cNvPr id="2" name="Прямоугольник 1"/>
          <p:cNvSpPr/>
          <p:nvPr/>
        </p:nvSpPr>
        <p:spPr>
          <a:xfrm>
            <a:off x="862343" y="1504403"/>
            <a:ext cx="6306942" cy="3293209"/>
          </a:xfrm>
          <a:prstGeom prst="rect">
            <a:avLst/>
          </a:prstGeom>
        </p:spPr>
        <p:txBody>
          <a:bodyPr wrap="square">
            <a:spAutoFit/>
          </a:bodyPr>
          <a:lstStyle/>
          <a:p>
            <a:pPr algn="just"/>
            <a:r>
              <a:rPr lang="ru-RU" sz="1300" dirty="0">
                <a:latin typeface="Arial" pitchFamily="34" charset="0"/>
                <a:cs typeface="Arial" pitchFamily="34" charset="0"/>
              </a:rPr>
              <a:t>15 июня 2024 года, КСК «Ильинка»</a:t>
            </a:r>
          </a:p>
          <a:p>
            <a:pPr algn="just"/>
            <a:endParaRPr lang="ru-RU" sz="1300" dirty="0">
              <a:latin typeface="Arial" pitchFamily="34" charset="0"/>
              <a:cs typeface="Arial" pitchFamily="34" charset="0"/>
            </a:endParaRPr>
          </a:p>
          <a:p>
            <a:pPr algn="just"/>
            <a:r>
              <a:rPr lang="ru-RU" sz="1300" dirty="0">
                <a:latin typeface="Arial" pitchFamily="34" charset="0"/>
                <a:cs typeface="Arial" pitchFamily="34" charset="0"/>
              </a:rPr>
              <a:t>Сабантуй - один из самых любимых праздников нашей республики. Нижнекамский Сабантуй-2024 посетили 20 000 жителей и гостей города.</a:t>
            </a:r>
          </a:p>
          <a:p>
            <a:pPr algn="just"/>
            <a:endParaRPr lang="ru-RU" sz="1300" dirty="0">
              <a:latin typeface="Arial" pitchFamily="34" charset="0"/>
              <a:cs typeface="Arial" pitchFamily="34" charset="0"/>
            </a:endParaRPr>
          </a:p>
          <a:p>
            <a:pPr algn="just"/>
            <a:r>
              <a:rPr lang="ru-RU" sz="1300" dirty="0">
                <a:latin typeface="Arial" pitchFamily="34" charset="0"/>
                <a:cs typeface="Arial" pitchFamily="34" charset="0"/>
              </a:rPr>
              <a:t>Более 1100 участников пролога, руководители и помощники хореографических коллективов, режиссеры и звукооператоры - благодаря совместной, слаженной работе - Нижнекамск показал потрясающую финальную песню прологовой части Сабантуя-2024, где все было так ярко, насыщенно, синхронно. </a:t>
            </a:r>
          </a:p>
          <a:p>
            <a:pPr algn="just"/>
            <a:endParaRPr lang="ru-RU" sz="1300" dirty="0">
              <a:latin typeface="Arial" pitchFamily="34" charset="0"/>
              <a:cs typeface="Arial" pitchFamily="34" charset="0"/>
            </a:endParaRPr>
          </a:p>
          <a:p>
            <a:pPr algn="just"/>
            <a:r>
              <a:rPr lang="ru-RU" sz="1300" dirty="0">
                <a:latin typeface="Arial" pitchFamily="34" charset="0"/>
                <a:cs typeface="Arial" pitchFamily="34" charset="0"/>
              </a:rPr>
              <a:t>Во время нижнекамского Сабантуя объявили результаты II Международного фестиваля-конкурса </a:t>
            </a:r>
            <a:r>
              <a:rPr lang="ru-RU" sz="1300" dirty="0" err="1">
                <a:latin typeface="Arial" pitchFamily="34" charset="0"/>
                <a:cs typeface="Arial" pitchFamily="34" charset="0"/>
              </a:rPr>
              <a:t>тюркоязычных</a:t>
            </a:r>
            <a:r>
              <a:rPr lang="ru-RU" sz="1300" dirty="0">
                <a:latin typeface="Arial" pitchFamily="34" charset="0"/>
                <a:cs typeface="Arial" pitchFamily="34" charset="0"/>
              </a:rPr>
              <a:t> народов «Алтын </a:t>
            </a:r>
            <a:r>
              <a:rPr lang="ru-RU" sz="1300" dirty="0" err="1">
                <a:latin typeface="Arial" pitchFamily="34" charset="0"/>
                <a:cs typeface="Arial" pitchFamily="34" charset="0"/>
              </a:rPr>
              <a:t>Мирас</a:t>
            </a:r>
            <a:r>
              <a:rPr lang="ru-RU" sz="1300" dirty="0">
                <a:latin typeface="Arial" pitchFamily="34" charset="0"/>
                <a:cs typeface="Arial" pitchFamily="34" charset="0"/>
              </a:rPr>
              <a:t>».</a:t>
            </a:r>
          </a:p>
          <a:p>
            <a:pPr algn="just"/>
            <a:endParaRPr lang="ru-RU" sz="1300" dirty="0">
              <a:latin typeface="Arial" pitchFamily="34" charset="0"/>
              <a:cs typeface="Arial" pitchFamily="34" charset="0"/>
            </a:endParaRPr>
          </a:p>
          <a:p>
            <a:pPr algn="just"/>
            <a:r>
              <a:rPr lang="ru-RU" sz="1300" dirty="0">
                <a:latin typeface="Arial" pitchFamily="34" charset="0"/>
                <a:cs typeface="Arial" pitchFamily="34" charset="0"/>
              </a:rPr>
              <a:t>Обладателем гран-при стал ансамбль песни и танца «</a:t>
            </a:r>
            <a:r>
              <a:rPr lang="ru-RU" sz="1300" dirty="0" err="1">
                <a:latin typeface="Arial" pitchFamily="34" charset="0"/>
                <a:cs typeface="Arial" pitchFamily="34" charset="0"/>
              </a:rPr>
              <a:t>Нардуган</a:t>
            </a:r>
            <a:r>
              <a:rPr lang="ru-RU" sz="1300" dirty="0">
                <a:latin typeface="Arial" pitchFamily="34" charset="0"/>
                <a:cs typeface="Arial" pitchFamily="34" charset="0"/>
              </a:rPr>
              <a:t>».</a:t>
            </a:r>
          </a:p>
          <a:p>
            <a:pPr algn="just"/>
            <a:endParaRPr lang="ru-RU" sz="1300" dirty="0">
              <a:latin typeface="Arial" pitchFamily="34" charset="0"/>
              <a:cs typeface="Arial" pitchFamily="34" charset="0"/>
            </a:endParaRPr>
          </a:p>
        </p:txBody>
      </p:sp>
      <p:pic>
        <p:nvPicPr>
          <p:cNvPr id="12290" name="Picture 2" descr="https://sun9-15.userapi.com/impg/Xabzd0I3kU7zhFidBiKyULuMcs5sa5bhyPRkCg/NIza5zJmTMc.jpg?size=1837x1080&amp;quality=95&amp;sign=b91bac59d9ff5b16f3a330b0cfaebd52&amp;type=album"/>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501285" y="973232"/>
            <a:ext cx="3876097" cy="2278816"/>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s://sun9-1.userapi.com/impg/pWD13F8eQmuqlDzj_4vyiCZb5j60POKWfkC2XQ/lE9o_QLlJKg.jpg?size=1575x1080&amp;quality=95&amp;sign=f20a7c7d432d7c7385fd455e34a0d13e&amp;type=album"/>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7501285" y="3432190"/>
            <a:ext cx="3876097" cy="2657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4345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3EBCF114-90BB-4B5F-8A4D-94E65B5569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671" y="-153909"/>
            <a:ext cx="12946456" cy="7288040"/>
          </a:xfrm>
          <a:prstGeom prst="rect">
            <a:avLst/>
          </a:prstGeom>
        </p:spPr>
      </p:pic>
      <p:sp>
        <p:nvSpPr>
          <p:cNvPr id="4" name="Прямоугольник 3"/>
          <p:cNvSpPr/>
          <p:nvPr/>
        </p:nvSpPr>
        <p:spPr>
          <a:xfrm>
            <a:off x="862343" y="973232"/>
            <a:ext cx="5720990" cy="343171"/>
          </a:xfrm>
          <a:prstGeom prst="rect">
            <a:avLst/>
          </a:prstGeom>
        </p:spPr>
        <p:txBody>
          <a:bodyPr wrap="square">
            <a:spAutoFit/>
          </a:bodyPr>
          <a:lstStyle/>
          <a:p>
            <a:r>
              <a:rPr lang="ru-RU" sz="1630" b="1" dirty="0">
                <a:solidFill>
                  <a:srgbClr val="DB6413"/>
                </a:solidFill>
                <a:latin typeface="Arial" pitchFamily="34" charset="0"/>
                <a:cs typeface="Arial" pitchFamily="34" charset="0"/>
              </a:rPr>
              <a:t>Федеральный Сабантуй</a:t>
            </a:r>
          </a:p>
        </p:txBody>
      </p:sp>
      <p:sp>
        <p:nvSpPr>
          <p:cNvPr id="2" name="Прямоугольник 1"/>
          <p:cNvSpPr/>
          <p:nvPr/>
        </p:nvSpPr>
        <p:spPr>
          <a:xfrm>
            <a:off x="862343" y="1504403"/>
            <a:ext cx="6306942" cy="4093428"/>
          </a:xfrm>
          <a:prstGeom prst="rect">
            <a:avLst/>
          </a:prstGeom>
        </p:spPr>
        <p:txBody>
          <a:bodyPr wrap="square">
            <a:spAutoFit/>
          </a:bodyPr>
          <a:lstStyle/>
          <a:p>
            <a:pPr algn="just"/>
            <a:r>
              <a:rPr lang="ru-RU" sz="1300" dirty="0">
                <a:latin typeface="Arial" pitchFamily="34" charset="0"/>
                <a:cs typeface="Arial" pitchFamily="34" charset="0"/>
              </a:rPr>
              <a:t>06 июля 2024 года, Йошкар-Ола</a:t>
            </a:r>
          </a:p>
          <a:p>
            <a:pPr algn="just"/>
            <a:endParaRPr lang="ru-RU" sz="1300" dirty="0">
              <a:latin typeface="Arial" pitchFamily="34" charset="0"/>
              <a:cs typeface="Arial" pitchFamily="34" charset="0"/>
            </a:endParaRPr>
          </a:p>
          <a:p>
            <a:pPr algn="just"/>
            <a:r>
              <a:rPr lang="ru-RU" sz="1300" dirty="0">
                <a:latin typeface="Arial" pitchFamily="34" charset="0"/>
                <a:cs typeface="Arial" pitchFamily="34" charset="0"/>
              </a:rPr>
              <a:t>В Йошкар-Оле (</a:t>
            </a:r>
            <a:r>
              <a:rPr lang="ru-RU" sz="1300" dirty="0" err="1">
                <a:latin typeface="Arial" pitchFamily="34" charset="0"/>
                <a:cs typeface="Arial" pitchFamily="34" charset="0"/>
              </a:rPr>
              <a:t>респ.Марий</a:t>
            </a:r>
            <a:r>
              <a:rPr lang="ru-RU" sz="1300" dirty="0">
                <a:latin typeface="Arial" pitchFamily="34" charset="0"/>
                <a:cs typeface="Arial" pitchFamily="34" charset="0"/>
              </a:rPr>
              <a:t> Эл) торжественно прошел XXIV Федеральный Сабантуй-2024. Ежегодно Нижнекамск выступает одним из главных организаторов федерального Сабантуя, достойно представляя Республику. </a:t>
            </a:r>
          </a:p>
          <a:p>
            <a:pPr algn="just"/>
            <a:endParaRPr lang="ru-RU" sz="1300" dirty="0">
              <a:latin typeface="Arial" pitchFamily="34" charset="0"/>
              <a:cs typeface="Arial" pitchFamily="34" charset="0"/>
            </a:endParaRPr>
          </a:p>
          <a:p>
            <a:pPr algn="just"/>
            <a:r>
              <a:rPr lang="ru-RU" sz="1300" dirty="0">
                <a:latin typeface="Arial" pitchFamily="34" charset="0"/>
                <a:cs typeface="Arial" pitchFamily="34" charset="0"/>
              </a:rPr>
              <a:t>Одним из удивительных моментов Сабантуя-2024 можно с гордостью назвать выступление семьи </a:t>
            </a:r>
            <a:r>
              <a:rPr lang="ru-RU" sz="1300" dirty="0" err="1">
                <a:latin typeface="Arial" pitchFamily="34" charset="0"/>
                <a:cs typeface="Arial" pitchFamily="34" charset="0"/>
              </a:rPr>
              <a:t>Лотфуллиных</a:t>
            </a:r>
            <a:r>
              <a:rPr lang="ru-RU" sz="1300" dirty="0">
                <a:latin typeface="Arial" pitchFamily="34" charset="0"/>
                <a:cs typeface="Arial" pitchFamily="34" charset="0"/>
              </a:rPr>
              <a:t>. Хозяйка семейства - </a:t>
            </a:r>
            <a:r>
              <a:rPr lang="ru-RU" sz="1300" dirty="0" err="1">
                <a:latin typeface="Arial" pitchFamily="34" charset="0"/>
                <a:cs typeface="Arial" pitchFamily="34" charset="0"/>
              </a:rPr>
              <a:t>Гелназ</a:t>
            </a:r>
            <a:r>
              <a:rPr lang="ru-RU" sz="1300" dirty="0">
                <a:latin typeface="Arial" pitchFamily="34" charset="0"/>
                <a:cs typeface="Arial" pitchFamily="34" charset="0"/>
              </a:rPr>
              <a:t> </a:t>
            </a:r>
            <a:r>
              <a:rPr lang="ru-RU" sz="1300" dirty="0" err="1">
                <a:latin typeface="Arial" pitchFamily="34" charset="0"/>
                <a:cs typeface="Arial" pitchFamily="34" charset="0"/>
              </a:rPr>
              <a:t>Ильгизовна</a:t>
            </a:r>
            <a:r>
              <a:rPr lang="ru-RU" sz="1300" dirty="0">
                <a:latin typeface="Arial" pitchFamily="34" charset="0"/>
                <a:cs typeface="Arial" pitchFamily="34" charset="0"/>
              </a:rPr>
              <a:t> с достоинством представила Нижнекамское подворье, рассказав о самых главных обычаях и традициях татарской семьи. Там же был показан обряд "</a:t>
            </a:r>
            <a:r>
              <a:rPr lang="ru-RU" sz="1300" dirty="0" err="1">
                <a:latin typeface="Arial" pitchFamily="34" charset="0"/>
                <a:cs typeface="Arial" pitchFamily="34" charset="0"/>
              </a:rPr>
              <a:t>Килен</a:t>
            </a:r>
            <a:r>
              <a:rPr lang="ru-RU" sz="1300" dirty="0">
                <a:latin typeface="Arial" pitchFamily="34" charset="0"/>
                <a:cs typeface="Arial" pitchFamily="34" charset="0"/>
              </a:rPr>
              <a:t> </a:t>
            </a:r>
            <a:r>
              <a:rPr lang="ru-RU" sz="1300" dirty="0" err="1">
                <a:latin typeface="Arial" pitchFamily="34" charset="0"/>
                <a:cs typeface="Arial" pitchFamily="34" charset="0"/>
              </a:rPr>
              <a:t>төшерү</a:t>
            </a:r>
            <a:r>
              <a:rPr lang="ru-RU" sz="1300" dirty="0">
                <a:latin typeface="Arial" pitchFamily="34" charset="0"/>
                <a:cs typeface="Arial" pitchFamily="34" charset="0"/>
              </a:rPr>
              <a:t>" (Встреча невесты).</a:t>
            </a:r>
          </a:p>
          <a:p>
            <a:pPr algn="just"/>
            <a:endParaRPr lang="ru-RU" sz="1300" dirty="0">
              <a:latin typeface="Arial" pitchFamily="34" charset="0"/>
              <a:cs typeface="Arial" pitchFamily="34" charset="0"/>
            </a:endParaRPr>
          </a:p>
          <a:p>
            <a:pPr algn="just"/>
            <a:r>
              <a:rPr lang="ru-RU" sz="1300" dirty="0">
                <a:latin typeface="Arial" pitchFamily="34" charset="0"/>
                <a:cs typeface="Arial" pitchFamily="34" charset="0"/>
              </a:rPr>
              <a:t>Ярко, масштабно и красочно выступили на прологе Нижнекамские коллективы. Здесь же было представлено 12-метровое вышитое полотенце. На площадке рядом также были и национальные татарские игры, к которым от начала и до конца не переставали подходить гости праздника.</a:t>
            </a:r>
          </a:p>
          <a:p>
            <a:pPr algn="just"/>
            <a:endParaRPr lang="ru-RU" sz="1300" dirty="0">
              <a:latin typeface="Arial" pitchFamily="34" charset="0"/>
              <a:cs typeface="Arial" pitchFamily="34" charset="0"/>
            </a:endParaRPr>
          </a:p>
          <a:p>
            <a:pPr algn="just"/>
            <a:r>
              <a:rPr lang="ru-RU" sz="1300" dirty="0">
                <a:latin typeface="Arial" pitchFamily="34" charset="0"/>
                <a:cs typeface="Arial" pitchFamily="34" charset="0"/>
              </a:rPr>
              <a:t>Артисты, выступающие на малой сцене тоже не давали скучать - ведь основная программа была исполнена Нижнекамскими коллективами.</a:t>
            </a:r>
          </a:p>
          <a:p>
            <a:pPr algn="just"/>
            <a:endParaRPr lang="ru-RU" sz="1300" dirty="0">
              <a:latin typeface="Arial" pitchFamily="34" charset="0"/>
              <a:cs typeface="Arial" pitchFamily="34" charset="0"/>
            </a:endParaRPr>
          </a:p>
        </p:txBody>
      </p:sp>
      <p:pic>
        <p:nvPicPr>
          <p:cNvPr id="14338" name="Picture 2" descr="https://sun9-52.userapi.com/impg/X6ZFrOgQLTdj6PSYteuoCRO_5dXz7fPsr0gpvQ/uTw6ik9hsjM.jpg?size=2560x1707&amp;quality=95&amp;sign=89631eb845baed788f478d8682cee23d&amp;type=album"/>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504429" y="973232"/>
            <a:ext cx="3928745" cy="2619675"/>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s://sun9-79.userapi.com/impg/V2FmpPuE69w6cyMoe7KDRv0Mldtj9mO2tFpX7A/YLe3z8DJjZ8.jpg?size=2560x1658&amp;quality=95&amp;sign=6da082e0d6437f07a80d3d353c02dd4f&amp;type=album"/>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7504428" y="3742084"/>
            <a:ext cx="3928745" cy="2544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855492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2402606D-90D5-49A6-A8C3-47F212FBB2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752" y="-162963"/>
            <a:ext cx="12946454" cy="7288039"/>
          </a:xfrm>
          <a:prstGeom prst="rect">
            <a:avLst/>
          </a:prstGeom>
        </p:spPr>
      </p:pic>
      <p:sp>
        <p:nvSpPr>
          <p:cNvPr id="4" name="Прямоугольник 3"/>
          <p:cNvSpPr/>
          <p:nvPr/>
        </p:nvSpPr>
        <p:spPr>
          <a:xfrm>
            <a:off x="862343" y="973232"/>
            <a:ext cx="6306942" cy="844847"/>
          </a:xfrm>
          <a:prstGeom prst="rect">
            <a:avLst/>
          </a:prstGeom>
        </p:spPr>
        <p:txBody>
          <a:bodyPr wrap="square">
            <a:spAutoFit/>
          </a:bodyPr>
          <a:lstStyle/>
          <a:p>
            <a:r>
              <a:rPr lang="ru-RU" sz="1630" b="1" dirty="0">
                <a:solidFill>
                  <a:srgbClr val="DB6413"/>
                </a:solidFill>
                <a:latin typeface="Arial" pitchFamily="34" charset="0"/>
                <a:cs typeface="Arial" pitchFamily="34" charset="0"/>
              </a:rPr>
              <a:t>Открытый межрегиональный </a:t>
            </a:r>
            <a:r>
              <a:rPr lang="ru-RU" sz="1630" b="1" dirty="0" err="1">
                <a:solidFill>
                  <a:srgbClr val="DB6413"/>
                </a:solidFill>
                <a:latin typeface="Arial" pitchFamily="34" charset="0"/>
                <a:cs typeface="Arial" pitchFamily="34" charset="0"/>
              </a:rPr>
              <a:t>Стахеевский</a:t>
            </a:r>
            <a:r>
              <a:rPr lang="ru-RU" sz="1630" b="1" dirty="0">
                <a:solidFill>
                  <a:srgbClr val="DB6413"/>
                </a:solidFill>
                <a:latin typeface="Arial" pitchFamily="34" charset="0"/>
                <a:cs typeface="Arial" pitchFamily="34" charset="0"/>
              </a:rPr>
              <a:t> фестиваль родной песни, православной музыки и слова</a:t>
            </a:r>
          </a:p>
          <a:p>
            <a:r>
              <a:rPr lang="ru-RU" sz="1630" b="1" dirty="0">
                <a:solidFill>
                  <a:srgbClr val="DB6413"/>
                </a:solidFill>
                <a:latin typeface="Arial" pitchFamily="34" charset="0"/>
                <a:cs typeface="Arial" pitchFamily="34" charset="0"/>
              </a:rPr>
              <a:t>«Верую-2024»</a:t>
            </a:r>
          </a:p>
        </p:txBody>
      </p:sp>
      <p:sp>
        <p:nvSpPr>
          <p:cNvPr id="2" name="Прямоугольник 1"/>
          <p:cNvSpPr/>
          <p:nvPr/>
        </p:nvSpPr>
        <p:spPr>
          <a:xfrm>
            <a:off x="862343" y="1818079"/>
            <a:ext cx="6306942" cy="4093428"/>
          </a:xfrm>
          <a:prstGeom prst="rect">
            <a:avLst/>
          </a:prstGeom>
        </p:spPr>
        <p:txBody>
          <a:bodyPr wrap="square">
            <a:spAutoFit/>
          </a:bodyPr>
          <a:lstStyle/>
          <a:p>
            <a:pPr algn="just"/>
            <a:r>
              <a:rPr lang="ru-RU" sz="1300" dirty="0">
                <a:latin typeface="Arial" pitchFamily="34" charset="0"/>
                <a:cs typeface="Arial" pitchFamily="34" charset="0"/>
              </a:rPr>
              <a:t>18 августа 2024 года, пос. Красный Ключ</a:t>
            </a:r>
          </a:p>
          <a:p>
            <a:pPr algn="just"/>
            <a:endParaRPr lang="ru-RU" sz="1300" dirty="0">
              <a:latin typeface="Arial" pitchFamily="34" charset="0"/>
              <a:cs typeface="Arial" pitchFamily="34" charset="0"/>
            </a:endParaRPr>
          </a:p>
          <a:p>
            <a:pPr algn="just"/>
            <a:r>
              <a:rPr lang="ru-RU" sz="1300" dirty="0">
                <a:latin typeface="Arial" pitchFamily="34" charset="0"/>
                <a:cs typeface="Arial" pitchFamily="34" charset="0"/>
              </a:rPr>
              <a:t>В Нижнекамске уже в седьмой раз прошел </a:t>
            </a:r>
            <a:r>
              <a:rPr lang="ru-RU" sz="1300" dirty="0" err="1">
                <a:latin typeface="Arial" pitchFamily="34" charset="0"/>
                <a:cs typeface="Arial" pitchFamily="34" charset="0"/>
              </a:rPr>
              <a:t>Стахеевский</a:t>
            </a:r>
            <a:r>
              <a:rPr lang="ru-RU" sz="1300" dirty="0">
                <a:latin typeface="Arial" pitchFamily="34" charset="0"/>
                <a:cs typeface="Arial" pitchFamily="34" charset="0"/>
              </a:rPr>
              <a:t> фестиваль «Верую». В этом году фестиваль посвящен Году семьи, сохранению семейных и православных традиций в современном обществе. Празднование также приурочено к 225-летию со дня рождения Александра Сергеевича Пушкина.</a:t>
            </a:r>
          </a:p>
          <a:p>
            <a:pPr algn="just"/>
            <a:endParaRPr lang="ru-RU" sz="1300" dirty="0">
              <a:latin typeface="Arial" pitchFamily="34" charset="0"/>
              <a:cs typeface="Arial" pitchFamily="34" charset="0"/>
            </a:endParaRPr>
          </a:p>
          <a:p>
            <a:pPr algn="just"/>
            <a:r>
              <a:rPr lang="ru-RU" sz="1300" dirty="0">
                <a:latin typeface="Arial" pitchFamily="34" charset="0"/>
                <a:cs typeface="Arial" pitchFamily="34" charset="0"/>
              </a:rPr>
              <a:t>Праздник начался с архиерейской службы на территории Храма Казанской иконы Божией Матери в поселке Красный Ключ. Была организована фотовыставка под открытым небом. Далее праздничные мероприятия переместились на набережную реки Кама. Здесь гостей ждала выставка-ярмарка мастеров народных ремесел и декоративно-прикладного искусства, благотворительная ярмарка «Своих не бросаем». Также работали фотозоны и интерактивные площадки, а для самых маленьких гостей фестиваля подготовили игровую программу. В музее </a:t>
            </a:r>
            <a:r>
              <a:rPr lang="ru-RU" sz="1300" dirty="0" err="1">
                <a:latin typeface="Arial" pitchFamily="34" charset="0"/>
                <a:cs typeface="Arial" pitchFamily="34" charset="0"/>
              </a:rPr>
              <a:t>Ахсана</a:t>
            </a:r>
            <a:r>
              <a:rPr lang="ru-RU" sz="1300" dirty="0">
                <a:latin typeface="Arial" pitchFamily="34" charset="0"/>
                <a:cs typeface="Arial" pitchFamily="34" charset="0"/>
              </a:rPr>
              <a:t> </a:t>
            </a:r>
            <a:r>
              <a:rPr lang="ru-RU" sz="1300" dirty="0" err="1">
                <a:latin typeface="Arial" pitchFamily="34" charset="0"/>
                <a:cs typeface="Arial" pitchFamily="34" charset="0"/>
              </a:rPr>
              <a:t>Фатхутдинова</a:t>
            </a:r>
            <a:r>
              <a:rPr lang="ru-RU" sz="1300" dirty="0">
                <a:latin typeface="Arial" pitchFamily="34" charset="0"/>
                <a:cs typeface="Arial" pitchFamily="34" charset="0"/>
              </a:rPr>
              <a:t> открылась выставка о династии Стахеевых.</a:t>
            </a:r>
          </a:p>
          <a:p>
            <a:pPr algn="just"/>
            <a:endParaRPr lang="ru-RU" sz="1300" dirty="0">
              <a:latin typeface="Arial" pitchFamily="34" charset="0"/>
              <a:cs typeface="Arial" pitchFamily="34" charset="0"/>
            </a:endParaRPr>
          </a:p>
          <a:p>
            <a:pPr algn="just"/>
            <a:r>
              <a:rPr lang="ru-RU" sz="1300" dirty="0">
                <a:latin typeface="Arial" pitchFamily="34" charset="0"/>
                <a:cs typeface="Arial" pitchFamily="34" charset="0"/>
              </a:rPr>
              <a:t>Кроме того, посетителей ждал большой праздничный концерт с участием православных народных, фольклорных и вокальных ансамблей, солистов, мастеров художественного слова.</a:t>
            </a:r>
          </a:p>
        </p:txBody>
      </p:sp>
      <p:pic>
        <p:nvPicPr>
          <p:cNvPr id="16386" name="Picture 2" descr="https://sun9-79.userapi.com/impg/qLyiLrUwmklEVoDLmp6_lAyv2uQ7WN3KeeiyMg/gyCfS7nlKpU.jpg?size=2560x1920&amp;quality=95&amp;sign=030d7f1b2ac4c3e1b8eb9508f35578fe&amp;type=album"/>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10790" t="17368" r="13601" b="17735"/>
          <a:stretch/>
        </p:blipFill>
        <p:spPr bwMode="auto">
          <a:xfrm>
            <a:off x="7792278" y="3939679"/>
            <a:ext cx="3654622" cy="2352664"/>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https://sun9-52.userapi.com/impg/apxc0yvHwZy6v-z3dy9uyAwm34MdyR5KkrKQAg/3ACWMiT1NKw.jpg?size=1280x960&amp;quality=95&amp;sign=489cbe34e5772074e77b40fa9a81e65c&amp;type=albu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2278" y="973232"/>
            <a:ext cx="3654622" cy="2740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52388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3127A2C3-00D0-484E-8651-423BBC29DA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536" y="-53630"/>
            <a:ext cx="12414503" cy="6988584"/>
          </a:xfrm>
          <a:prstGeom prst="rect">
            <a:avLst/>
          </a:prstGeom>
        </p:spPr>
      </p:pic>
      <p:sp>
        <p:nvSpPr>
          <p:cNvPr id="4" name="Прямоугольник 3"/>
          <p:cNvSpPr/>
          <p:nvPr/>
        </p:nvSpPr>
        <p:spPr>
          <a:xfrm>
            <a:off x="1085316" y="626688"/>
            <a:ext cx="10112357" cy="343171"/>
          </a:xfrm>
          <a:prstGeom prst="rect">
            <a:avLst/>
          </a:prstGeom>
        </p:spPr>
        <p:txBody>
          <a:bodyPr wrap="square">
            <a:spAutoFit/>
          </a:bodyPr>
          <a:lstStyle/>
          <a:p>
            <a:pPr algn="ctr"/>
            <a:r>
              <a:rPr lang="ru-RU" sz="1630" b="1" dirty="0">
                <a:solidFill>
                  <a:srgbClr val="DB6413"/>
                </a:solidFill>
                <a:latin typeface="Arial" pitchFamily="34" charset="0"/>
                <a:cs typeface="Arial" pitchFamily="34" charset="0"/>
              </a:rPr>
              <a:t>Республиканский фестиваль-конкурс «</a:t>
            </a:r>
            <a:r>
              <a:rPr lang="ru-RU" sz="1630" b="1" dirty="0" err="1">
                <a:solidFill>
                  <a:srgbClr val="DB6413"/>
                </a:solidFill>
                <a:latin typeface="Arial" pitchFamily="34" charset="0"/>
                <a:cs typeface="Arial" pitchFamily="34" charset="0"/>
              </a:rPr>
              <a:t>Уйнагыз</a:t>
            </a:r>
            <a:r>
              <a:rPr lang="ru-RU" sz="1630" b="1" dirty="0">
                <a:solidFill>
                  <a:srgbClr val="DB6413"/>
                </a:solidFill>
                <a:latin typeface="Arial" pitchFamily="34" charset="0"/>
                <a:cs typeface="Arial" pitchFamily="34" charset="0"/>
              </a:rPr>
              <a:t> </a:t>
            </a:r>
            <a:r>
              <a:rPr lang="ru-RU" sz="1630" b="1" dirty="0" err="1">
                <a:solidFill>
                  <a:srgbClr val="DB6413"/>
                </a:solidFill>
                <a:latin typeface="Arial" pitchFamily="34" charset="0"/>
                <a:cs typeface="Arial" pitchFamily="34" charset="0"/>
              </a:rPr>
              <a:t>гармуннар</a:t>
            </a:r>
            <a:r>
              <a:rPr lang="ru-RU" sz="1630" b="1" dirty="0">
                <a:solidFill>
                  <a:srgbClr val="DB6413"/>
                </a:solidFill>
                <a:latin typeface="Arial" pitchFamily="34" charset="0"/>
                <a:cs typeface="Arial" pitchFamily="34" charset="0"/>
              </a:rPr>
              <a:t>! Играй, гармонь!»</a:t>
            </a:r>
          </a:p>
        </p:txBody>
      </p:sp>
      <p:sp>
        <p:nvSpPr>
          <p:cNvPr id="2" name="Прямоугольник 1"/>
          <p:cNvSpPr/>
          <p:nvPr/>
        </p:nvSpPr>
        <p:spPr>
          <a:xfrm>
            <a:off x="690993" y="1063412"/>
            <a:ext cx="10683213" cy="3093154"/>
          </a:xfrm>
          <a:prstGeom prst="rect">
            <a:avLst/>
          </a:prstGeom>
        </p:spPr>
        <p:txBody>
          <a:bodyPr wrap="square">
            <a:spAutoFit/>
          </a:bodyPr>
          <a:lstStyle/>
          <a:p>
            <a:pPr algn="just"/>
            <a:r>
              <a:rPr lang="ru-RU" sz="1300" b="1" dirty="0">
                <a:latin typeface="Arial" pitchFamily="34" charset="0"/>
                <a:cs typeface="Arial" pitchFamily="34" charset="0"/>
              </a:rPr>
              <a:t>24 августа 2024 года, Театр юного зрителя – </a:t>
            </a:r>
            <a:r>
              <a:rPr lang="ru-RU" sz="1300" b="1" dirty="0" err="1">
                <a:latin typeface="Arial" pitchFamily="34" charset="0"/>
                <a:cs typeface="Arial" pitchFamily="34" charset="0"/>
              </a:rPr>
              <a:t>Таттелеком</a:t>
            </a:r>
            <a:r>
              <a:rPr lang="ru-RU" sz="1300" b="1" dirty="0">
                <a:latin typeface="Arial" pitchFamily="34" charset="0"/>
                <a:cs typeface="Arial" pitchFamily="34" charset="0"/>
              </a:rPr>
              <a:t> – Парк «</a:t>
            </a:r>
            <a:r>
              <a:rPr lang="ru-RU" sz="1300" b="1" dirty="0" err="1">
                <a:latin typeface="Arial" pitchFamily="34" charset="0"/>
                <a:cs typeface="Arial" pitchFamily="34" charset="0"/>
              </a:rPr>
              <a:t>СемьЯ</a:t>
            </a:r>
            <a:r>
              <a:rPr lang="ru-RU" sz="1300" b="1" dirty="0">
                <a:latin typeface="Arial" pitchFamily="34" charset="0"/>
                <a:cs typeface="Arial" pitchFamily="34" charset="0"/>
              </a:rPr>
              <a:t>»</a:t>
            </a:r>
          </a:p>
          <a:p>
            <a:pPr indent="180975" algn="just"/>
            <a:r>
              <a:rPr lang="ru-RU" sz="1300" dirty="0">
                <a:latin typeface="Arial" pitchFamily="34" charset="0"/>
                <a:cs typeface="Arial" pitchFamily="34" charset="0"/>
              </a:rPr>
              <a:t>Это праздник души, собравший огромное количество людей, любящих звуки и мелодию одного из самых любимых народных инструментов - гармони. Нижнекамский парад гармонистов собрал около ста участников восьми городов и районов РТ и Удмуртии: </a:t>
            </a:r>
            <a:r>
              <a:rPr lang="ru-RU" sz="1300" b="1" dirty="0">
                <a:latin typeface="Arial" pitchFamily="34" charset="0"/>
                <a:cs typeface="Arial" pitchFamily="34" charset="0"/>
              </a:rPr>
              <a:t>Казань, Набережные Челны, Заинск, Елабуга, Сарапул, Нижнекамск, Мензелинск, </a:t>
            </a:r>
            <a:r>
              <a:rPr lang="ru-RU" sz="1300" b="1" dirty="0" err="1">
                <a:latin typeface="Arial" pitchFamily="34" charset="0"/>
                <a:cs typeface="Arial" pitchFamily="34" charset="0"/>
              </a:rPr>
              <a:t>Актаныш</a:t>
            </a:r>
            <a:r>
              <a:rPr lang="ru-RU" sz="1300" dirty="0">
                <a:latin typeface="Arial" pitchFamily="34" charset="0"/>
                <a:cs typeface="Arial" pitchFamily="34" charset="0"/>
              </a:rPr>
              <a:t>. Свое мастерство и талант гармонисты начали демонстрировать с Театра юного зрителя, последовав далее к первой творческой остановке у </a:t>
            </a:r>
            <a:r>
              <a:rPr lang="ru-RU" sz="1300" dirty="0" err="1">
                <a:latin typeface="Arial" pitchFamily="34" charset="0"/>
                <a:cs typeface="Arial" pitchFamily="34" charset="0"/>
              </a:rPr>
              <a:t>Таттелекома</a:t>
            </a:r>
            <a:r>
              <a:rPr lang="ru-RU" sz="1300" dirty="0">
                <a:latin typeface="Arial" pitchFamily="34" charset="0"/>
                <a:cs typeface="Arial" pitchFamily="34" charset="0"/>
              </a:rPr>
              <a:t> в сопровождении воспитанников Центра детского творчества. Там уже ждали зрители, чайный стол и концертная программа, в которой, к слову, приняли участие и коллективы Дома дружбы народов, Дома народного творчества. Продолжили гармонисты свой путь в сторону парка Семья и именно здесь на сцене они порадовали зрителей звуками любимого многими инструмента. Выступили на празднике и именитые гости фестиваля: известный певец, Заслуженный артист Республики Башкортостан и РФ - Фан ВАЛИАХМЕТОВ; композитор, актер, писатель, юморист - Алмаз ХАМЗИН; руководитель театра "</a:t>
            </a:r>
            <a:r>
              <a:rPr lang="ru-RU" sz="1300" dirty="0" err="1">
                <a:latin typeface="Arial" pitchFamily="34" charset="0"/>
                <a:cs typeface="Arial" pitchFamily="34" charset="0"/>
              </a:rPr>
              <a:t>Мунча</a:t>
            </a:r>
            <a:r>
              <a:rPr lang="ru-RU" sz="1300" dirty="0">
                <a:latin typeface="Arial" pitchFamily="34" charset="0"/>
                <a:cs typeface="Arial" pitchFamily="34" charset="0"/>
              </a:rPr>
              <a:t> </a:t>
            </a:r>
            <a:r>
              <a:rPr lang="ru-RU" sz="1300" dirty="0" err="1">
                <a:latin typeface="Arial" pitchFamily="34" charset="0"/>
                <a:cs typeface="Arial" pitchFamily="34" charset="0"/>
              </a:rPr>
              <a:t>ташы</a:t>
            </a:r>
            <a:r>
              <a:rPr lang="ru-RU" sz="1300" dirty="0">
                <a:latin typeface="Arial" pitchFamily="34" charset="0"/>
                <a:cs typeface="Arial" pitchFamily="34" charset="0"/>
              </a:rPr>
              <a:t>", Народный артист - </a:t>
            </a:r>
            <a:r>
              <a:rPr lang="ru-RU" sz="1300" dirty="0" err="1">
                <a:latin typeface="Arial" pitchFamily="34" charset="0"/>
                <a:cs typeface="Arial" pitchFamily="34" charset="0"/>
              </a:rPr>
              <a:t>Гамиль</a:t>
            </a:r>
            <a:r>
              <a:rPr lang="ru-RU" sz="1300" dirty="0">
                <a:latin typeface="Arial" pitchFamily="34" charset="0"/>
                <a:cs typeface="Arial" pitchFamily="34" charset="0"/>
              </a:rPr>
              <a:t> АСХАДУЛЛА и др. Ярким и запоминающимся моментом праздника стал шикарный номер коллектива ансамбля песни и танца «</a:t>
            </a:r>
            <a:r>
              <a:rPr lang="ru-RU" sz="1300" dirty="0" err="1">
                <a:latin typeface="Arial" pitchFamily="34" charset="0"/>
                <a:cs typeface="Arial" pitchFamily="34" charset="0"/>
              </a:rPr>
              <a:t>Нардуган</a:t>
            </a:r>
            <a:r>
              <a:rPr lang="ru-RU" sz="1300" dirty="0">
                <a:latin typeface="Arial" pitchFamily="34" charset="0"/>
                <a:cs typeface="Arial" pitchFamily="34" charset="0"/>
              </a:rPr>
              <a:t>». Также у гостей была возможность сделать красивые фотографии на интерактивной фотозоне "</a:t>
            </a:r>
            <a:r>
              <a:rPr lang="ru-RU" sz="1300" dirty="0" err="1">
                <a:latin typeface="Arial" pitchFamily="34" charset="0"/>
                <a:cs typeface="Arial" pitchFamily="34" charset="0"/>
              </a:rPr>
              <a:t>Кунакчыл</a:t>
            </a:r>
            <a:r>
              <a:rPr lang="ru-RU" sz="1300" dirty="0">
                <a:latin typeface="Arial" pitchFamily="34" charset="0"/>
                <a:cs typeface="Arial" pitchFamily="34" charset="0"/>
              </a:rPr>
              <a:t> </a:t>
            </a:r>
            <a:r>
              <a:rPr lang="ru-RU" sz="1300" dirty="0" err="1">
                <a:latin typeface="Arial" pitchFamily="34" charset="0"/>
                <a:cs typeface="Arial" pitchFamily="34" charset="0"/>
              </a:rPr>
              <a:t>Түбән</a:t>
            </a:r>
            <a:r>
              <a:rPr lang="ru-RU" sz="1300" dirty="0">
                <a:latin typeface="Arial" pitchFamily="34" charset="0"/>
                <a:cs typeface="Arial" pitchFamily="34" charset="0"/>
              </a:rPr>
              <a:t> Кама" и ("Деревенский уют", увидеть уникальную выставку гармоней и баянов, приобрести национальные изделия ручной работы на Милли-базар. Для детей и взрослых работала зона с мастер-классами, где каждый мог сделать броши из </a:t>
            </a:r>
            <a:r>
              <a:rPr lang="ru-RU" sz="1300" dirty="0" err="1">
                <a:latin typeface="Arial" pitchFamily="34" charset="0"/>
                <a:cs typeface="Arial" pitchFamily="34" charset="0"/>
              </a:rPr>
              <a:t>фоамирана</a:t>
            </a:r>
            <a:r>
              <a:rPr lang="ru-RU" sz="1300" dirty="0">
                <a:latin typeface="Arial" pitchFamily="34" charset="0"/>
                <a:cs typeface="Arial" pitchFamily="34" charset="0"/>
              </a:rPr>
              <a:t>, расписать деревянные магнитики и броши.</a:t>
            </a:r>
          </a:p>
          <a:p>
            <a:pPr indent="180975" algn="just"/>
            <a:r>
              <a:rPr lang="ru-RU" sz="1300" dirty="0">
                <a:latin typeface="Arial" pitchFamily="34" charset="0"/>
                <a:cs typeface="Arial" pitchFamily="34" charset="0"/>
              </a:rPr>
              <a:t>Праздник прошел при поддержке Нижнекамского отделения Всемирного конгресса татар.</a:t>
            </a:r>
            <a:endParaRPr lang="ru-RU" sz="1300" b="1" dirty="0">
              <a:latin typeface="Arial" pitchFamily="34" charset="0"/>
              <a:cs typeface="Arial" pitchFamily="34" charset="0"/>
            </a:endParaRPr>
          </a:p>
        </p:txBody>
      </p:sp>
      <p:pic>
        <p:nvPicPr>
          <p:cNvPr id="17410" name="Picture 2" descr="https://sun9-44.userapi.com/impg/0w7XJtsO6FUOrPc3hj93U8szHRYd8ZrohymFdw/w4aD6gmTrBI.jpg?size=2560x1118&amp;quality=95&amp;sign=99f9693d949ef6ea24518d09fdaa6ee4&amp;type=album"/>
          <p:cNvPicPr>
            <a:picLocks noChangeAspect="1" noChangeArrowheads="1"/>
          </p:cNvPicPr>
          <p:nvPr/>
        </p:nvPicPr>
        <p:blipFill rotWithShape="1">
          <a:blip r:embed="rId3">
            <a:extLst>
              <a:ext uri="{28A0092B-C50C-407E-A947-70E740481C1C}">
                <a14:useLocalDpi xmlns:a14="http://schemas.microsoft.com/office/drawing/2010/main" val="0"/>
              </a:ext>
            </a:extLst>
          </a:blip>
          <a:srcRect t="38598" b="3564"/>
          <a:stretch/>
        </p:blipFill>
        <p:spPr bwMode="auto">
          <a:xfrm>
            <a:off x="1707696" y="4250119"/>
            <a:ext cx="8649808" cy="2184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781238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26432F8F-EBB5-4B80-986C-2CD2920AF0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258" y="-108643"/>
            <a:ext cx="12849960" cy="7233719"/>
          </a:xfrm>
          <a:prstGeom prst="rect">
            <a:avLst/>
          </a:prstGeom>
        </p:spPr>
      </p:pic>
      <p:sp>
        <p:nvSpPr>
          <p:cNvPr id="11" name="Прямоугольник 10"/>
          <p:cNvSpPr/>
          <p:nvPr/>
        </p:nvSpPr>
        <p:spPr>
          <a:xfrm>
            <a:off x="2340269" y="766254"/>
            <a:ext cx="7793764" cy="343171"/>
          </a:xfrm>
          <a:prstGeom prst="rect">
            <a:avLst/>
          </a:prstGeom>
        </p:spPr>
        <p:txBody>
          <a:bodyPr wrap="square">
            <a:spAutoFit/>
          </a:bodyPr>
          <a:lstStyle/>
          <a:p>
            <a:pPr algn="ctr"/>
            <a:r>
              <a:rPr lang="ru-RU" sz="1630" b="1" dirty="0">
                <a:solidFill>
                  <a:srgbClr val="DB6413"/>
                </a:solidFill>
                <a:latin typeface="Arial" pitchFamily="34" charset="0"/>
                <a:cs typeface="Arial" pitchFamily="34" charset="0"/>
              </a:rPr>
              <a:t>Литературно-музыкальное объединение «</a:t>
            </a:r>
            <a:r>
              <a:rPr lang="tt-RU" sz="1630" b="1" dirty="0">
                <a:solidFill>
                  <a:srgbClr val="DB6413"/>
                </a:solidFill>
                <a:latin typeface="Arial" pitchFamily="34" charset="0"/>
                <a:cs typeface="Arial" pitchFamily="34" charset="0"/>
              </a:rPr>
              <a:t>Җидегән Чишмә</a:t>
            </a:r>
            <a:r>
              <a:rPr lang="ru-RU" sz="1630" b="1" dirty="0">
                <a:solidFill>
                  <a:srgbClr val="DB6413"/>
                </a:solidFill>
                <a:latin typeface="Arial" pitchFamily="34" charset="0"/>
                <a:cs typeface="Arial" pitchFamily="34" charset="0"/>
              </a:rPr>
              <a:t>»</a:t>
            </a:r>
          </a:p>
        </p:txBody>
      </p:sp>
      <p:sp>
        <p:nvSpPr>
          <p:cNvPr id="12" name="Прямоугольник 11"/>
          <p:cNvSpPr/>
          <p:nvPr/>
        </p:nvSpPr>
        <p:spPr>
          <a:xfrm>
            <a:off x="1436975" y="1352089"/>
            <a:ext cx="9600354" cy="1692771"/>
          </a:xfrm>
          <a:prstGeom prst="rect">
            <a:avLst/>
          </a:prstGeom>
        </p:spPr>
        <p:txBody>
          <a:bodyPr wrap="square">
            <a:spAutoFit/>
          </a:bodyPr>
          <a:lstStyle/>
          <a:p>
            <a:pPr indent="179388" algn="just"/>
            <a:r>
              <a:rPr lang="ru-RU" sz="1300" dirty="0">
                <a:latin typeface="Arial" pitchFamily="34" charset="0"/>
                <a:cs typeface="Arial" pitchFamily="34" charset="0"/>
              </a:rPr>
              <a:t>Лауреат республиканской премии Мусы </a:t>
            </a:r>
            <a:r>
              <a:rPr lang="ru-RU" sz="1300" dirty="0" err="1">
                <a:latin typeface="Arial" pitchFamily="34" charset="0"/>
                <a:cs typeface="Arial" pitchFamily="34" charset="0"/>
              </a:rPr>
              <a:t>Джалиля</a:t>
            </a:r>
            <a:r>
              <a:rPr lang="ru-RU" sz="1300" dirty="0">
                <a:latin typeface="Arial" pitchFamily="34" charset="0"/>
                <a:cs typeface="Arial" pitchFamily="34" charset="0"/>
              </a:rPr>
              <a:t> – легендарное литературно-музыкальное объединение «</a:t>
            </a:r>
            <a:r>
              <a:rPr lang="ru-RU" sz="1300" dirty="0" err="1">
                <a:latin typeface="Arial" pitchFamily="34" charset="0"/>
                <a:cs typeface="Arial" pitchFamily="34" charset="0"/>
              </a:rPr>
              <a:t>Җидегән</a:t>
            </a:r>
            <a:r>
              <a:rPr lang="ru-RU" sz="1300" dirty="0">
                <a:latin typeface="Arial" pitchFamily="34" charset="0"/>
                <a:cs typeface="Arial" pitchFamily="34" charset="0"/>
              </a:rPr>
              <a:t> </a:t>
            </a:r>
            <a:r>
              <a:rPr lang="ru-RU" sz="1300" dirty="0" err="1">
                <a:latin typeface="Arial" pitchFamily="34" charset="0"/>
                <a:cs typeface="Arial" pitchFamily="34" charset="0"/>
              </a:rPr>
              <a:t>чишмә</a:t>
            </a:r>
            <a:r>
              <a:rPr lang="ru-RU" sz="1300" dirty="0">
                <a:latin typeface="Arial" pitchFamily="34" charset="0"/>
                <a:cs typeface="Arial" pitchFamily="34" charset="0"/>
              </a:rPr>
              <a:t>» вот уже на протяжении более 40 лет верно служит национальному искусству, придавая особое звучание литературной и культурной жизни Нижнекамска.</a:t>
            </a:r>
          </a:p>
          <a:p>
            <a:pPr indent="179388" algn="just"/>
            <a:r>
              <a:rPr lang="ru-RU" sz="1300" dirty="0">
                <a:latin typeface="Arial" pitchFamily="34" charset="0"/>
                <a:cs typeface="Arial" pitchFamily="34" charset="0"/>
              </a:rPr>
              <a:t>В разные годы на его сцене гостями были  такие знаменитые личности,  как </a:t>
            </a:r>
            <a:r>
              <a:rPr lang="ru-RU" sz="1300" dirty="0" err="1">
                <a:latin typeface="Arial" pitchFamily="34" charset="0"/>
                <a:cs typeface="Arial" pitchFamily="34" charset="0"/>
              </a:rPr>
              <a:t>Сибгат</a:t>
            </a:r>
            <a:r>
              <a:rPr lang="ru-RU" sz="1300" dirty="0">
                <a:latin typeface="Arial" pitchFamily="34" charset="0"/>
                <a:cs typeface="Arial" pitchFamily="34" charset="0"/>
              </a:rPr>
              <a:t> </a:t>
            </a:r>
            <a:r>
              <a:rPr lang="ru-RU" sz="1300" dirty="0" err="1">
                <a:latin typeface="Arial" pitchFamily="34" charset="0"/>
                <a:cs typeface="Arial" pitchFamily="34" charset="0"/>
              </a:rPr>
              <a:t>Хаким</a:t>
            </a:r>
            <a:r>
              <a:rPr lang="ru-RU" sz="1300" dirty="0">
                <a:latin typeface="Arial" pitchFamily="34" charset="0"/>
                <a:cs typeface="Arial" pitchFamily="34" charset="0"/>
              </a:rPr>
              <a:t>, Сара Садыкова, Баки </a:t>
            </a:r>
            <a:r>
              <a:rPr lang="ru-RU" sz="1300" dirty="0" err="1">
                <a:latin typeface="Arial" pitchFamily="34" charset="0"/>
                <a:cs typeface="Arial" pitchFamily="34" charset="0"/>
              </a:rPr>
              <a:t>Урманче</a:t>
            </a:r>
            <a:r>
              <a:rPr lang="ru-RU" sz="1300" dirty="0">
                <a:latin typeface="Arial" pitchFamily="34" charset="0"/>
                <a:cs typeface="Arial" pitchFamily="34" charset="0"/>
              </a:rPr>
              <a:t>, Назар </a:t>
            </a:r>
            <a:r>
              <a:rPr lang="ru-RU" sz="1300" dirty="0" err="1">
                <a:latin typeface="Arial" pitchFamily="34" charset="0"/>
                <a:cs typeface="Arial" pitchFamily="34" charset="0"/>
              </a:rPr>
              <a:t>Наджми</a:t>
            </a:r>
            <a:r>
              <a:rPr lang="ru-RU" sz="1300" dirty="0">
                <a:latin typeface="Arial" pitchFamily="34" charset="0"/>
                <a:cs typeface="Arial" pitchFamily="34" charset="0"/>
              </a:rPr>
              <a:t>, </a:t>
            </a:r>
            <a:r>
              <a:rPr lang="ru-RU" sz="1300" dirty="0" err="1">
                <a:latin typeface="Arial" pitchFamily="34" charset="0"/>
                <a:cs typeface="Arial" pitchFamily="34" charset="0"/>
              </a:rPr>
              <a:t>Азат</a:t>
            </a:r>
            <a:r>
              <a:rPr lang="ru-RU" sz="1300" dirty="0">
                <a:latin typeface="Arial" pitchFamily="34" charset="0"/>
                <a:cs typeface="Arial" pitchFamily="34" charset="0"/>
              </a:rPr>
              <a:t> </a:t>
            </a:r>
            <a:r>
              <a:rPr lang="ru-RU" sz="1300" dirty="0" err="1">
                <a:latin typeface="Arial" pitchFamily="34" charset="0"/>
                <a:cs typeface="Arial" pitchFamily="34" charset="0"/>
              </a:rPr>
              <a:t>Зиятдинов</a:t>
            </a:r>
            <a:r>
              <a:rPr lang="ru-RU" sz="1300" dirty="0">
                <a:latin typeface="Arial" pitchFamily="34" charset="0"/>
                <a:cs typeface="Arial" pitchFamily="34" charset="0"/>
              </a:rPr>
              <a:t>, </a:t>
            </a:r>
            <a:r>
              <a:rPr lang="ru-RU" sz="1300" dirty="0" err="1">
                <a:latin typeface="Arial" pitchFamily="34" charset="0"/>
                <a:cs typeface="Arial" pitchFamily="34" charset="0"/>
              </a:rPr>
              <a:t>Разиль</a:t>
            </a:r>
            <a:r>
              <a:rPr lang="ru-RU" sz="1300" dirty="0">
                <a:latin typeface="Arial" pitchFamily="34" charset="0"/>
                <a:cs typeface="Arial" pitchFamily="34" charset="0"/>
              </a:rPr>
              <a:t> Валеев и другие. «</a:t>
            </a:r>
            <a:r>
              <a:rPr lang="ru-RU" sz="1300" dirty="0" err="1">
                <a:latin typeface="Arial" pitchFamily="34" charset="0"/>
                <a:cs typeface="Arial" pitchFamily="34" charset="0"/>
              </a:rPr>
              <a:t>Җидегән</a:t>
            </a:r>
            <a:r>
              <a:rPr lang="ru-RU" sz="1300" dirty="0">
                <a:latin typeface="Arial" pitchFamily="34" charset="0"/>
                <a:cs typeface="Arial" pitchFamily="34" charset="0"/>
              </a:rPr>
              <a:t> </a:t>
            </a:r>
            <a:r>
              <a:rPr lang="ru-RU" sz="1300" dirty="0" err="1">
                <a:latin typeface="Arial" pitchFamily="34" charset="0"/>
                <a:cs typeface="Arial" pitchFamily="34" charset="0"/>
              </a:rPr>
              <a:t>чишмә</a:t>
            </a:r>
            <a:r>
              <a:rPr lang="ru-RU" sz="1300" dirty="0">
                <a:latin typeface="Arial" pitchFamily="34" charset="0"/>
                <a:cs typeface="Arial" pitchFamily="34" charset="0"/>
              </a:rPr>
              <a:t>» - неиссякаемое достояние Нижнекамска. Проект является средством приумножения духовного богатства народа, развития, сохранения и обогащения языка. Гости на его сцене - самые знаменитые деятели литературы и искусства, прославленные труженики, приложившие свои усилия в самых разных сферах нашей республики.</a:t>
            </a:r>
            <a:endParaRPr lang="ru-RU" sz="1300" b="1" dirty="0">
              <a:latin typeface="Arial" pitchFamily="34" charset="0"/>
              <a:cs typeface="Arial" pitchFamily="34" charset="0"/>
            </a:endParaRPr>
          </a:p>
        </p:txBody>
      </p:sp>
      <p:pic>
        <p:nvPicPr>
          <p:cNvPr id="1026" name="Picture 2" descr="https://sun9-57.userapi.com/impg/36xAvfkFkIS8UT8qEQAsUO1oUJfevAhvq-gHiQ/c0uzINY8oNM.jpg?size=2377x1584&amp;quality=96&amp;sign=c3d2b0b81bbb844f58d1777231644a1b&amp;type=album"/>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9611" t="22394" r="13424" b="641"/>
          <a:stretch/>
        </p:blipFill>
        <p:spPr bwMode="auto">
          <a:xfrm>
            <a:off x="4417083" y="3531140"/>
            <a:ext cx="3371141" cy="224648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un9-56.userapi.com/impg/0aHQ4qshGVqC_DnjzEzIT8dLW3WXcGxcVAqaow/_l94smtgiIc.jpg?size=2560x1707&amp;quality=96&amp;sign=820921e73f1c5da9370a580202036616&amp;type=album"/>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900122" y="3531140"/>
            <a:ext cx="3369065" cy="224648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sun9-6.userapi.com/impg/4zJ1ZkYCvm7O8vLG7TpCCL79WalZLGj-6etCqQ/JQ-0a9tBtVI.jpg?size=2048x1365&amp;quality=96&amp;sign=3b6813a7605cced437b79befe7f480c2&amp;type=album"/>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l="18530" t="8723" r="8929" b="18736"/>
          <a:stretch/>
        </p:blipFill>
        <p:spPr bwMode="auto">
          <a:xfrm>
            <a:off x="7936120" y="3531140"/>
            <a:ext cx="3370545" cy="2246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22228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85B9A69B-223B-4235-A94B-0C8A88C6B8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708" y="-66675"/>
            <a:ext cx="12520937" cy="7048500"/>
          </a:xfrm>
          <a:prstGeom prst="rect">
            <a:avLst/>
          </a:prstGeom>
        </p:spPr>
      </p:pic>
      <p:sp>
        <p:nvSpPr>
          <p:cNvPr id="4" name="Прямоугольник 3">
            <a:extLst>
              <a:ext uri="{FF2B5EF4-FFF2-40B4-BE49-F238E27FC236}">
                <a16:creationId xmlns:a16="http://schemas.microsoft.com/office/drawing/2014/main" id="{AC3088C7-C5C0-4AB9-BE05-73651F6A8107}"/>
              </a:ext>
            </a:extLst>
          </p:cNvPr>
          <p:cNvSpPr/>
          <p:nvPr/>
        </p:nvSpPr>
        <p:spPr>
          <a:xfrm>
            <a:off x="950913" y="731838"/>
            <a:ext cx="6307137" cy="342900"/>
          </a:xfrm>
          <a:prstGeom prst="rect">
            <a:avLst/>
          </a:prstGeom>
        </p:spPr>
        <p:txBody>
          <a:bodyPr>
            <a:spAutoFit/>
          </a:bodyPr>
          <a:lstStyle/>
          <a:p>
            <a:pPr>
              <a:defRPr/>
            </a:pPr>
            <a:r>
              <a:rPr lang="ru-RU" sz="1630" b="1" dirty="0">
                <a:solidFill>
                  <a:srgbClr val="DB6413"/>
                </a:solidFill>
                <a:latin typeface="Arial" pitchFamily="34" charset="0"/>
                <a:cs typeface="Arial" pitchFamily="34" charset="0"/>
              </a:rPr>
              <a:t>Камский книжный фестиваль «Смены»</a:t>
            </a:r>
            <a:endParaRPr lang="ru-RU" sz="1630" b="1" dirty="0">
              <a:solidFill>
                <a:srgbClr val="DB6413"/>
              </a:solidFill>
              <a:latin typeface="Arial" pitchFamily="34" charset="0"/>
              <a:cs typeface="Arial" pitchFamily="34" charset="0"/>
            </a:endParaRPr>
          </a:p>
        </p:txBody>
      </p:sp>
      <p:sp>
        <p:nvSpPr>
          <p:cNvPr id="5" name="Прямоугольник 11">
            <a:extLst>
              <a:ext uri="{FF2B5EF4-FFF2-40B4-BE49-F238E27FC236}">
                <a16:creationId xmlns:a16="http://schemas.microsoft.com/office/drawing/2014/main" id="{B62B70AC-4D2C-4217-9715-C4287F5F0EB8}"/>
              </a:ext>
            </a:extLst>
          </p:cNvPr>
          <p:cNvSpPr>
            <a:spLocks noChangeArrowheads="1"/>
          </p:cNvSpPr>
          <p:nvPr/>
        </p:nvSpPr>
        <p:spPr bwMode="auto">
          <a:xfrm>
            <a:off x="950913" y="1169988"/>
            <a:ext cx="5767750" cy="4162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ru-RU" altLang="ru-RU" sz="1300" dirty="0" smtClean="0">
                <a:latin typeface="Arial" panose="020B0604020202020204" pitchFamily="34" charset="0"/>
                <a:cs typeface="Arial" panose="020B0604020202020204" pitchFamily="34" charset="0"/>
              </a:rPr>
              <a:t>30-31 августа </a:t>
            </a:r>
            <a:r>
              <a:rPr lang="ru-RU" altLang="ru-RU" sz="1300" dirty="0">
                <a:latin typeface="Arial" panose="020B0604020202020204" pitchFamily="34" charset="0"/>
                <a:cs typeface="Arial" panose="020B0604020202020204" pitchFamily="34" charset="0"/>
              </a:rPr>
              <a:t>2024 года, </a:t>
            </a:r>
            <a:r>
              <a:rPr lang="ru-RU" altLang="ru-RU" sz="1300" dirty="0" smtClean="0">
                <a:latin typeface="Arial" panose="020B0604020202020204" pitchFamily="34" charset="0"/>
                <a:cs typeface="Arial" panose="020B0604020202020204" pitchFamily="34" charset="0"/>
              </a:rPr>
              <a:t>Сквер </a:t>
            </a:r>
            <a:r>
              <a:rPr lang="ru-RU" altLang="ru-RU" sz="1300" dirty="0" err="1" smtClean="0">
                <a:latin typeface="Arial" panose="020B0604020202020204" pitchFamily="34" charset="0"/>
                <a:cs typeface="Arial" panose="020B0604020202020204" pitchFamily="34" charset="0"/>
              </a:rPr>
              <a:t>Лемаева</a:t>
            </a:r>
            <a:endParaRPr lang="ru-RU" altLang="ru-RU" sz="1300" dirty="0" smtClean="0">
              <a:latin typeface="Arial" panose="020B0604020202020204" pitchFamily="34" charset="0"/>
              <a:cs typeface="Arial" panose="020B0604020202020204" pitchFamily="34" charset="0"/>
            </a:endParaRPr>
          </a:p>
          <a:p>
            <a:pPr algn="just"/>
            <a:endParaRPr lang="ru-RU" altLang="ru-RU" sz="1300" dirty="0" smtClean="0">
              <a:latin typeface="Arial" panose="020B0604020202020204" pitchFamily="34" charset="0"/>
              <a:cs typeface="Arial" panose="020B0604020202020204" pitchFamily="34" charset="0"/>
            </a:endParaRPr>
          </a:p>
          <a:p>
            <a:pPr algn="just"/>
            <a:r>
              <a:rPr lang="ru-RU" altLang="ru-RU" sz="1300" dirty="0" smtClean="0">
                <a:latin typeface="Arial" panose="020B0604020202020204" pitchFamily="34" charset="0"/>
                <a:cs typeface="Arial" panose="020B0604020202020204" pitchFamily="34" charset="0"/>
              </a:rPr>
              <a:t>Центр </a:t>
            </a:r>
            <a:r>
              <a:rPr lang="ru-RU" altLang="ru-RU" sz="1300" dirty="0">
                <a:latin typeface="Arial" panose="020B0604020202020204" pitchFamily="34" charset="0"/>
                <a:cs typeface="Arial" panose="020B0604020202020204" pitchFamily="34" charset="0"/>
              </a:rPr>
              <a:t>современной культуры «Смена» при поддержке программы социальных инвестиций </a:t>
            </a:r>
            <a:r>
              <a:rPr lang="ru-RU" altLang="ru-RU" sz="1300" dirty="0" err="1">
                <a:latin typeface="Arial" panose="020B0604020202020204" pitchFamily="34" charset="0"/>
                <a:cs typeface="Arial" panose="020B0604020202020204" pitchFamily="34" charset="0"/>
              </a:rPr>
              <a:t>СИБУРа</a:t>
            </a:r>
            <a:r>
              <a:rPr lang="ru-RU" altLang="ru-RU" sz="1300" dirty="0">
                <a:latin typeface="Arial" panose="020B0604020202020204" pitchFamily="34" charset="0"/>
                <a:cs typeface="Arial" panose="020B0604020202020204" pitchFamily="34" charset="0"/>
              </a:rPr>
              <a:t> «Формула хороших дел</a:t>
            </a:r>
            <a:r>
              <a:rPr lang="ru-RU" altLang="ru-RU" sz="1300" dirty="0" smtClean="0">
                <a:latin typeface="Arial" panose="020B0604020202020204" pitchFamily="34" charset="0"/>
                <a:cs typeface="Arial" panose="020B0604020202020204" pitchFamily="34" charset="0"/>
              </a:rPr>
              <a:t>»</a:t>
            </a:r>
            <a:endParaRPr lang="ru-RU" altLang="ru-RU" sz="1300" dirty="0">
              <a:latin typeface="Arial" panose="020B0604020202020204" pitchFamily="34" charset="0"/>
              <a:cs typeface="Arial" panose="020B0604020202020204" pitchFamily="34" charset="0"/>
            </a:endParaRPr>
          </a:p>
          <a:p>
            <a:pPr indent="176213" algn="just"/>
            <a:endParaRPr lang="ru-RU" altLang="ru-RU" sz="1250" dirty="0" smtClean="0">
              <a:latin typeface="Arial" panose="020B0604020202020204" pitchFamily="34" charset="0"/>
              <a:cs typeface="Arial" panose="020B0604020202020204" pitchFamily="34" charset="0"/>
            </a:endParaRPr>
          </a:p>
          <a:p>
            <a:pPr indent="176213" algn="just"/>
            <a:r>
              <a:rPr lang="ru-RU" altLang="ru-RU" sz="1250" dirty="0" smtClean="0">
                <a:latin typeface="Arial" panose="020B0604020202020204" pitchFamily="34" charset="0"/>
                <a:cs typeface="Arial" panose="020B0604020202020204" pitchFamily="34" charset="0"/>
              </a:rPr>
              <a:t>Более </a:t>
            </a:r>
            <a:r>
              <a:rPr lang="ru-RU" altLang="ru-RU" sz="1250" dirty="0">
                <a:latin typeface="Arial" panose="020B0604020202020204" pitchFamily="34" charset="0"/>
                <a:cs typeface="Arial" panose="020B0604020202020204" pitchFamily="34" charset="0"/>
              </a:rPr>
              <a:t>трех тысяч человек посетили </a:t>
            </a:r>
            <a:r>
              <a:rPr lang="ru-RU" altLang="ru-RU" sz="1250" dirty="0" smtClean="0">
                <a:latin typeface="Arial" panose="020B0604020202020204" pitchFamily="34" charset="0"/>
                <a:cs typeface="Arial" panose="020B0604020202020204" pitchFamily="34" charset="0"/>
              </a:rPr>
              <a:t>второй Камский </a:t>
            </a:r>
            <a:r>
              <a:rPr lang="ru-RU" altLang="ru-RU" sz="1250" dirty="0">
                <a:latin typeface="Arial" panose="020B0604020202020204" pitchFamily="34" charset="0"/>
                <a:cs typeface="Arial" panose="020B0604020202020204" pitchFamily="34" charset="0"/>
              </a:rPr>
              <a:t>книжный фестиваль «Смены» в </a:t>
            </a:r>
            <a:r>
              <a:rPr lang="ru-RU" altLang="ru-RU" sz="1250" dirty="0" smtClean="0">
                <a:latin typeface="Arial" panose="020B0604020202020204" pitchFamily="34" charset="0"/>
                <a:cs typeface="Arial" panose="020B0604020202020204" pitchFamily="34" charset="0"/>
              </a:rPr>
              <a:t>Нижнекамске. Камский </a:t>
            </a:r>
            <a:r>
              <a:rPr lang="ru-RU" altLang="ru-RU" sz="1250" dirty="0">
                <a:latin typeface="Arial" panose="020B0604020202020204" pitchFamily="34" charset="0"/>
                <a:cs typeface="Arial" panose="020B0604020202020204" pitchFamily="34" charset="0"/>
              </a:rPr>
              <a:t>фестиваль является продолжением казанского Летнего книжного фестиваля «Смены», одного из крупнейших книжных событий России. Программа фестиваля была сосредоточена вокруг тем искусства и прогресса и включала в себя книжную ярмарку, лекции, дискуссии, презентации новых изданий, детские лаборатории, семейную программу, выставку и многое другое</a:t>
            </a:r>
            <a:r>
              <a:rPr lang="ru-RU" altLang="ru-RU" sz="1250" dirty="0" smtClean="0">
                <a:latin typeface="Arial" panose="020B0604020202020204" pitchFamily="34" charset="0"/>
                <a:cs typeface="Arial" panose="020B0604020202020204" pitchFamily="34" charset="0"/>
              </a:rPr>
              <a:t>.</a:t>
            </a:r>
            <a:endParaRPr lang="ru-RU" altLang="ru-RU" sz="1250" dirty="0">
              <a:latin typeface="Arial" panose="020B0604020202020204" pitchFamily="34" charset="0"/>
              <a:cs typeface="Arial" panose="020B0604020202020204" pitchFamily="34" charset="0"/>
            </a:endParaRPr>
          </a:p>
          <a:p>
            <a:pPr indent="176213" algn="just"/>
            <a:endParaRPr lang="ru-RU" altLang="ru-RU" sz="1250" dirty="0" smtClean="0">
              <a:latin typeface="Arial" panose="020B0604020202020204" pitchFamily="34" charset="0"/>
              <a:cs typeface="Arial" panose="020B0604020202020204" pitchFamily="34" charset="0"/>
            </a:endParaRPr>
          </a:p>
          <a:p>
            <a:pPr indent="176213" algn="just"/>
            <a:r>
              <a:rPr lang="ru-RU" altLang="ru-RU" sz="1250" dirty="0" smtClean="0">
                <a:latin typeface="Arial" panose="020B0604020202020204" pitchFamily="34" charset="0"/>
                <a:cs typeface="Arial" panose="020B0604020202020204" pitchFamily="34" charset="0"/>
              </a:rPr>
              <a:t>В </a:t>
            </a:r>
            <a:r>
              <a:rPr lang="ru-RU" altLang="ru-RU" sz="1250" dirty="0">
                <a:latin typeface="Arial" panose="020B0604020202020204" pitchFamily="34" charset="0"/>
                <a:cs typeface="Arial" panose="020B0604020202020204" pitchFamily="34" charset="0"/>
              </a:rPr>
              <a:t>этом году программа Камского книжного фестиваля «Смены» была значительно расширена и количеством приехавших издательств, и увеличенным числом как детских мастер-классов, так и лекций для взрослых. Так фестиваль постепенно становится традиционным событием, которое ждут горожане. Надеемся, что завершать лето покупкой новых книг станет доброй традицией для </a:t>
            </a:r>
            <a:r>
              <a:rPr lang="ru-RU" altLang="ru-RU" sz="1250" dirty="0" err="1" smtClean="0">
                <a:latin typeface="Arial" panose="020B0604020202020204" pitchFamily="34" charset="0"/>
                <a:cs typeface="Arial" panose="020B0604020202020204" pitchFamily="34" charset="0"/>
              </a:rPr>
              <a:t>нижнекамцев</a:t>
            </a:r>
            <a:r>
              <a:rPr lang="ru-RU" altLang="ru-RU" sz="1250" dirty="0" smtClean="0">
                <a:latin typeface="Arial" panose="020B0604020202020204" pitchFamily="34" charset="0"/>
                <a:cs typeface="Arial" panose="020B0604020202020204" pitchFamily="34" charset="0"/>
              </a:rPr>
              <a:t>.</a:t>
            </a:r>
          </a:p>
          <a:p>
            <a:pPr indent="176213" algn="just"/>
            <a:endParaRPr lang="ru-RU" altLang="ru-RU" sz="1250" b="1" dirty="0">
              <a:latin typeface="Arial" panose="020B0604020202020204" pitchFamily="34" charset="0"/>
              <a:cs typeface="Arial" panose="020B0604020202020204" pitchFamily="34" charset="0"/>
            </a:endParaRPr>
          </a:p>
          <a:p>
            <a:pPr indent="176213" algn="just"/>
            <a:endParaRPr lang="ru-RU" altLang="ru-RU" sz="1250" b="1" dirty="0">
              <a:latin typeface="Arial" panose="020B0604020202020204" pitchFamily="34" charset="0"/>
              <a:cs typeface="Arial" panose="020B0604020202020204" pitchFamily="34" charset="0"/>
            </a:endParaRPr>
          </a:p>
        </p:txBody>
      </p:sp>
      <p:pic>
        <p:nvPicPr>
          <p:cNvPr id="2050" name="Picture 2" descr="https://sun9-10.userapi.com/impg/E8RoIWmn6W9fWNtYGENFF-ximbb_DiNxgmH7Kg/zx58zTm5JKg.jpg?size=1170x780&amp;quality=95&amp;sign=b9402aaebbec10f4cbeb08c7009d4794&amp;type=alb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8066" y="3648075"/>
            <a:ext cx="4114799" cy="2743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sun9-8.userapi.com/impg/EVWjdSShIFQdE-FS0g0BdKfv6IIcTRVyOQDcBw/GIdppv-k540.jpg?size=1170x780&amp;quality=95&amp;sign=325e6e7f951e966a66640d43c4f083b2&amp;type=albu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78066" y="731838"/>
            <a:ext cx="411479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80843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a:extLst>
              <a:ext uri="{FF2B5EF4-FFF2-40B4-BE49-F238E27FC236}">
                <a16:creationId xmlns:a16="http://schemas.microsoft.com/office/drawing/2014/main" id="{85B9A69B-223B-4235-A94B-0C8A88C6B8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470" y="-95251"/>
            <a:ext cx="12470177" cy="7019925"/>
          </a:xfrm>
          <a:prstGeom prst="rect">
            <a:avLst/>
          </a:prstGeom>
        </p:spPr>
      </p:pic>
      <p:sp>
        <p:nvSpPr>
          <p:cNvPr id="7" name="Прямоугольник 6">
            <a:extLst>
              <a:ext uri="{FF2B5EF4-FFF2-40B4-BE49-F238E27FC236}">
                <a16:creationId xmlns:a16="http://schemas.microsoft.com/office/drawing/2014/main" id="{988D358C-FB77-4256-8528-3D14B4429FD9}"/>
              </a:ext>
            </a:extLst>
          </p:cNvPr>
          <p:cNvSpPr/>
          <p:nvPr/>
        </p:nvSpPr>
        <p:spPr>
          <a:xfrm>
            <a:off x="964152" y="3013435"/>
            <a:ext cx="6305550" cy="343171"/>
          </a:xfrm>
          <a:prstGeom prst="rect">
            <a:avLst/>
          </a:prstGeom>
        </p:spPr>
        <p:txBody>
          <a:bodyPr>
            <a:spAutoFit/>
          </a:bodyPr>
          <a:lstStyle/>
          <a:p>
            <a:pPr>
              <a:defRPr/>
            </a:pPr>
            <a:r>
              <a:rPr lang="ru-RU" sz="1630" b="1" dirty="0" smtClean="0">
                <a:solidFill>
                  <a:schemeClr val="accent2"/>
                </a:solidFill>
                <a:latin typeface="Arial" pitchFamily="34" charset="0"/>
                <a:cs typeface="Arial" pitchFamily="34" charset="0"/>
              </a:rPr>
              <a:t>Фестиваль </a:t>
            </a:r>
            <a:r>
              <a:rPr lang="ru-RU" sz="1630" b="1" dirty="0">
                <a:solidFill>
                  <a:schemeClr val="accent2"/>
                </a:solidFill>
                <a:latin typeface="Arial" pitchFamily="34" charset="0"/>
                <a:cs typeface="Arial" pitchFamily="34" charset="0"/>
              </a:rPr>
              <a:t>в стране «Наука 0+»</a:t>
            </a:r>
          </a:p>
        </p:txBody>
      </p:sp>
      <p:sp>
        <p:nvSpPr>
          <p:cNvPr id="8" name="Прямоугольник 7">
            <a:extLst>
              <a:ext uri="{FF2B5EF4-FFF2-40B4-BE49-F238E27FC236}">
                <a16:creationId xmlns:a16="http://schemas.microsoft.com/office/drawing/2014/main" id="{74ECD7AC-C994-485E-887E-08778F992422}"/>
              </a:ext>
            </a:extLst>
          </p:cNvPr>
          <p:cNvSpPr/>
          <p:nvPr/>
        </p:nvSpPr>
        <p:spPr>
          <a:xfrm>
            <a:off x="964151" y="3399975"/>
            <a:ext cx="5537676" cy="2893100"/>
          </a:xfrm>
          <a:prstGeom prst="rect">
            <a:avLst/>
          </a:prstGeom>
        </p:spPr>
        <p:txBody>
          <a:bodyPr wrap="square">
            <a:spAutoFit/>
          </a:bodyPr>
          <a:lstStyle/>
          <a:p>
            <a:pPr algn="just" eaLnBrk="1" fontAlgn="auto" hangingPunct="1">
              <a:spcBef>
                <a:spcPts val="0"/>
              </a:spcBef>
              <a:spcAft>
                <a:spcPts val="0"/>
              </a:spcAft>
              <a:defRPr/>
            </a:pPr>
            <a:r>
              <a:rPr lang="ru-RU" sz="1300" dirty="0" smtClean="0">
                <a:latin typeface="Arial" pitchFamily="34" charset="0"/>
                <a:cs typeface="Arial" pitchFamily="34" charset="0"/>
              </a:rPr>
              <a:t>13 февраля </a:t>
            </a:r>
            <a:r>
              <a:rPr lang="ru-RU" sz="1300" dirty="0">
                <a:latin typeface="Arial" pitchFamily="34" charset="0"/>
                <a:cs typeface="Arial" pitchFamily="34" charset="0"/>
              </a:rPr>
              <a:t>2024 года, </a:t>
            </a:r>
            <a:r>
              <a:rPr lang="ru-RU" sz="1300" dirty="0" smtClean="0">
                <a:latin typeface="Arial" pitchFamily="34" charset="0"/>
                <a:cs typeface="Arial" pitchFamily="34" charset="0"/>
              </a:rPr>
              <a:t>Лицей №38</a:t>
            </a:r>
            <a:endParaRPr lang="ru-RU" sz="1300" dirty="0">
              <a:latin typeface="Arial" pitchFamily="34" charset="0"/>
              <a:cs typeface="Arial" pitchFamily="34" charset="0"/>
            </a:endParaRPr>
          </a:p>
          <a:p>
            <a:pPr indent="180975" algn="just">
              <a:defRPr/>
            </a:pPr>
            <a:r>
              <a:rPr lang="ru-RU" sz="1300" dirty="0">
                <a:latin typeface="Arial" pitchFamily="34" charset="0"/>
                <a:cs typeface="Arial" pitchFamily="34" charset="0"/>
              </a:rPr>
              <a:t>Построить своего первого робота, провести химическую реакцию, узнать, как добывается нефть, испытать VR-очки. Все это и многое другое в интересной игровой форме попробовали сделать школьники Лицея №38 в Нижнекамске, который построила «Татнефть». Нижнекамск подхватил эстафету фестивалей, которые ранее прошли и в других городах юго-востока </a:t>
            </a:r>
            <a:r>
              <a:rPr lang="ru-RU" sz="1300" dirty="0" smtClean="0">
                <a:latin typeface="Arial" pitchFamily="34" charset="0"/>
                <a:cs typeface="Arial" pitchFamily="34" charset="0"/>
              </a:rPr>
              <a:t>Татарстана. Преподаватели </a:t>
            </a:r>
            <a:r>
              <a:rPr lang="ru-RU" sz="1300" dirty="0">
                <a:latin typeface="Arial" pitchFamily="34" charset="0"/>
                <a:cs typeface="Arial" pitchFamily="34" charset="0"/>
              </a:rPr>
              <a:t>Высшей школы нефти провели познавательные выставки и крутые мастер-классы. Проректор Алексей Иванов рассказал школьникам, какие знания и специальности они могут получить, поступив в ВШН. А генеральный директор «ТАНЕКО» </a:t>
            </a:r>
            <a:r>
              <a:rPr lang="ru-RU" sz="1300" dirty="0" err="1">
                <a:latin typeface="Arial" pitchFamily="34" charset="0"/>
                <a:cs typeface="Arial" pitchFamily="34" charset="0"/>
              </a:rPr>
              <a:t>Илшат</a:t>
            </a:r>
            <a:r>
              <a:rPr lang="ru-RU" sz="1300" dirty="0">
                <a:latin typeface="Arial" pitchFamily="34" charset="0"/>
                <a:cs typeface="Arial" pitchFamily="34" charset="0"/>
              </a:rPr>
              <a:t> Салахов познакомил всех с тем, как работает самый современный и </a:t>
            </a:r>
            <a:r>
              <a:rPr lang="ru-RU" sz="1300" dirty="0" err="1">
                <a:latin typeface="Arial" pitchFamily="34" charset="0"/>
                <a:cs typeface="Arial" pitchFamily="34" charset="0"/>
              </a:rPr>
              <a:t>экологичный</a:t>
            </a:r>
            <a:r>
              <a:rPr lang="ru-RU" sz="1300" dirty="0">
                <a:latin typeface="Arial" pitchFamily="34" charset="0"/>
                <a:cs typeface="Arial" pitchFamily="34" charset="0"/>
              </a:rPr>
              <a:t> нефтеперерабатывающий завод в России.</a:t>
            </a:r>
            <a:endParaRPr lang="ru-RU" sz="1300" b="1" dirty="0">
              <a:latin typeface="Arial" pitchFamily="34" charset="0"/>
              <a:cs typeface="Arial" pitchFamily="34" charset="0"/>
            </a:endParaRPr>
          </a:p>
        </p:txBody>
      </p:sp>
      <p:sp>
        <p:nvSpPr>
          <p:cNvPr id="13" name="Прямоугольник 12">
            <a:extLst>
              <a:ext uri="{FF2B5EF4-FFF2-40B4-BE49-F238E27FC236}">
                <a16:creationId xmlns:a16="http://schemas.microsoft.com/office/drawing/2014/main" id="{74ECD7AC-C994-485E-887E-08778F992422}"/>
              </a:ext>
            </a:extLst>
          </p:cNvPr>
          <p:cNvSpPr/>
          <p:nvPr/>
        </p:nvSpPr>
        <p:spPr>
          <a:xfrm>
            <a:off x="964151" y="967590"/>
            <a:ext cx="5537676" cy="1692771"/>
          </a:xfrm>
          <a:prstGeom prst="rect">
            <a:avLst/>
          </a:prstGeom>
        </p:spPr>
        <p:txBody>
          <a:bodyPr wrap="square">
            <a:spAutoFit/>
          </a:bodyPr>
          <a:lstStyle/>
          <a:p>
            <a:pPr algn="just" eaLnBrk="1" fontAlgn="auto" hangingPunct="1">
              <a:spcBef>
                <a:spcPts val="0"/>
              </a:spcBef>
              <a:spcAft>
                <a:spcPts val="0"/>
              </a:spcAft>
              <a:defRPr/>
            </a:pPr>
            <a:r>
              <a:rPr lang="ru-RU" sz="1300" dirty="0" smtClean="0">
                <a:latin typeface="Arial" pitchFamily="34" charset="0"/>
                <a:cs typeface="Arial" pitchFamily="34" charset="0"/>
              </a:rPr>
              <a:t>07 февраля </a:t>
            </a:r>
            <a:r>
              <a:rPr lang="ru-RU" sz="1300" dirty="0">
                <a:latin typeface="Arial" pitchFamily="34" charset="0"/>
                <a:cs typeface="Arial" pitchFamily="34" charset="0"/>
              </a:rPr>
              <a:t>2024 года, </a:t>
            </a:r>
            <a:r>
              <a:rPr lang="ru-RU" sz="1300" dirty="0" smtClean="0">
                <a:latin typeface="Arial" pitchFamily="34" charset="0"/>
                <a:cs typeface="Arial" pitchFamily="34" charset="0"/>
              </a:rPr>
              <a:t>СОШ №11</a:t>
            </a:r>
            <a:endParaRPr lang="ru-RU" sz="1300" dirty="0">
              <a:latin typeface="Arial" pitchFamily="34" charset="0"/>
              <a:cs typeface="Arial" pitchFamily="34" charset="0"/>
            </a:endParaRPr>
          </a:p>
          <a:p>
            <a:pPr indent="180975" algn="just">
              <a:defRPr/>
            </a:pPr>
            <a:r>
              <a:rPr lang="ru-RU" sz="1300" dirty="0">
                <a:latin typeface="Arial" pitchFamily="34" charset="0"/>
                <a:cs typeface="Arial" pitchFamily="34" charset="0"/>
              </a:rPr>
              <a:t>Директор МАУ «Информационный центр Нижнекамска» Максим </a:t>
            </a:r>
            <a:r>
              <a:rPr lang="ru-RU" sz="1300" dirty="0" smtClean="0">
                <a:latin typeface="Arial" pitchFamily="34" charset="0"/>
                <a:cs typeface="Arial" pitchFamily="34" charset="0"/>
              </a:rPr>
              <a:t>Шаронов поговорил с </a:t>
            </a:r>
            <a:r>
              <a:rPr lang="ru-RU" sz="1300" dirty="0">
                <a:latin typeface="Arial" pitchFamily="34" charset="0"/>
                <a:cs typeface="Arial" pitchFamily="34" charset="0"/>
              </a:rPr>
              <a:t>ребятами </a:t>
            </a:r>
            <a:r>
              <a:rPr lang="ru-RU" sz="1300" dirty="0" smtClean="0">
                <a:latin typeface="Arial" pitchFamily="34" charset="0"/>
                <a:cs typeface="Arial" pitchFamily="34" charset="0"/>
              </a:rPr>
              <a:t>на </a:t>
            </a:r>
            <a:r>
              <a:rPr lang="ru-RU" sz="1300" dirty="0">
                <a:latin typeface="Arial" pitchFamily="34" charset="0"/>
                <a:cs typeface="Arial" pitchFamily="34" charset="0"/>
              </a:rPr>
              <a:t>такие </a:t>
            </a:r>
            <a:r>
              <a:rPr lang="ru-RU" sz="1300" dirty="0" smtClean="0">
                <a:latin typeface="Arial" pitchFamily="34" charset="0"/>
                <a:cs typeface="Arial" pitchFamily="34" charset="0"/>
              </a:rPr>
              <a:t>темы</a:t>
            </a:r>
            <a:r>
              <a:rPr lang="ru-RU" sz="1300" dirty="0">
                <a:latin typeface="Arial" pitchFamily="34" charset="0"/>
                <a:cs typeface="Arial" pitchFamily="34" charset="0"/>
              </a:rPr>
              <a:t>, как информационный шум, данные, цифровой след</a:t>
            </a:r>
            <a:r>
              <a:rPr lang="ru-RU" sz="1300" dirty="0" smtClean="0">
                <a:latin typeface="Arial" pitchFamily="34" charset="0"/>
                <a:cs typeface="Arial" pitchFamily="34" charset="0"/>
              </a:rPr>
              <a:t>. Он </a:t>
            </a:r>
            <a:r>
              <a:rPr lang="ru-RU" sz="1300" dirty="0">
                <a:latin typeface="Arial" pitchFamily="34" charset="0"/>
                <a:cs typeface="Arial" pitchFamily="34" charset="0"/>
              </a:rPr>
              <a:t>отметил, что информация полезна тогда, когда она позволяет достичь поставленной цели. По его словам, </a:t>
            </a:r>
            <a:r>
              <a:rPr lang="ru-RU" sz="1300" dirty="0" err="1">
                <a:latin typeface="Arial" pitchFamily="34" charset="0"/>
                <a:cs typeface="Arial" pitchFamily="34" charset="0"/>
              </a:rPr>
              <a:t>нижнекамцам</a:t>
            </a:r>
            <a:r>
              <a:rPr lang="ru-RU" sz="1300" dirty="0">
                <a:latin typeface="Arial" pitchFamily="34" charset="0"/>
                <a:cs typeface="Arial" pitchFamily="34" charset="0"/>
              </a:rPr>
              <a:t> также важно обезопасить себя от негативного влияния их цифрового следа и соблюдать базовые правила безопасности.</a:t>
            </a:r>
            <a:endParaRPr lang="ru-RU" sz="1300" b="1" dirty="0">
              <a:latin typeface="Arial" pitchFamily="34" charset="0"/>
              <a:cs typeface="Arial" pitchFamily="34" charset="0"/>
            </a:endParaRPr>
          </a:p>
        </p:txBody>
      </p:sp>
      <p:sp>
        <p:nvSpPr>
          <p:cNvPr id="14" name="Прямоугольник 13">
            <a:extLst>
              <a:ext uri="{FF2B5EF4-FFF2-40B4-BE49-F238E27FC236}">
                <a16:creationId xmlns:a16="http://schemas.microsoft.com/office/drawing/2014/main" id="{988D358C-FB77-4256-8528-3D14B4429FD9}"/>
              </a:ext>
            </a:extLst>
          </p:cNvPr>
          <p:cNvSpPr/>
          <p:nvPr/>
        </p:nvSpPr>
        <p:spPr>
          <a:xfrm>
            <a:off x="964152" y="624690"/>
            <a:ext cx="6305550" cy="342900"/>
          </a:xfrm>
          <a:prstGeom prst="rect">
            <a:avLst/>
          </a:prstGeom>
        </p:spPr>
        <p:txBody>
          <a:bodyPr>
            <a:spAutoFit/>
          </a:bodyPr>
          <a:lstStyle/>
          <a:p>
            <a:pPr>
              <a:defRPr/>
            </a:pPr>
            <a:r>
              <a:rPr lang="ru-RU" sz="1630" b="1" dirty="0" smtClean="0">
                <a:solidFill>
                  <a:schemeClr val="accent2"/>
                </a:solidFill>
                <a:latin typeface="Arial" pitchFamily="34" charset="0"/>
                <a:cs typeface="Arial" pitchFamily="34" charset="0"/>
              </a:rPr>
              <a:t>Просветительский проект </a:t>
            </a:r>
            <a:r>
              <a:rPr lang="ru-RU" sz="1630" b="1" dirty="0">
                <a:solidFill>
                  <a:schemeClr val="accent2"/>
                </a:solidFill>
                <a:latin typeface="Arial" pitchFamily="34" charset="0"/>
                <a:cs typeface="Arial" pitchFamily="34" charset="0"/>
              </a:rPr>
              <a:t>«Цифровой ликбез»</a:t>
            </a:r>
          </a:p>
        </p:txBody>
      </p:sp>
      <p:pic>
        <p:nvPicPr>
          <p:cNvPr id="3" name="Рисунок 2"/>
          <p:cNvPicPr>
            <a:picLocks noChangeAspect="1"/>
          </p:cNvPicPr>
          <p:nvPr/>
        </p:nvPicPr>
        <p:blipFill rotWithShape="1">
          <a:blip r:embed="rId3"/>
          <a:srcRect r="15737" b="5555"/>
          <a:stretch/>
        </p:blipFill>
        <p:spPr>
          <a:xfrm>
            <a:off x="6780078" y="3450491"/>
            <a:ext cx="4478636" cy="2823636"/>
          </a:xfrm>
          <a:prstGeom prst="rect">
            <a:avLst/>
          </a:prstGeom>
        </p:spPr>
      </p:pic>
      <p:pic>
        <p:nvPicPr>
          <p:cNvPr id="2052" name="Picture 4" descr="https://sun9-10.userapi.com/impg/EdKaoMNNjtCd03UUUM4W4PkrIFGAgJxVd5Ix4A/W0_5lEqlaxA.jpg?size=870x707&amp;quality=95&amp;sign=997a0775cb3fb72a044b50bd1d9a6a45&amp;type=album"/>
          <p:cNvPicPr>
            <a:picLocks noChangeAspect="1" noChangeArrowheads="1"/>
          </p:cNvPicPr>
          <p:nvPr/>
        </p:nvPicPr>
        <p:blipFill rotWithShape="1">
          <a:blip r:embed="rId4">
            <a:extLst>
              <a:ext uri="{28A0092B-C50C-407E-A947-70E740481C1C}">
                <a14:useLocalDpi xmlns:a14="http://schemas.microsoft.com/office/drawing/2010/main" val="0"/>
              </a:ext>
            </a:extLst>
          </a:blip>
          <a:srcRect t="11193" b="14676"/>
          <a:stretch/>
        </p:blipFill>
        <p:spPr bwMode="auto">
          <a:xfrm>
            <a:off x="6780078" y="624690"/>
            <a:ext cx="4478487" cy="2697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34499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a:extLst>
              <a:ext uri="{FF2B5EF4-FFF2-40B4-BE49-F238E27FC236}">
                <a16:creationId xmlns:a16="http://schemas.microsoft.com/office/drawing/2014/main" id="{85B9A69B-223B-4235-A94B-0C8A88C6B8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830" y="-171450"/>
            <a:ext cx="12690139" cy="7143750"/>
          </a:xfrm>
          <a:prstGeom prst="rect">
            <a:avLst/>
          </a:prstGeom>
        </p:spPr>
      </p:pic>
      <p:sp>
        <p:nvSpPr>
          <p:cNvPr id="7" name="Прямоугольник 6">
            <a:extLst>
              <a:ext uri="{FF2B5EF4-FFF2-40B4-BE49-F238E27FC236}">
                <a16:creationId xmlns:a16="http://schemas.microsoft.com/office/drawing/2014/main" id="{988D358C-FB77-4256-8528-3D14B4429FD9}"/>
              </a:ext>
            </a:extLst>
          </p:cNvPr>
          <p:cNvSpPr/>
          <p:nvPr/>
        </p:nvSpPr>
        <p:spPr>
          <a:xfrm>
            <a:off x="991312" y="689109"/>
            <a:ext cx="6305550" cy="844847"/>
          </a:xfrm>
          <a:prstGeom prst="rect">
            <a:avLst/>
          </a:prstGeom>
        </p:spPr>
        <p:txBody>
          <a:bodyPr>
            <a:spAutoFit/>
          </a:bodyPr>
          <a:lstStyle/>
          <a:p>
            <a:pPr>
              <a:defRPr/>
            </a:pPr>
            <a:r>
              <a:rPr lang="ru-RU" sz="1630" b="1" dirty="0">
                <a:solidFill>
                  <a:schemeClr val="accent2"/>
                </a:solidFill>
                <a:latin typeface="Arial" pitchFamily="34" charset="0"/>
                <a:cs typeface="Arial" pitchFamily="34" charset="0"/>
              </a:rPr>
              <a:t>XXII республиканская юношеская научно-исследовательская конференция имени Спиридона </a:t>
            </a:r>
            <a:r>
              <a:rPr lang="ru-RU" sz="1630" b="1" dirty="0" err="1">
                <a:solidFill>
                  <a:schemeClr val="accent2"/>
                </a:solidFill>
                <a:latin typeface="Arial" pitchFamily="34" charset="0"/>
                <a:cs typeface="Arial" pitchFamily="34" charset="0"/>
              </a:rPr>
              <a:t>Молодцова</a:t>
            </a:r>
            <a:endParaRPr lang="ru-RU" sz="1630" b="1" dirty="0">
              <a:solidFill>
                <a:schemeClr val="accent2"/>
              </a:solidFill>
              <a:latin typeface="Arial" pitchFamily="34" charset="0"/>
              <a:cs typeface="Arial" pitchFamily="34" charset="0"/>
            </a:endParaRPr>
          </a:p>
        </p:txBody>
      </p:sp>
      <p:sp>
        <p:nvSpPr>
          <p:cNvPr id="8" name="Прямоугольник 7">
            <a:extLst>
              <a:ext uri="{FF2B5EF4-FFF2-40B4-BE49-F238E27FC236}">
                <a16:creationId xmlns:a16="http://schemas.microsoft.com/office/drawing/2014/main" id="{74ECD7AC-C994-485E-887E-08778F992422}"/>
              </a:ext>
            </a:extLst>
          </p:cNvPr>
          <p:cNvSpPr/>
          <p:nvPr/>
        </p:nvSpPr>
        <p:spPr>
          <a:xfrm>
            <a:off x="991311" y="1533956"/>
            <a:ext cx="5537676" cy="2693045"/>
          </a:xfrm>
          <a:prstGeom prst="rect">
            <a:avLst/>
          </a:prstGeom>
        </p:spPr>
        <p:txBody>
          <a:bodyPr wrap="square">
            <a:spAutoFit/>
          </a:bodyPr>
          <a:lstStyle/>
          <a:p>
            <a:pPr algn="just" eaLnBrk="1" fontAlgn="auto" hangingPunct="1">
              <a:spcBef>
                <a:spcPts val="0"/>
              </a:spcBef>
              <a:spcAft>
                <a:spcPts val="0"/>
              </a:spcAft>
              <a:defRPr/>
            </a:pPr>
            <a:r>
              <a:rPr lang="ru-RU" sz="1300" dirty="0" smtClean="0">
                <a:latin typeface="Arial" pitchFamily="34" charset="0"/>
                <a:cs typeface="Arial" pitchFamily="34" charset="0"/>
              </a:rPr>
              <a:t>16 февраля </a:t>
            </a:r>
            <a:r>
              <a:rPr lang="ru-RU" sz="1300" dirty="0">
                <a:latin typeface="Arial" pitchFamily="34" charset="0"/>
                <a:cs typeface="Arial" pitchFamily="34" charset="0"/>
              </a:rPr>
              <a:t>2024 года, </a:t>
            </a:r>
            <a:r>
              <a:rPr lang="ru-RU" sz="1300" dirty="0" smtClean="0">
                <a:latin typeface="Arial" pitchFamily="34" charset="0"/>
                <a:cs typeface="Arial" pitchFamily="34" charset="0"/>
              </a:rPr>
              <a:t>Лицей №35</a:t>
            </a:r>
            <a:endParaRPr lang="ru-RU" sz="1300" dirty="0">
              <a:latin typeface="Arial" pitchFamily="34" charset="0"/>
              <a:cs typeface="Arial" pitchFamily="34" charset="0"/>
            </a:endParaRPr>
          </a:p>
          <a:p>
            <a:pPr indent="180975" algn="just">
              <a:defRPr/>
            </a:pPr>
            <a:r>
              <a:rPr lang="ru-RU" sz="1300" dirty="0" smtClean="0">
                <a:latin typeface="Arial" pitchFamily="34" charset="0"/>
                <a:cs typeface="Arial" pitchFamily="34" charset="0"/>
              </a:rPr>
              <a:t>Более </a:t>
            </a:r>
            <a:r>
              <a:rPr lang="ru-RU" sz="1300" dirty="0">
                <a:latin typeface="Arial" pitchFamily="34" charset="0"/>
                <a:cs typeface="Arial" pitchFamily="34" charset="0"/>
              </a:rPr>
              <a:t>200 юных исследователей из Нижнекамска, Набережных Челнов, Елабуги и </a:t>
            </a:r>
            <a:r>
              <a:rPr lang="ru-RU" sz="1300" dirty="0" err="1">
                <a:latin typeface="Arial" pitchFamily="34" charset="0"/>
                <a:cs typeface="Arial" pitchFamily="34" charset="0"/>
              </a:rPr>
              <a:t>Муслюмовского</a:t>
            </a:r>
            <a:r>
              <a:rPr lang="ru-RU" sz="1300" dirty="0">
                <a:latin typeface="Arial" pitchFamily="34" charset="0"/>
                <a:cs typeface="Arial" pitchFamily="34" charset="0"/>
              </a:rPr>
              <a:t> </a:t>
            </a:r>
            <a:r>
              <a:rPr lang="ru-RU" sz="1300" dirty="0" smtClean="0">
                <a:latin typeface="Arial" pitchFamily="34" charset="0"/>
                <a:cs typeface="Arial" pitchFamily="34" charset="0"/>
              </a:rPr>
              <a:t>района</a:t>
            </a:r>
            <a:endParaRPr lang="ru-RU" sz="1300" dirty="0">
              <a:latin typeface="Arial" pitchFamily="34" charset="0"/>
              <a:cs typeface="Arial" pitchFamily="34" charset="0"/>
            </a:endParaRPr>
          </a:p>
          <a:p>
            <a:pPr indent="180975" algn="just">
              <a:defRPr/>
            </a:pPr>
            <a:r>
              <a:rPr lang="ru-RU" sz="1300" dirty="0" smtClean="0">
                <a:latin typeface="Arial" pitchFamily="34" charset="0"/>
                <a:cs typeface="Arial" pitchFamily="34" charset="0"/>
              </a:rPr>
              <a:t>Обширная </a:t>
            </a:r>
            <a:r>
              <a:rPr lang="ru-RU" sz="1300" dirty="0">
                <a:latin typeface="Arial" pitchFamily="34" charset="0"/>
                <a:cs typeface="Arial" pitchFamily="34" charset="0"/>
              </a:rPr>
              <a:t>научно-образовательная программа, включающая защиту работ перед конкурсными комиссиями, ознакомление с творческим наследием учителя-исследователя </a:t>
            </a:r>
            <a:r>
              <a:rPr lang="ru-RU" sz="1300" dirty="0" err="1" smtClean="0">
                <a:latin typeface="Arial" pitchFamily="34" charset="0"/>
                <a:cs typeface="Arial" pitchFamily="34" charset="0"/>
              </a:rPr>
              <a:t>С.Молодцова</a:t>
            </a:r>
            <a:r>
              <a:rPr lang="ru-RU" sz="1300" dirty="0" smtClean="0">
                <a:latin typeface="Arial" pitchFamily="34" charset="0"/>
                <a:cs typeface="Arial" pitchFamily="34" charset="0"/>
              </a:rPr>
              <a:t>. Ребята рассказали </a:t>
            </a:r>
            <a:r>
              <a:rPr lang="ru-RU" sz="1300" dirty="0">
                <a:latin typeface="Arial" pitchFamily="34" charset="0"/>
                <a:cs typeface="Arial" pitchFamily="34" charset="0"/>
              </a:rPr>
              <a:t>о своих проектах в 19 секциях: мои первые открытия в науке, Год семьи в России, краеведение, психология, величайшее богатство народа – его язык и культура, иностранная филология и </a:t>
            </a:r>
            <a:r>
              <a:rPr lang="ru-RU" sz="1300" dirty="0" smtClean="0">
                <a:latin typeface="Arial" pitchFamily="34" charset="0"/>
                <a:cs typeface="Arial" pitchFamily="34" charset="0"/>
              </a:rPr>
              <a:t>другие. Победители </a:t>
            </a:r>
            <a:r>
              <a:rPr lang="ru-RU" sz="1300" dirty="0">
                <a:latin typeface="Arial" pitchFamily="34" charset="0"/>
                <a:cs typeface="Arial" pitchFamily="34" charset="0"/>
              </a:rPr>
              <a:t>и призеры каждой секции </a:t>
            </a:r>
            <a:r>
              <a:rPr lang="ru-RU" sz="1300" dirty="0" smtClean="0">
                <a:latin typeface="Arial" pitchFamily="34" charset="0"/>
                <a:cs typeface="Arial" pitchFamily="34" charset="0"/>
              </a:rPr>
              <a:t>получили </a:t>
            </a:r>
            <a:r>
              <a:rPr lang="ru-RU" sz="1300" dirty="0">
                <a:latin typeface="Arial" pitchFamily="34" charset="0"/>
                <a:cs typeface="Arial" pitchFamily="34" charset="0"/>
              </a:rPr>
              <a:t>грамоты и подарки, а лауреатам вручат дипломы</a:t>
            </a:r>
            <a:r>
              <a:rPr lang="ru-RU" sz="1300" dirty="0" smtClean="0">
                <a:latin typeface="Arial" pitchFamily="34" charset="0"/>
                <a:cs typeface="Arial" pitchFamily="34" charset="0"/>
              </a:rPr>
              <a:t>. В </a:t>
            </a:r>
            <a:r>
              <a:rPr lang="ru-RU" sz="1300" dirty="0">
                <a:latin typeface="Arial" pitchFamily="34" charset="0"/>
                <a:cs typeface="Arial" pitchFamily="34" charset="0"/>
              </a:rPr>
              <a:t>этом году конференция проходит в 22-й раз. С 2002 по 2024 годы на ней было защищено 4693 работы в 349 секциях.</a:t>
            </a:r>
            <a:endParaRPr lang="ru-RU" sz="1300" b="1" dirty="0">
              <a:latin typeface="Arial" pitchFamily="34" charset="0"/>
              <a:cs typeface="Arial" pitchFamily="34" charset="0"/>
            </a:endParaRPr>
          </a:p>
        </p:txBody>
      </p:sp>
      <p:pic>
        <p:nvPicPr>
          <p:cNvPr id="2" name="Рисунок 1"/>
          <p:cNvPicPr>
            <a:picLocks noChangeAspect="1"/>
          </p:cNvPicPr>
          <p:nvPr/>
        </p:nvPicPr>
        <p:blipFill rotWithShape="1">
          <a:blip r:embed="rId3" cstate="hqprint">
            <a:extLst>
              <a:ext uri="{28A0092B-C50C-407E-A947-70E740481C1C}">
                <a14:useLocalDpi xmlns:a14="http://schemas.microsoft.com/office/drawing/2010/main" val="0"/>
              </a:ext>
            </a:extLst>
          </a:blip>
          <a:srcRect t="15264"/>
          <a:stretch/>
        </p:blipFill>
        <p:spPr>
          <a:xfrm>
            <a:off x="6751178" y="3768694"/>
            <a:ext cx="4480375" cy="2531473"/>
          </a:xfrm>
          <a:prstGeom prst="rect">
            <a:avLst/>
          </a:prstGeom>
        </p:spPr>
      </p:pic>
      <p:sp>
        <p:nvSpPr>
          <p:cNvPr id="13" name="Прямоугольник 12">
            <a:extLst>
              <a:ext uri="{FF2B5EF4-FFF2-40B4-BE49-F238E27FC236}">
                <a16:creationId xmlns:a16="http://schemas.microsoft.com/office/drawing/2014/main" id="{74ECD7AC-C994-485E-887E-08778F992422}"/>
              </a:ext>
            </a:extLst>
          </p:cNvPr>
          <p:cNvSpPr/>
          <p:nvPr/>
        </p:nvSpPr>
        <p:spPr>
          <a:xfrm>
            <a:off x="991311" y="4807451"/>
            <a:ext cx="5537676" cy="1492716"/>
          </a:xfrm>
          <a:prstGeom prst="rect">
            <a:avLst/>
          </a:prstGeom>
        </p:spPr>
        <p:txBody>
          <a:bodyPr wrap="square">
            <a:spAutoFit/>
          </a:bodyPr>
          <a:lstStyle/>
          <a:p>
            <a:pPr algn="just" eaLnBrk="1" fontAlgn="auto" hangingPunct="1">
              <a:spcBef>
                <a:spcPts val="0"/>
              </a:spcBef>
              <a:spcAft>
                <a:spcPts val="0"/>
              </a:spcAft>
              <a:defRPr/>
            </a:pPr>
            <a:r>
              <a:rPr lang="ru-RU" sz="1300" dirty="0" smtClean="0">
                <a:latin typeface="Arial" pitchFamily="34" charset="0"/>
                <a:cs typeface="Arial" pitchFamily="34" charset="0"/>
              </a:rPr>
              <a:t>04 июня </a:t>
            </a:r>
            <a:r>
              <a:rPr lang="ru-RU" sz="1300" dirty="0">
                <a:latin typeface="Arial" pitchFamily="34" charset="0"/>
                <a:cs typeface="Arial" pitchFamily="34" charset="0"/>
              </a:rPr>
              <a:t>2024 года, </a:t>
            </a:r>
            <a:r>
              <a:rPr lang="ru-RU" sz="1300" dirty="0" smtClean="0">
                <a:latin typeface="Arial" pitchFamily="34" charset="0"/>
                <a:cs typeface="Arial" pitchFamily="34" charset="0"/>
              </a:rPr>
              <a:t>РДК «</a:t>
            </a:r>
            <a:r>
              <a:rPr lang="ru-RU" sz="1300" dirty="0" err="1" smtClean="0">
                <a:latin typeface="Arial" pitchFamily="34" charset="0"/>
                <a:cs typeface="Arial" pitchFamily="34" charset="0"/>
              </a:rPr>
              <a:t>Мирас</a:t>
            </a:r>
            <a:r>
              <a:rPr lang="ru-RU" sz="1300" dirty="0" smtClean="0">
                <a:latin typeface="Arial" pitchFamily="34" charset="0"/>
                <a:cs typeface="Arial" pitchFamily="34" charset="0"/>
              </a:rPr>
              <a:t>»</a:t>
            </a:r>
            <a:endParaRPr lang="ru-RU" sz="1300" dirty="0">
              <a:latin typeface="Arial" pitchFamily="34" charset="0"/>
              <a:cs typeface="Arial" pitchFamily="34" charset="0"/>
            </a:endParaRPr>
          </a:p>
          <a:p>
            <a:pPr indent="180975" algn="just">
              <a:defRPr/>
            </a:pPr>
            <a:r>
              <a:rPr lang="ru-RU" sz="1300" dirty="0" smtClean="0">
                <a:latin typeface="Arial" pitchFamily="34" charset="0"/>
                <a:cs typeface="Arial" pitchFamily="34" charset="0"/>
              </a:rPr>
              <a:t>В </a:t>
            </a:r>
            <a:r>
              <a:rPr lang="ru-RU" sz="1300" dirty="0">
                <a:latin typeface="Arial" pitchFamily="34" charset="0"/>
                <a:cs typeface="Arial" pitchFamily="34" charset="0"/>
              </a:rPr>
              <a:t>Доме культуры «</a:t>
            </a:r>
            <a:r>
              <a:rPr lang="ru-RU" sz="1300" dirty="0" err="1">
                <a:latin typeface="Arial" pitchFamily="34" charset="0"/>
                <a:cs typeface="Arial" pitchFamily="34" charset="0"/>
              </a:rPr>
              <a:t>Мирас</a:t>
            </a:r>
            <a:r>
              <a:rPr lang="ru-RU" sz="1300" dirty="0">
                <a:latin typeface="Arial" pitchFamily="34" charset="0"/>
                <a:cs typeface="Arial" pitchFamily="34" charset="0"/>
              </a:rPr>
              <a:t>» состоялся яркий детский вокальный конкурс «Голос детства», посвященный Году семьи в РФ и Году научно-технологического развития в РТ</a:t>
            </a:r>
            <a:r>
              <a:rPr lang="ru-RU" sz="1300" dirty="0" smtClean="0">
                <a:latin typeface="Arial" pitchFamily="34" charset="0"/>
                <a:cs typeface="Arial" pitchFamily="34" charset="0"/>
              </a:rPr>
              <a:t>. 50 </a:t>
            </a:r>
            <a:r>
              <a:rPr lang="ru-RU" sz="1300" dirty="0">
                <a:latin typeface="Arial" pitchFamily="34" charset="0"/>
                <a:cs typeface="Arial" pitchFamily="34" charset="0"/>
              </a:rPr>
              <a:t>юных вокалистов продемонстрировали свои таланты, поразив всех зажигательными песнями. Конкурс прошел в теплой атмосфере, каждый участник получил ценный опыт и незабываемые впечатления.</a:t>
            </a:r>
            <a:endParaRPr lang="ru-RU" sz="1300" b="1" dirty="0">
              <a:latin typeface="Arial" pitchFamily="34" charset="0"/>
              <a:cs typeface="Arial" pitchFamily="34" charset="0"/>
            </a:endParaRPr>
          </a:p>
        </p:txBody>
      </p:sp>
      <p:sp>
        <p:nvSpPr>
          <p:cNvPr id="14" name="Прямоугольник 13">
            <a:extLst>
              <a:ext uri="{FF2B5EF4-FFF2-40B4-BE49-F238E27FC236}">
                <a16:creationId xmlns:a16="http://schemas.microsoft.com/office/drawing/2014/main" id="{988D358C-FB77-4256-8528-3D14B4429FD9}"/>
              </a:ext>
            </a:extLst>
          </p:cNvPr>
          <p:cNvSpPr/>
          <p:nvPr/>
        </p:nvSpPr>
        <p:spPr>
          <a:xfrm>
            <a:off x="991311" y="4444482"/>
            <a:ext cx="6305550" cy="342900"/>
          </a:xfrm>
          <a:prstGeom prst="rect">
            <a:avLst/>
          </a:prstGeom>
        </p:spPr>
        <p:txBody>
          <a:bodyPr>
            <a:spAutoFit/>
          </a:bodyPr>
          <a:lstStyle/>
          <a:p>
            <a:pPr eaLnBrk="1" fontAlgn="auto" hangingPunct="1">
              <a:spcBef>
                <a:spcPts val="0"/>
              </a:spcBef>
              <a:spcAft>
                <a:spcPts val="0"/>
              </a:spcAft>
              <a:defRPr/>
            </a:pPr>
            <a:r>
              <a:rPr lang="ru-RU" sz="1630" b="1" dirty="0" smtClean="0">
                <a:solidFill>
                  <a:schemeClr val="accent2"/>
                </a:solidFill>
                <a:latin typeface="Arial" pitchFamily="34" charset="0"/>
                <a:cs typeface="Arial" pitchFamily="34" charset="0"/>
              </a:rPr>
              <a:t>Вокальный конкурс «Голос детства»</a:t>
            </a:r>
            <a:endParaRPr lang="ru-RU" sz="1630" b="1" dirty="0">
              <a:solidFill>
                <a:schemeClr val="accent2"/>
              </a:solidFill>
              <a:latin typeface="Arial" pitchFamily="34" charset="0"/>
              <a:cs typeface="Arial" pitchFamily="34" charset="0"/>
            </a:endParaRPr>
          </a:p>
        </p:txBody>
      </p:sp>
      <p:pic>
        <p:nvPicPr>
          <p:cNvPr id="10" name="Рисунок 9"/>
          <p:cNvPicPr>
            <a:picLocks noChangeAspect="1"/>
          </p:cNvPicPr>
          <p:nvPr/>
        </p:nvPicPr>
        <p:blipFill rotWithShape="1">
          <a:blip r:embed="rId4" cstate="hqprint">
            <a:extLst>
              <a:ext uri="{28A0092B-C50C-407E-A947-70E740481C1C}">
                <a14:useLocalDpi xmlns:a14="http://schemas.microsoft.com/office/drawing/2010/main" val="0"/>
              </a:ext>
            </a:extLst>
          </a:blip>
          <a:srcRect b="10165"/>
          <a:stretch/>
        </p:blipFill>
        <p:spPr>
          <a:xfrm>
            <a:off x="6751178" y="689109"/>
            <a:ext cx="4485247" cy="2908670"/>
          </a:xfrm>
          <a:prstGeom prst="rect">
            <a:avLst/>
          </a:prstGeom>
        </p:spPr>
      </p:pic>
    </p:spTree>
    <p:extLst>
      <p:ext uri="{BB962C8B-B14F-4D97-AF65-F5344CB8AC3E}">
        <p14:creationId xmlns:p14="http://schemas.microsoft.com/office/powerpoint/2010/main" val="2981111514"/>
      </p:ext>
    </p:extLst>
  </p:cSld>
  <p:clrMapOvr>
    <a:masterClrMapping/>
  </p:clrMapOvr>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4_Тема Office">
  <a:themeElements>
    <a:clrScheme name="Тема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3_Тема Office">
  <a:themeElements>
    <a:clrScheme name="Тема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4_Тема Office">
  <a:themeElements>
    <a:clrScheme name="Тема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9860</TotalTime>
  <Words>11172</Words>
  <Application>Microsoft Office PowerPoint</Application>
  <PresentationFormat>Широкоэкранный</PresentationFormat>
  <Paragraphs>410</Paragraphs>
  <Slides>68</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4</vt:i4>
      </vt:variant>
      <vt:variant>
        <vt:lpstr>Заголовки слайдов</vt:lpstr>
      </vt:variant>
      <vt:variant>
        <vt:i4>68</vt:i4>
      </vt:variant>
    </vt:vector>
  </HeadingPairs>
  <TitlesOfParts>
    <vt:vector size="76" baseType="lpstr">
      <vt:lpstr>Arial</vt:lpstr>
      <vt:lpstr>Calibri</vt:lpstr>
      <vt:lpstr>Calibri Light</vt:lpstr>
      <vt:lpstr>Squares Bold</vt:lpstr>
      <vt:lpstr>Тема Office</vt:lpstr>
      <vt:lpstr>24_Тема Office</vt:lpstr>
      <vt:lpstr>23_Тема Office</vt:lpstr>
      <vt:lpstr>14_Тема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Семейный фольклорный ансамбль кряшен «Серле мәләнчек»</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Svetlana Osipova</dc:creator>
  <cp:lastModifiedBy>Лилия</cp:lastModifiedBy>
  <cp:revision>239</cp:revision>
  <cp:lastPrinted>2024-09-04T06:51:55Z</cp:lastPrinted>
  <dcterms:created xsi:type="dcterms:W3CDTF">2023-03-15T20:20:26Z</dcterms:created>
  <dcterms:modified xsi:type="dcterms:W3CDTF">2024-09-04T22:02:19Z</dcterms:modified>
</cp:coreProperties>
</file>